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embeddings/oleObject1.bin" ContentType="application/vnd.openxmlformats-officedocument.oleObject"/>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embeddings/oleObject2.bin" ContentType="application/vnd.openxmlformats-officedocument.oleObject"/>
  <Override PartName="/ppt/notesSlides/notesSlide79.xml" ContentType="application/vnd.openxmlformats-officedocument.presentationml.notesSlide+xml"/>
  <Override PartName="/ppt/embeddings/oleObject3.bin" ContentType="application/vnd.openxmlformats-officedocument.oleObject"/>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embeddings/oleObject4.bin" ContentType="application/vnd.openxmlformats-officedocument.oleObject"/>
  <Override PartName="/ppt/embeddings/oleObject5.bin" ContentType="application/vnd.openxmlformats-officedocument.oleObject"/>
  <Override PartName="/ppt/notesSlides/notesSlide83.xml" ContentType="application/vnd.openxmlformats-officedocument.presentationml.notesSlide+xml"/>
  <Override PartName="/ppt/embeddings/oleObject6.bin" ContentType="application/vnd.openxmlformats-officedocument.oleObject"/>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48" r:id="rId2"/>
    <p:sldMasterId id="2147483656" r:id="rId3"/>
    <p:sldMasterId id="2147483659" r:id="rId4"/>
  </p:sldMasterIdLst>
  <p:notesMasterIdLst>
    <p:notesMasterId r:id="rId245"/>
  </p:notesMasterIdLst>
  <p:handoutMasterIdLst>
    <p:handoutMasterId r:id="rId246"/>
  </p:handoutMasterIdLst>
  <p:sldIdLst>
    <p:sldId id="258" r:id="rId5"/>
    <p:sldId id="259" r:id="rId6"/>
    <p:sldId id="257" r:id="rId7"/>
    <p:sldId id="553" r:id="rId8"/>
    <p:sldId id="672" r:id="rId9"/>
    <p:sldId id="673" r:id="rId10"/>
    <p:sldId id="674" r:id="rId11"/>
    <p:sldId id="675" r:id="rId12"/>
    <p:sldId id="676" r:id="rId13"/>
    <p:sldId id="677" r:id="rId14"/>
    <p:sldId id="678" r:id="rId15"/>
    <p:sldId id="680" r:id="rId16"/>
    <p:sldId id="685" r:id="rId17"/>
    <p:sldId id="686" r:id="rId18"/>
    <p:sldId id="687" r:id="rId19"/>
    <p:sldId id="688" r:id="rId20"/>
    <p:sldId id="689" r:id="rId21"/>
    <p:sldId id="690" r:id="rId22"/>
    <p:sldId id="691" r:id="rId23"/>
    <p:sldId id="692" r:id="rId24"/>
    <p:sldId id="693" r:id="rId25"/>
    <p:sldId id="694" r:id="rId26"/>
    <p:sldId id="695" r:id="rId27"/>
    <p:sldId id="696" r:id="rId28"/>
    <p:sldId id="697" r:id="rId29"/>
    <p:sldId id="698" r:id="rId30"/>
    <p:sldId id="700" r:id="rId31"/>
    <p:sldId id="702" r:id="rId32"/>
    <p:sldId id="703" r:id="rId33"/>
    <p:sldId id="704" r:id="rId34"/>
    <p:sldId id="705" r:id="rId35"/>
    <p:sldId id="523" r:id="rId36"/>
    <p:sldId id="671" r:id="rId37"/>
    <p:sldId id="525" r:id="rId38"/>
    <p:sldId id="526" r:id="rId39"/>
    <p:sldId id="527" r:id="rId40"/>
    <p:sldId id="528" r:id="rId41"/>
    <p:sldId id="529" r:id="rId42"/>
    <p:sldId id="530" r:id="rId43"/>
    <p:sldId id="531" r:id="rId44"/>
    <p:sldId id="532" r:id="rId45"/>
    <p:sldId id="533" r:id="rId46"/>
    <p:sldId id="535" r:id="rId47"/>
    <p:sldId id="536" r:id="rId48"/>
    <p:sldId id="537" r:id="rId49"/>
    <p:sldId id="538" r:id="rId50"/>
    <p:sldId id="539" r:id="rId51"/>
    <p:sldId id="540" r:id="rId52"/>
    <p:sldId id="541" r:id="rId53"/>
    <p:sldId id="542" r:id="rId54"/>
    <p:sldId id="543" r:id="rId55"/>
    <p:sldId id="544" r:id="rId56"/>
    <p:sldId id="545" r:id="rId57"/>
    <p:sldId id="546" r:id="rId58"/>
    <p:sldId id="547" r:id="rId59"/>
    <p:sldId id="548" r:id="rId60"/>
    <p:sldId id="549" r:id="rId61"/>
    <p:sldId id="550" r:id="rId62"/>
    <p:sldId id="551" r:id="rId63"/>
    <p:sldId id="552" r:id="rId64"/>
    <p:sldId id="706" r:id="rId65"/>
    <p:sldId id="772" r:id="rId66"/>
    <p:sldId id="707" r:id="rId67"/>
    <p:sldId id="708" r:id="rId68"/>
    <p:sldId id="773" r:id="rId69"/>
    <p:sldId id="774" r:id="rId70"/>
    <p:sldId id="709" r:id="rId71"/>
    <p:sldId id="710" r:id="rId72"/>
    <p:sldId id="711" r:id="rId73"/>
    <p:sldId id="712" r:id="rId74"/>
    <p:sldId id="713" r:id="rId75"/>
    <p:sldId id="714" r:id="rId76"/>
    <p:sldId id="716" r:id="rId77"/>
    <p:sldId id="724" r:id="rId78"/>
    <p:sldId id="750" r:id="rId79"/>
    <p:sldId id="775" r:id="rId80"/>
    <p:sldId id="721" r:id="rId81"/>
    <p:sldId id="777" r:id="rId82"/>
    <p:sldId id="722" r:id="rId83"/>
    <p:sldId id="723" r:id="rId84"/>
    <p:sldId id="718" r:id="rId85"/>
    <p:sldId id="776" r:id="rId86"/>
    <p:sldId id="754" r:id="rId87"/>
    <p:sldId id="778" r:id="rId88"/>
    <p:sldId id="755" r:id="rId89"/>
    <p:sldId id="719" r:id="rId90"/>
    <p:sldId id="720" r:id="rId91"/>
    <p:sldId id="757" r:id="rId92"/>
    <p:sldId id="759" r:id="rId93"/>
    <p:sldId id="760" r:id="rId94"/>
    <p:sldId id="762" r:id="rId95"/>
    <p:sldId id="763" r:id="rId96"/>
    <p:sldId id="764" r:id="rId97"/>
    <p:sldId id="765" r:id="rId98"/>
    <p:sldId id="767" r:id="rId99"/>
    <p:sldId id="768" r:id="rId100"/>
    <p:sldId id="769" r:id="rId101"/>
    <p:sldId id="770" r:id="rId102"/>
    <p:sldId id="771" r:id="rId103"/>
    <p:sldId id="659" r:id="rId104"/>
    <p:sldId id="660" r:id="rId105"/>
    <p:sldId id="661" r:id="rId106"/>
    <p:sldId id="662" r:id="rId107"/>
    <p:sldId id="663" r:id="rId108"/>
    <p:sldId id="664" r:id="rId109"/>
    <p:sldId id="665" r:id="rId110"/>
    <p:sldId id="666" r:id="rId111"/>
    <p:sldId id="667" r:id="rId112"/>
    <p:sldId id="668" r:id="rId113"/>
    <p:sldId id="669" r:id="rId114"/>
    <p:sldId id="554" r:id="rId115"/>
    <p:sldId id="555" r:id="rId116"/>
    <p:sldId id="556" r:id="rId117"/>
    <p:sldId id="557" r:id="rId118"/>
    <p:sldId id="558" r:id="rId119"/>
    <p:sldId id="559" r:id="rId120"/>
    <p:sldId id="560" r:id="rId121"/>
    <p:sldId id="561" r:id="rId122"/>
    <p:sldId id="562" r:id="rId123"/>
    <p:sldId id="563" r:id="rId124"/>
    <p:sldId id="564" r:id="rId125"/>
    <p:sldId id="565" r:id="rId126"/>
    <p:sldId id="566" r:id="rId127"/>
    <p:sldId id="567" r:id="rId128"/>
    <p:sldId id="568" r:id="rId129"/>
    <p:sldId id="569" r:id="rId130"/>
    <p:sldId id="570" r:id="rId131"/>
    <p:sldId id="571" r:id="rId132"/>
    <p:sldId id="572" r:id="rId133"/>
    <p:sldId id="573" r:id="rId134"/>
    <p:sldId id="574" r:id="rId135"/>
    <p:sldId id="575" r:id="rId136"/>
    <p:sldId id="576" r:id="rId137"/>
    <p:sldId id="577" r:id="rId138"/>
    <p:sldId id="578" r:id="rId139"/>
    <p:sldId id="579" r:id="rId140"/>
    <p:sldId id="580" r:id="rId141"/>
    <p:sldId id="581" r:id="rId142"/>
    <p:sldId id="582" r:id="rId143"/>
    <p:sldId id="583" r:id="rId144"/>
    <p:sldId id="584" r:id="rId145"/>
    <p:sldId id="585" r:id="rId146"/>
    <p:sldId id="586" r:id="rId147"/>
    <p:sldId id="587" r:id="rId148"/>
    <p:sldId id="588" r:id="rId149"/>
    <p:sldId id="589" r:id="rId150"/>
    <p:sldId id="590" r:id="rId151"/>
    <p:sldId id="591" r:id="rId152"/>
    <p:sldId id="592" r:id="rId153"/>
    <p:sldId id="593" r:id="rId154"/>
    <p:sldId id="594" r:id="rId155"/>
    <p:sldId id="595" r:id="rId156"/>
    <p:sldId id="596" r:id="rId157"/>
    <p:sldId id="597" r:id="rId158"/>
    <p:sldId id="598" r:id="rId159"/>
    <p:sldId id="599" r:id="rId160"/>
    <p:sldId id="600" r:id="rId161"/>
    <p:sldId id="601" r:id="rId162"/>
    <p:sldId id="602" r:id="rId163"/>
    <p:sldId id="603" r:id="rId164"/>
    <p:sldId id="604" r:id="rId165"/>
    <p:sldId id="605" r:id="rId166"/>
    <p:sldId id="606" r:id="rId167"/>
    <p:sldId id="607" r:id="rId168"/>
    <p:sldId id="608" r:id="rId169"/>
    <p:sldId id="609" r:id="rId170"/>
    <p:sldId id="610" r:id="rId171"/>
    <p:sldId id="611" r:id="rId172"/>
    <p:sldId id="612" r:id="rId173"/>
    <p:sldId id="613" r:id="rId174"/>
    <p:sldId id="614" r:id="rId175"/>
    <p:sldId id="615" r:id="rId176"/>
    <p:sldId id="616" r:id="rId177"/>
    <p:sldId id="617" r:id="rId178"/>
    <p:sldId id="618" r:id="rId179"/>
    <p:sldId id="619" r:id="rId180"/>
    <p:sldId id="620" r:id="rId181"/>
    <p:sldId id="621" r:id="rId182"/>
    <p:sldId id="622" r:id="rId183"/>
    <p:sldId id="623" r:id="rId184"/>
    <p:sldId id="624" r:id="rId185"/>
    <p:sldId id="625" r:id="rId186"/>
    <p:sldId id="626" r:id="rId187"/>
    <p:sldId id="627" r:id="rId188"/>
    <p:sldId id="628" r:id="rId189"/>
    <p:sldId id="629" r:id="rId190"/>
    <p:sldId id="630" r:id="rId191"/>
    <p:sldId id="631" r:id="rId192"/>
    <p:sldId id="632" r:id="rId193"/>
    <p:sldId id="633" r:id="rId194"/>
    <p:sldId id="634" r:id="rId195"/>
    <p:sldId id="635" r:id="rId196"/>
    <p:sldId id="636" r:id="rId197"/>
    <p:sldId id="637" r:id="rId198"/>
    <p:sldId id="638" r:id="rId199"/>
    <p:sldId id="639" r:id="rId200"/>
    <p:sldId id="640" r:id="rId201"/>
    <p:sldId id="641" r:id="rId202"/>
    <p:sldId id="642" r:id="rId203"/>
    <p:sldId id="643" r:id="rId204"/>
    <p:sldId id="644" r:id="rId205"/>
    <p:sldId id="645" r:id="rId206"/>
    <p:sldId id="646" r:id="rId207"/>
    <p:sldId id="647" r:id="rId208"/>
    <p:sldId id="648" r:id="rId209"/>
    <p:sldId id="649" r:id="rId210"/>
    <p:sldId id="650" r:id="rId211"/>
    <p:sldId id="651" r:id="rId212"/>
    <p:sldId id="652" r:id="rId213"/>
    <p:sldId id="653" r:id="rId214"/>
    <p:sldId id="655" r:id="rId215"/>
    <p:sldId id="656" r:id="rId216"/>
    <p:sldId id="657" r:id="rId217"/>
    <p:sldId id="658" r:id="rId218"/>
    <p:sldId id="670" r:id="rId219"/>
    <p:sldId id="725" r:id="rId220"/>
    <p:sldId id="726" r:id="rId221"/>
    <p:sldId id="727" r:id="rId222"/>
    <p:sldId id="728" r:id="rId223"/>
    <p:sldId id="729" r:id="rId224"/>
    <p:sldId id="730" r:id="rId225"/>
    <p:sldId id="731" r:id="rId226"/>
    <p:sldId id="732" r:id="rId227"/>
    <p:sldId id="733" r:id="rId228"/>
    <p:sldId id="734" r:id="rId229"/>
    <p:sldId id="735" r:id="rId230"/>
    <p:sldId id="736" r:id="rId231"/>
    <p:sldId id="737" r:id="rId232"/>
    <p:sldId id="738" r:id="rId233"/>
    <p:sldId id="740" r:id="rId234"/>
    <p:sldId id="741" r:id="rId235"/>
    <p:sldId id="742" r:id="rId236"/>
    <p:sldId id="743" r:id="rId237"/>
    <p:sldId id="744" r:id="rId238"/>
    <p:sldId id="745" r:id="rId239"/>
    <p:sldId id="746" r:id="rId240"/>
    <p:sldId id="747" r:id="rId241"/>
    <p:sldId id="748" r:id="rId242"/>
    <p:sldId id="749" r:id="rId243"/>
    <p:sldId id="371" r:id="rId244"/>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C535"/>
    <a:srgbClr val="343434"/>
    <a:srgbClr val="333333"/>
    <a:srgbClr val="FFFFCC"/>
    <a:srgbClr val="FFCC66"/>
    <a:srgbClr val="A7C5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테마 스타일 1 - 강조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테마 스타일 2 - 강조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8D230F3-CF80-4859-8CE7-A43EE81993B5}" styleName="밝은 스타일 1 - 강조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4C1A8A3-306A-4EB7-A6B1-4F7E0EB9C5D6}" styleName="보통 스타일 3 - 강조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125E5076-3810-47DD-B79F-674D7AD40C01}" styleName="어두운 스타일 1 - 강조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보통 스타일 2 - 강조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27F97BB-C833-4FB7-BDE5-3F7075034690}" styleName="테마 스타일 2 - 강조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5BE263C-DBD7-4A20-BB59-AAB30ACAA65A}" styleName="보통 스타일 3 - 강조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보통 스타일 2 - 강조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보통 스타일 2 - 강조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06799F8-075E-4A3A-A7F6-7FBC6576F1A4}" styleName="테마 스타일 2 - 강조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테마 스타일 2 - 강조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테마 스타일 2 - 강조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테마 스타일 2 - 강조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37" autoAdjust="0"/>
    <p:restoredTop sz="89701" autoAdjust="0"/>
  </p:normalViewPr>
  <p:slideViewPr>
    <p:cSldViewPr>
      <p:cViewPr>
        <p:scale>
          <a:sx n="103" d="100"/>
          <a:sy n="103" d="100"/>
        </p:scale>
        <p:origin x="-1224" y="696"/>
      </p:cViewPr>
      <p:guideLst>
        <p:guide orient="horz" pos="2160"/>
        <p:guide pos="2880"/>
      </p:guideLst>
    </p:cSldViewPr>
  </p:slideViewPr>
  <p:notesTextViewPr>
    <p:cViewPr>
      <p:scale>
        <a:sx n="100" d="100"/>
        <a:sy n="100" d="100"/>
      </p:scale>
      <p:origin x="0" y="0"/>
    </p:cViewPr>
  </p:notesTextViewPr>
  <p:notesViewPr>
    <p:cSldViewPr>
      <p:cViewPr varScale="1">
        <p:scale>
          <a:sx n="89" d="100"/>
          <a:sy n="89" d="100"/>
        </p:scale>
        <p:origin x="-2676"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170" Type="http://schemas.openxmlformats.org/officeDocument/2006/relationships/slide" Target="slides/slide166.xml"/><Relationship Id="rId171" Type="http://schemas.openxmlformats.org/officeDocument/2006/relationships/slide" Target="slides/slide167.xml"/><Relationship Id="rId172" Type="http://schemas.openxmlformats.org/officeDocument/2006/relationships/slide" Target="slides/slide168.xml"/><Relationship Id="rId173" Type="http://schemas.openxmlformats.org/officeDocument/2006/relationships/slide" Target="slides/slide169.xml"/><Relationship Id="rId174" Type="http://schemas.openxmlformats.org/officeDocument/2006/relationships/slide" Target="slides/slide170.xml"/><Relationship Id="rId175" Type="http://schemas.openxmlformats.org/officeDocument/2006/relationships/slide" Target="slides/slide171.xml"/><Relationship Id="rId176" Type="http://schemas.openxmlformats.org/officeDocument/2006/relationships/slide" Target="slides/slide172.xml"/><Relationship Id="rId177" Type="http://schemas.openxmlformats.org/officeDocument/2006/relationships/slide" Target="slides/slide173.xml"/><Relationship Id="rId178" Type="http://schemas.openxmlformats.org/officeDocument/2006/relationships/slide" Target="slides/slide174.xml"/><Relationship Id="rId179" Type="http://schemas.openxmlformats.org/officeDocument/2006/relationships/slide" Target="slides/slide17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110" Type="http://schemas.openxmlformats.org/officeDocument/2006/relationships/slide" Target="slides/slide106.xml"/><Relationship Id="rId111" Type="http://schemas.openxmlformats.org/officeDocument/2006/relationships/slide" Target="slides/slide107.xml"/><Relationship Id="rId112" Type="http://schemas.openxmlformats.org/officeDocument/2006/relationships/slide" Target="slides/slide108.xml"/><Relationship Id="rId113" Type="http://schemas.openxmlformats.org/officeDocument/2006/relationships/slide" Target="slides/slide109.xml"/><Relationship Id="rId114" Type="http://schemas.openxmlformats.org/officeDocument/2006/relationships/slide" Target="slides/slide110.xml"/><Relationship Id="rId115" Type="http://schemas.openxmlformats.org/officeDocument/2006/relationships/slide" Target="slides/slide111.xml"/><Relationship Id="rId116" Type="http://schemas.openxmlformats.org/officeDocument/2006/relationships/slide" Target="slides/slide112.xml"/><Relationship Id="rId117" Type="http://schemas.openxmlformats.org/officeDocument/2006/relationships/slide" Target="slides/slide113.xml"/><Relationship Id="rId118" Type="http://schemas.openxmlformats.org/officeDocument/2006/relationships/slide" Target="slides/slide114.xml"/><Relationship Id="rId119" Type="http://schemas.openxmlformats.org/officeDocument/2006/relationships/slide" Target="slides/slide115.xml"/><Relationship Id="rId200" Type="http://schemas.openxmlformats.org/officeDocument/2006/relationships/slide" Target="slides/slide196.xml"/><Relationship Id="rId201" Type="http://schemas.openxmlformats.org/officeDocument/2006/relationships/slide" Target="slides/slide197.xml"/><Relationship Id="rId202" Type="http://schemas.openxmlformats.org/officeDocument/2006/relationships/slide" Target="slides/slide198.xml"/><Relationship Id="rId203" Type="http://schemas.openxmlformats.org/officeDocument/2006/relationships/slide" Target="slides/slide199.xml"/><Relationship Id="rId204" Type="http://schemas.openxmlformats.org/officeDocument/2006/relationships/slide" Target="slides/slide200.xml"/><Relationship Id="rId205" Type="http://schemas.openxmlformats.org/officeDocument/2006/relationships/slide" Target="slides/slide201.xml"/><Relationship Id="rId206" Type="http://schemas.openxmlformats.org/officeDocument/2006/relationships/slide" Target="slides/slide202.xml"/><Relationship Id="rId207" Type="http://schemas.openxmlformats.org/officeDocument/2006/relationships/slide" Target="slides/slide203.xml"/><Relationship Id="rId208" Type="http://schemas.openxmlformats.org/officeDocument/2006/relationships/slide" Target="slides/slide204.xml"/><Relationship Id="rId209" Type="http://schemas.openxmlformats.org/officeDocument/2006/relationships/slide" Target="slides/slide20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 Id="rId180" Type="http://schemas.openxmlformats.org/officeDocument/2006/relationships/slide" Target="slides/slide176.xml"/><Relationship Id="rId181" Type="http://schemas.openxmlformats.org/officeDocument/2006/relationships/slide" Target="slides/slide177.xml"/><Relationship Id="rId182" Type="http://schemas.openxmlformats.org/officeDocument/2006/relationships/slide" Target="slides/slide178.xml"/><Relationship Id="rId183" Type="http://schemas.openxmlformats.org/officeDocument/2006/relationships/slide" Target="slides/slide179.xml"/><Relationship Id="rId184" Type="http://schemas.openxmlformats.org/officeDocument/2006/relationships/slide" Target="slides/slide180.xml"/><Relationship Id="rId185" Type="http://schemas.openxmlformats.org/officeDocument/2006/relationships/slide" Target="slides/slide181.xml"/><Relationship Id="rId186" Type="http://schemas.openxmlformats.org/officeDocument/2006/relationships/slide" Target="slides/slide182.xml"/><Relationship Id="rId187" Type="http://schemas.openxmlformats.org/officeDocument/2006/relationships/slide" Target="slides/slide183.xml"/><Relationship Id="rId188" Type="http://schemas.openxmlformats.org/officeDocument/2006/relationships/slide" Target="slides/slide184.xml"/><Relationship Id="rId189" Type="http://schemas.openxmlformats.org/officeDocument/2006/relationships/slide" Target="slides/slide18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20" Type="http://schemas.openxmlformats.org/officeDocument/2006/relationships/slide" Target="slides/slide116.xml"/><Relationship Id="rId121" Type="http://schemas.openxmlformats.org/officeDocument/2006/relationships/slide" Target="slides/slide117.xml"/><Relationship Id="rId122" Type="http://schemas.openxmlformats.org/officeDocument/2006/relationships/slide" Target="slides/slide118.xml"/><Relationship Id="rId123" Type="http://schemas.openxmlformats.org/officeDocument/2006/relationships/slide" Target="slides/slide119.xml"/><Relationship Id="rId124" Type="http://schemas.openxmlformats.org/officeDocument/2006/relationships/slide" Target="slides/slide120.xml"/><Relationship Id="rId125" Type="http://schemas.openxmlformats.org/officeDocument/2006/relationships/slide" Target="slides/slide121.xml"/><Relationship Id="rId126" Type="http://schemas.openxmlformats.org/officeDocument/2006/relationships/slide" Target="slides/slide122.xml"/><Relationship Id="rId127" Type="http://schemas.openxmlformats.org/officeDocument/2006/relationships/slide" Target="slides/slide123.xml"/><Relationship Id="rId128" Type="http://schemas.openxmlformats.org/officeDocument/2006/relationships/slide" Target="slides/slide124.xml"/><Relationship Id="rId129" Type="http://schemas.openxmlformats.org/officeDocument/2006/relationships/slide" Target="slides/slide125.xml"/><Relationship Id="rId210" Type="http://schemas.openxmlformats.org/officeDocument/2006/relationships/slide" Target="slides/slide206.xml"/><Relationship Id="rId211" Type="http://schemas.openxmlformats.org/officeDocument/2006/relationships/slide" Target="slides/slide207.xml"/><Relationship Id="rId212" Type="http://schemas.openxmlformats.org/officeDocument/2006/relationships/slide" Target="slides/slide208.xml"/><Relationship Id="rId213" Type="http://schemas.openxmlformats.org/officeDocument/2006/relationships/slide" Target="slides/slide209.xml"/><Relationship Id="rId214" Type="http://schemas.openxmlformats.org/officeDocument/2006/relationships/slide" Target="slides/slide210.xml"/><Relationship Id="rId215" Type="http://schemas.openxmlformats.org/officeDocument/2006/relationships/slide" Target="slides/slide211.xml"/><Relationship Id="rId216" Type="http://schemas.openxmlformats.org/officeDocument/2006/relationships/slide" Target="slides/slide212.xml"/><Relationship Id="rId217" Type="http://schemas.openxmlformats.org/officeDocument/2006/relationships/slide" Target="slides/slide213.xml"/><Relationship Id="rId218" Type="http://schemas.openxmlformats.org/officeDocument/2006/relationships/slide" Target="slides/slide214.xml"/><Relationship Id="rId219" Type="http://schemas.openxmlformats.org/officeDocument/2006/relationships/slide" Target="slides/slide215.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190" Type="http://schemas.openxmlformats.org/officeDocument/2006/relationships/slide" Target="slides/slide186.xml"/><Relationship Id="rId191" Type="http://schemas.openxmlformats.org/officeDocument/2006/relationships/slide" Target="slides/slide187.xml"/><Relationship Id="rId192" Type="http://schemas.openxmlformats.org/officeDocument/2006/relationships/slide" Target="slides/slide188.xml"/><Relationship Id="rId193" Type="http://schemas.openxmlformats.org/officeDocument/2006/relationships/slide" Target="slides/slide189.xml"/><Relationship Id="rId194" Type="http://schemas.openxmlformats.org/officeDocument/2006/relationships/slide" Target="slides/slide190.xml"/><Relationship Id="rId195" Type="http://schemas.openxmlformats.org/officeDocument/2006/relationships/slide" Target="slides/slide191.xml"/><Relationship Id="rId196" Type="http://schemas.openxmlformats.org/officeDocument/2006/relationships/slide" Target="slides/slide192.xml"/><Relationship Id="rId197" Type="http://schemas.openxmlformats.org/officeDocument/2006/relationships/slide" Target="slides/slide193.xml"/><Relationship Id="rId198" Type="http://schemas.openxmlformats.org/officeDocument/2006/relationships/slide" Target="slides/slide194.xml"/><Relationship Id="rId199" Type="http://schemas.openxmlformats.org/officeDocument/2006/relationships/slide" Target="slides/slide19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130" Type="http://schemas.openxmlformats.org/officeDocument/2006/relationships/slide" Target="slides/slide126.xml"/><Relationship Id="rId131" Type="http://schemas.openxmlformats.org/officeDocument/2006/relationships/slide" Target="slides/slide127.xml"/><Relationship Id="rId132" Type="http://schemas.openxmlformats.org/officeDocument/2006/relationships/slide" Target="slides/slide128.xml"/><Relationship Id="rId133" Type="http://schemas.openxmlformats.org/officeDocument/2006/relationships/slide" Target="slides/slide129.xml"/><Relationship Id="rId220" Type="http://schemas.openxmlformats.org/officeDocument/2006/relationships/slide" Target="slides/slide216.xml"/><Relationship Id="rId221" Type="http://schemas.openxmlformats.org/officeDocument/2006/relationships/slide" Target="slides/slide217.xml"/><Relationship Id="rId222" Type="http://schemas.openxmlformats.org/officeDocument/2006/relationships/slide" Target="slides/slide218.xml"/><Relationship Id="rId223" Type="http://schemas.openxmlformats.org/officeDocument/2006/relationships/slide" Target="slides/slide219.xml"/><Relationship Id="rId224" Type="http://schemas.openxmlformats.org/officeDocument/2006/relationships/slide" Target="slides/slide220.xml"/><Relationship Id="rId225" Type="http://schemas.openxmlformats.org/officeDocument/2006/relationships/slide" Target="slides/slide221.xml"/><Relationship Id="rId226" Type="http://schemas.openxmlformats.org/officeDocument/2006/relationships/slide" Target="slides/slide222.xml"/><Relationship Id="rId227" Type="http://schemas.openxmlformats.org/officeDocument/2006/relationships/slide" Target="slides/slide223.xml"/><Relationship Id="rId228" Type="http://schemas.openxmlformats.org/officeDocument/2006/relationships/slide" Target="slides/slide224.xml"/><Relationship Id="rId229" Type="http://schemas.openxmlformats.org/officeDocument/2006/relationships/slide" Target="slides/slide225.xml"/><Relationship Id="rId134" Type="http://schemas.openxmlformats.org/officeDocument/2006/relationships/slide" Target="slides/slide130.xml"/><Relationship Id="rId135" Type="http://schemas.openxmlformats.org/officeDocument/2006/relationships/slide" Target="slides/slide131.xml"/><Relationship Id="rId136" Type="http://schemas.openxmlformats.org/officeDocument/2006/relationships/slide" Target="slides/slide132.xml"/><Relationship Id="rId137" Type="http://schemas.openxmlformats.org/officeDocument/2006/relationships/slide" Target="slides/slide133.xml"/><Relationship Id="rId138" Type="http://schemas.openxmlformats.org/officeDocument/2006/relationships/slide" Target="slides/slide134.xml"/><Relationship Id="rId139" Type="http://schemas.openxmlformats.org/officeDocument/2006/relationships/slide" Target="slides/slide1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40" Type="http://schemas.openxmlformats.org/officeDocument/2006/relationships/slide" Target="slides/slide136.xml"/><Relationship Id="rId141" Type="http://schemas.openxmlformats.org/officeDocument/2006/relationships/slide" Target="slides/slide137.xml"/><Relationship Id="rId142" Type="http://schemas.openxmlformats.org/officeDocument/2006/relationships/slide" Target="slides/slide138.xml"/><Relationship Id="rId143" Type="http://schemas.openxmlformats.org/officeDocument/2006/relationships/slide" Target="slides/slide139.xml"/><Relationship Id="rId144" Type="http://schemas.openxmlformats.org/officeDocument/2006/relationships/slide" Target="slides/slide140.xml"/><Relationship Id="rId145" Type="http://schemas.openxmlformats.org/officeDocument/2006/relationships/slide" Target="slides/slide141.xml"/><Relationship Id="rId146" Type="http://schemas.openxmlformats.org/officeDocument/2006/relationships/slide" Target="slides/slide142.xml"/><Relationship Id="rId147" Type="http://schemas.openxmlformats.org/officeDocument/2006/relationships/slide" Target="slides/slide143.xml"/><Relationship Id="rId148" Type="http://schemas.openxmlformats.org/officeDocument/2006/relationships/slide" Target="slides/slide144.xml"/><Relationship Id="rId149" Type="http://schemas.openxmlformats.org/officeDocument/2006/relationships/slide" Target="slides/slide145.xml"/><Relationship Id="rId230" Type="http://schemas.openxmlformats.org/officeDocument/2006/relationships/slide" Target="slides/slide226.xml"/><Relationship Id="rId231" Type="http://schemas.openxmlformats.org/officeDocument/2006/relationships/slide" Target="slides/slide227.xml"/><Relationship Id="rId232" Type="http://schemas.openxmlformats.org/officeDocument/2006/relationships/slide" Target="slides/slide228.xml"/><Relationship Id="rId233" Type="http://schemas.openxmlformats.org/officeDocument/2006/relationships/slide" Target="slides/slide229.xml"/><Relationship Id="rId234" Type="http://schemas.openxmlformats.org/officeDocument/2006/relationships/slide" Target="slides/slide230.xml"/><Relationship Id="rId235" Type="http://schemas.openxmlformats.org/officeDocument/2006/relationships/slide" Target="slides/slide231.xml"/><Relationship Id="rId236" Type="http://schemas.openxmlformats.org/officeDocument/2006/relationships/slide" Target="slides/slide232.xml"/><Relationship Id="rId237" Type="http://schemas.openxmlformats.org/officeDocument/2006/relationships/slide" Target="slides/slide233.xml"/><Relationship Id="rId238" Type="http://schemas.openxmlformats.org/officeDocument/2006/relationships/slide" Target="slides/slide234.xml"/><Relationship Id="rId239" Type="http://schemas.openxmlformats.org/officeDocument/2006/relationships/slide" Target="slides/slide23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150" Type="http://schemas.openxmlformats.org/officeDocument/2006/relationships/slide" Target="slides/slide146.xml"/><Relationship Id="rId151" Type="http://schemas.openxmlformats.org/officeDocument/2006/relationships/slide" Target="slides/slide147.xml"/><Relationship Id="rId152" Type="http://schemas.openxmlformats.org/officeDocument/2006/relationships/slide" Target="slides/slide148.xml"/><Relationship Id="rId153" Type="http://schemas.openxmlformats.org/officeDocument/2006/relationships/slide" Target="slides/slide149.xml"/><Relationship Id="rId154" Type="http://schemas.openxmlformats.org/officeDocument/2006/relationships/slide" Target="slides/slide150.xml"/><Relationship Id="rId155" Type="http://schemas.openxmlformats.org/officeDocument/2006/relationships/slide" Target="slides/slide151.xml"/><Relationship Id="rId156" Type="http://schemas.openxmlformats.org/officeDocument/2006/relationships/slide" Target="slides/slide152.xml"/><Relationship Id="rId157" Type="http://schemas.openxmlformats.org/officeDocument/2006/relationships/slide" Target="slides/slide153.xml"/><Relationship Id="rId158" Type="http://schemas.openxmlformats.org/officeDocument/2006/relationships/slide" Target="slides/slide154.xml"/><Relationship Id="rId159" Type="http://schemas.openxmlformats.org/officeDocument/2006/relationships/slide" Target="slides/slide155.xml"/><Relationship Id="rId240" Type="http://schemas.openxmlformats.org/officeDocument/2006/relationships/slide" Target="slides/slide236.xml"/><Relationship Id="rId241" Type="http://schemas.openxmlformats.org/officeDocument/2006/relationships/slide" Target="slides/slide237.xml"/><Relationship Id="rId242" Type="http://schemas.openxmlformats.org/officeDocument/2006/relationships/slide" Target="slides/slide238.xml"/><Relationship Id="rId243" Type="http://schemas.openxmlformats.org/officeDocument/2006/relationships/slide" Target="slides/slide239.xml"/><Relationship Id="rId244" Type="http://schemas.openxmlformats.org/officeDocument/2006/relationships/slide" Target="slides/slide240.xml"/><Relationship Id="rId245" Type="http://schemas.openxmlformats.org/officeDocument/2006/relationships/notesMaster" Target="notesMasters/notesMaster1.xml"/><Relationship Id="rId246" Type="http://schemas.openxmlformats.org/officeDocument/2006/relationships/handoutMaster" Target="handoutMasters/handoutMaster1.xml"/><Relationship Id="rId247" Type="http://schemas.openxmlformats.org/officeDocument/2006/relationships/printerSettings" Target="printerSettings/printerSettings1.bin"/><Relationship Id="rId248" Type="http://schemas.openxmlformats.org/officeDocument/2006/relationships/presProps" Target="presProps.xml"/><Relationship Id="rId249" Type="http://schemas.openxmlformats.org/officeDocument/2006/relationships/viewProps" Target="viewProps.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160" Type="http://schemas.openxmlformats.org/officeDocument/2006/relationships/slide" Target="slides/slide156.xml"/><Relationship Id="rId161" Type="http://schemas.openxmlformats.org/officeDocument/2006/relationships/slide" Target="slides/slide157.xml"/><Relationship Id="rId162" Type="http://schemas.openxmlformats.org/officeDocument/2006/relationships/slide" Target="slides/slide158.xml"/><Relationship Id="rId163" Type="http://schemas.openxmlformats.org/officeDocument/2006/relationships/slide" Target="slides/slide159.xml"/><Relationship Id="rId164" Type="http://schemas.openxmlformats.org/officeDocument/2006/relationships/slide" Target="slides/slide160.xml"/><Relationship Id="rId165" Type="http://schemas.openxmlformats.org/officeDocument/2006/relationships/slide" Target="slides/slide161.xml"/><Relationship Id="rId166" Type="http://schemas.openxmlformats.org/officeDocument/2006/relationships/slide" Target="slides/slide162.xml"/><Relationship Id="rId167" Type="http://schemas.openxmlformats.org/officeDocument/2006/relationships/slide" Target="slides/slide163.xml"/><Relationship Id="rId168" Type="http://schemas.openxmlformats.org/officeDocument/2006/relationships/slide" Target="slides/slide164.xml"/><Relationship Id="rId169" Type="http://schemas.openxmlformats.org/officeDocument/2006/relationships/slide" Target="slides/slide165.xml"/><Relationship Id="rId250" Type="http://schemas.openxmlformats.org/officeDocument/2006/relationships/theme" Target="theme/theme1.xml"/><Relationship Id="rId251" Type="http://schemas.openxmlformats.org/officeDocument/2006/relationships/tableStyles" Target="tableStyles.xml"/><Relationship Id="rId100" Type="http://schemas.openxmlformats.org/officeDocument/2006/relationships/slide" Target="slides/slide96.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4.wmf"/><Relationship Id="rId2" Type="http://schemas.openxmlformats.org/officeDocument/2006/relationships/image" Target="../media/image5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dirty="0">
              <a:latin typeface="Rix고딕 EB" pitchFamily="18" charset="-127"/>
              <a:ea typeface="Rix고딕 EB" pitchFamily="18" charset="-127"/>
            </a:endParaRPr>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B5F5719-E0C8-497A-835A-DC7AF60E9786}" type="datetimeFigureOut">
              <a:rPr lang="ko-KR" altLang="en-US" smtClean="0">
                <a:latin typeface="Rix고딕 EB" pitchFamily="18" charset="-127"/>
                <a:ea typeface="Rix고딕 EB" pitchFamily="18" charset="-127"/>
              </a:rPr>
              <a:pPr/>
              <a:t>16. 4. 22.</a:t>
            </a:fld>
            <a:endParaRPr lang="ko-KR" altLang="en-US" dirty="0">
              <a:latin typeface="Rix고딕 EB" pitchFamily="18" charset="-127"/>
              <a:ea typeface="Rix고딕 EB" pitchFamily="18" charset="-127"/>
            </a:endParaRPr>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2BE8AAB-A6E2-4809-921B-690A759FE7B4}" type="slidenum">
              <a:rPr lang="ko-KR" altLang="en-US" smtClean="0">
                <a:latin typeface="Rix고딕 EB" pitchFamily="18" charset="-127"/>
                <a:ea typeface="Rix고딕 EB" pitchFamily="18" charset="-127"/>
              </a:rPr>
              <a:pPr/>
              <a:t>‹#›</a:t>
            </a:fld>
            <a:endParaRPr lang="ko-KR" altLang="en-US" dirty="0">
              <a:latin typeface="Rix고딕 EB" pitchFamily="18" charset="-127"/>
              <a:ea typeface="Rix고딕 EB" pitchFamily="18" charset="-127"/>
            </a:endParaRPr>
          </a:p>
        </p:txBody>
      </p:sp>
      <p:sp>
        <p:nvSpPr>
          <p:cNvPr id="6" name="바닥글 개체 틀 5"/>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dirty="0">
              <a:latin typeface="Rix고딕 EB" pitchFamily="18" charset="-127"/>
              <a:ea typeface="Rix고딕 EB" pitchFamily="18" charset="-127"/>
            </a:endParaRPr>
          </a:p>
        </p:txBody>
      </p:sp>
    </p:spTree>
    <p:extLst>
      <p:ext uri="{BB962C8B-B14F-4D97-AF65-F5344CB8AC3E}">
        <p14:creationId xmlns:p14="http://schemas.microsoft.com/office/powerpoint/2010/main" val="23054461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Rix고딕 EB" pitchFamily="18" charset="-127"/>
                <a:ea typeface="Rix고딕 EB" pitchFamily="18" charset="-127"/>
              </a:defRPr>
            </a:lvl1pPr>
          </a:lstStyle>
          <a:p>
            <a:endParaRPr lang="ko-KR" altLang="en-US" dirty="0"/>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Rix고딕 EB" pitchFamily="18" charset="-127"/>
                <a:ea typeface="Rix고딕 EB" pitchFamily="18" charset="-127"/>
              </a:defRPr>
            </a:lvl1pPr>
          </a:lstStyle>
          <a:p>
            <a:fld id="{BC005E11-9FC4-4559-BF01-B81AA1525F34}" type="datetimeFigureOut">
              <a:rPr lang="ko-KR" altLang="en-US" smtClean="0"/>
              <a:pPr/>
              <a:t>16. 4. 22.</a:t>
            </a:fld>
            <a:endParaRPr lang="ko-KR" altLang="en-US" dirty="0"/>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Rix고딕 EB" pitchFamily="18" charset="-127"/>
                <a:ea typeface="Rix고딕 EB" pitchFamily="18" charset="-127"/>
              </a:defRPr>
            </a:lvl1pPr>
          </a:lstStyle>
          <a:p>
            <a:endParaRPr lang="ko-KR" altLang="en-US" dirty="0"/>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Rix고딕 EB" pitchFamily="18" charset="-127"/>
                <a:ea typeface="Rix고딕 EB" pitchFamily="18" charset="-127"/>
              </a:defRPr>
            </a:lvl1pPr>
          </a:lstStyle>
          <a:p>
            <a:fld id="{E298BA0C-7778-40CB-9F43-9459B3FAC40D}" type="slidenum">
              <a:rPr lang="ko-KR" altLang="en-US" smtClean="0"/>
              <a:pPr/>
              <a:t>‹#›</a:t>
            </a:fld>
            <a:endParaRPr lang="ko-KR" altLang="en-US" dirty="0"/>
          </a:p>
        </p:txBody>
      </p:sp>
    </p:spTree>
    <p:extLst>
      <p:ext uri="{BB962C8B-B14F-4D97-AF65-F5344CB8AC3E}">
        <p14:creationId xmlns:p14="http://schemas.microsoft.com/office/powerpoint/2010/main" val="2747064089"/>
      </p:ext>
    </p:extLst>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Rix고딕 EB" pitchFamily="18" charset="-127"/>
        <a:ea typeface="Rix고딕 EB" pitchFamily="18" charset="-127"/>
        <a:cs typeface="+mn-cs"/>
      </a:defRPr>
    </a:lvl1pPr>
    <a:lvl2pPr marL="457200" algn="l" defTabSz="914400" rtl="0" eaLnBrk="1" latinLnBrk="1" hangingPunct="1">
      <a:defRPr sz="1200" kern="1200">
        <a:solidFill>
          <a:schemeClr val="tx1"/>
        </a:solidFill>
        <a:latin typeface="Rix고딕 EB" pitchFamily="18" charset="-127"/>
        <a:ea typeface="Rix고딕 EB" pitchFamily="18" charset="-127"/>
        <a:cs typeface="+mn-cs"/>
      </a:defRPr>
    </a:lvl2pPr>
    <a:lvl3pPr marL="914400" algn="l" defTabSz="914400" rtl="0" eaLnBrk="1" latinLnBrk="1" hangingPunct="1">
      <a:defRPr sz="1200" kern="1200">
        <a:solidFill>
          <a:schemeClr val="tx1"/>
        </a:solidFill>
        <a:latin typeface="Rix고딕 EB" pitchFamily="18" charset="-127"/>
        <a:ea typeface="Rix고딕 EB" pitchFamily="18" charset="-127"/>
        <a:cs typeface="+mn-cs"/>
      </a:defRPr>
    </a:lvl3pPr>
    <a:lvl4pPr marL="1371600" algn="l" defTabSz="914400" rtl="0" eaLnBrk="1" latinLnBrk="1" hangingPunct="1">
      <a:defRPr sz="1200" kern="1200">
        <a:solidFill>
          <a:schemeClr val="tx1"/>
        </a:solidFill>
        <a:latin typeface="Rix고딕 EB" pitchFamily="18" charset="-127"/>
        <a:ea typeface="Rix고딕 EB" pitchFamily="18" charset="-127"/>
        <a:cs typeface="+mn-cs"/>
      </a:defRPr>
    </a:lvl4pPr>
    <a:lvl5pPr marL="1828800" algn="l" defTabSz="914400" rtl="0" eaLnBrk="1" latinLnBrk="1" hangingPunct="1">
      <a:defRPr sz="1200" kern="1200">
        <a:solidFill>
          <a:schemeClr val="tx1"/>
        </a:solidFill>
        <a:latin typeface="Rix고딕 EB" pitchFamily="18" charset="-127"/>
        <a:ea typeface="Rix고딕 EB" pitchFamily="18"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4.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2.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3.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5.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6.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7.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8.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0.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2.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3.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4.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5.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6.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7.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8.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1</a:t>
            </a:fld>
            <a:endParaRPr lang="ko-KR"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7" name="Text Box 1"/>
          <p:cNvSpPr txBox="1">
            <a:spLocks noGrp="1" noRot="1" noChangeAspect="1" noChangeArrowheads="1"/>
          </p:cNvSpPr>
          <p:nvPr>
            <p:ph type="sldImg"/>
          </p:nvPr>
        </p:nvSpPr>
        <p:spPr bwMode="auto">
          <a:xfrm>
            <a:off x="-14224000" y="-11796713"/>
            <a:ext cx="16637000" cy="124793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5058" name="Text Box 2"/>
          <p:cNvSpPr txBox="1">
            <a:spLocks noGrp="1" noChangeArrowheads="1"/>
          </p:cNvSpPr>
          <p:nvPr>
            <p:ph type="body" idx="1"/>
          </p:nvPr>
        </p:nvSpPr>
        <p:spPr bwMode="auto">
          <a:xfrm>
            <a:off x="685800" y="4343400"/>
            <a:ext cx="5472113" cy="41005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9pPr>
          </a:lstStyle>
          <a:p>
            <a:pPr>
              <a:spcBef>
                <a:spcPts val="450"/>
              </a:spcBef>
              <a:buClrTx/>
              <a:buFontTx/>
              <a:buNone/>
            </a:pPr>
            <a:r>
              <a:rPr lang="en-GB" sz="1100" dirty="0" smtClean="0">
                <a:cs typeface="WenQuanYi Micro Hei" charset="0"/>
              </a:rPr>
              <a:t>Planning</a:t>
            </a:r>
            <a:r>
              <a:rPr lang="en-GB" sz="1100" baseline="0" dirty="0" smtClean="0">
                <a:cs typeface="WenQuanYi Micro Hei" charset="0"/>
              </a:rPr>
              <a:t> / Estimation – Make s/w better</a:t>
            </a:r>
          </a:p>
          <a:p>
            <a:pPr>
              <a:spcBef>
                <a:spcPts val="450"/>
              </a:spcBef>
              <a:buClrTx/>
              <a:buFontTx/>
              <a:buNone/>
            </a:pPr>
            <a:r>
              <a:rPr lang="en-GB" sz="1100" baseline="0" dirty="0" smtClean="0">
                <a:cs typeface="WenQuanYi Micro Hei" charset="0"/>
              </a:rPr>
              <a:t>Waste: Debug, understand code</a:t>
            </a:r>
          </a:p>
          <a:p>
            <a:pPr>
              <a:spcBef>
                <a:spcPts val="450"/>
              </a:spcBef>
              <a:buClrTx/>
              <a:buFontTx/>
              <a:buNone/>
            </a:pPr>
            <a:r>
              <a:rPr lang="en-GB" sz="1100" baseline="0" dirty="0" smtClean="0">
                <a:cs typeface="WenQuanYi Micro Hei" charset="0"/>
              </a:rPr>
              <a:t>Package &gt;&gt; Deploy &gt;&gt; Test &gt;&gt; </a:t>
            </a:r>
            <a:r>
              <a:rPr lang="en-GB" sz="1100" baseline="0" dirty="0" smtClean="0">
                <a:solidFill>
                  <a:srgbClr val="FF0000"/>
                </a:solidFill>
                <a:cs typeface="WenQuanYi Micro Hei" charset="0"/>
              </a:rPr>
              <a:t>LOGs </a:t>
            </a:r>
            <a:r>
              <a:rPr lang="en-GB" sz="1100" baseline="0" dirty="0" smtClean="0">
                <a:cs typeface="WenQuanYi Micro Hei" charset="0"/>
              </a:rPr>
              <a:t>&gt;&gt; Debug (start over)</a:t>
            </a:r>
          </a:p>
          <a:p>
            <a:pPr>
              <a:spcBef>
                <a:spcPts val="450"/>
              </a:spcBef>
              <a:buClrTx/>
              <a:buFontTx/>
              <a:buNone/>
            </a:pPr>
            <a:r>
              <a:rPr lang="en-GB" sz="1100" baseline="0" dirty="0" smtClean="0">
                <a:cs typeface="WenQuanYi Micro Hei" charset="0"/>
              </a:rPr>
              <a:t>Big IF statement, global variable</a:t>
            </a:r>
          </a:p>
          <a:p>
            <a:pPr>
              <a:spcBef>
                <a:spcPts val="450"/>
              </a:spcBef>
              <a:buClrTx/>
              <a:buFontTx/>
              <a:buNone/>
            </a:pPr>
            <a:r>
              <a:rPr lang="en-GB" sz="1100" baseline="0" dirty="0" smtClean="0">
                <a:cs typeface="WenQuanYi Micro Hei" charset="0"/>
              </a:rPr>
              <a:t>Other </a:t>
            </a:r>
            <a:r>
              <a:rPr lang="en-GB" sz="1100" baseline="0" dirty="0" err="1" smtClean="0">
                <a:cs typeface="WenQuanYi Micro Hei" charset="0"/>
              </a:rPr>
              <a:t>ppl</a:t>
            </a:r>
            <a:r>
              <a:rPr lang="en-GB" sz="1100" baseline="0" dirty="0" smtClean="0">
                <a:cs typeface="WenQuanYi Micro Hei" charset="0"/>
              </a:rPr>
              <a:t> have time: QA, other </a:t>
            </a:r>
            <a:r>
              <a:rPr lang="en-GB" sz="1100" baseline="0" dirty="0" err="1" smtClean="0">
                <a:cs typeface="WenQuanYi Micro Hei" charset="0"/>
              </a:rPr>
              <a:t>devs</a:t>
            </a:r>
            <a:r>
              <a:rPr lang="en-GB" sz="1100" baseline="0" dirty="0" smtClean="0">
                <a:cs typeface="WenQuanYi Micro Hei" charset="0"/>
              </a:rPr>
              <a:t>, weeks, years (</a:t>
            </a:r>
            <a:r>
              <a:rPr lang="en-GB" sz="1100" baseline="0" dirty="0" err="1" smtClean="0">
                <a:cs typeface="WenQuanYi Micro Hei" charset="0"/>
              </a:rPr>
              <a:t>cuz</a:t>
            </a:r>
            <a:r>
              <a:rPr lang="en-GB" sz="1100" baseline="0" dirty="0" smtClean="0">
                <a:cs typeface="WenQuanYi Micro Hei" charset="0"/>
              </a:rPr>
              <a:t> we don’t have time)</a:t>
            </a:r>
          </a:p>
          <a:p>
            <a:pPr>
              <a:spcBef>
                <a:spcPts val="450"/>
              </a:spcBef>
              <a:buClrTx/>
              <a:buFontTx/>
              <a:buNone/>
            </a:pPr>
            <a:endParaRPr lang="en-GB" sz="1100" dirty="0" smtClean="0">
              <a:cs typeface="WenQuanYi Micro Hei" charset="0"/>
            </a:endParaRPr>
          </a:p>
          <a:p>
            <a:pPr>
              <a:spcBef>
                <a:spcPts val="450"/>
              </a:spcBef>
              <a:buClrTx/>
              <a:buFontTx/>
              <a:buNone/>
            </a:pPr>
            <a:endParaRPr lang="en-GB" sz="1100" dirty="0" smtClean="0">
              <a:cs typeface="WenQuanYi Micro Hei" charset="0"/>
            </a:endParaRPr>
          </a:p>
          <a:p>
            <a:pPr>
              <a:spcBef>
                <a:spcPts val="450"/>
              </a:spcBef>
              <a:buClrTx/>
              <a:buFontTx/>
              <a:buNone/>
            </a:pPr>
            <a:r>
              <a:rPr lang="en-GB" sz="1100" dirty="0" smtClean="0">
                <a:cs typeface="WenQuanYi Micro Hei" charset="0"/>
              </a:rPr>
              <a:t>Developers</a:t>
            </a:r>
            <a:r>
              <a:rPr lang="en-GB" sz="1100" dirty="0" smtClean="0">
                <a:cs typeface="Times New Roman" charset="0"/>
              </a:rPr>
              <a:t> </a:t>
            </a:r>
            <a:r>
              <a:rPr lang="en-GB" sz="1100" dirty="0">
                <a:cs typeface="WenQuanYi Micro Hei" charset="0"/>
              </a:rPr>
              <a:t>have</a:t>
            </a:r>
            <a:r>
              <a:rPr lang="en-GB" sz="1100" dirty="0">
                <a:cs typeface="Times New Roman" charset="0"/>
              </a:rPr>
              <a:t> </a:t>
            </a:r>
            <a:r>
              <a:rPr lang="en-GB" sz="1100" dirty="0">
                <a:cs typeface="WenQuanYi Micro Hei" charset="0"/>
              </a:rPr>
              <a:t>a</a:t>
            </a:r>
            <a:r>
              <a:rPr lang="en-GB" sz="1100" dirty="0">
                <a:cs typeface="Times New Roman" charset="0"/>
              </a:rPr>
              <a:t> </a:t>
            </a:r>
            <a:r>
              <a:rPr lang="en-GB" sz="1100" dirty="0">
                <a:cs typeface="WenQuanYi Micro Hei" charset="0"/>
              </a:rPr>
              <a:t>complete</a:t>
            </a:r>
            <a:r>
              <a:rPr lang="en-GB" sz="1100" dirty="0">
                <a:cs typeface="Times New Roman" charset="0"/>
              </a:rPr>
              <a:t> </a:t>
            </a:r>
            <a:r>
              <a:rPr lang="en-GB" sz="1100" dirty="0">
                <a:cs typeface="WenQuanYi Micro Hei" charset="0"/>
              </a:rPr>
              <a:t>wrong</a:t>
            </a:r>
            <a:r>
              <a:rPr lang="en-GB" sz="1100" dirty="0">
                <a:cs typeface="Times New Roman" charset="0"/>
              </a:rPr>
              <a:t> </a:t>
            </a:r>
            <a:r>
              <a:rPr lang="en-GB" sz="1100" dirty="0">
                <a:cs typeface="WenQuanYi Micro Hei" charset="0"/>
              </a:rPr>
              <a:t>notion</a:t>
            </a:r>
            <a:r>
              <a:rPr lang="en-GB" sz="1100" dirty="0">
                <a:cs typeface="Times New Roman" charset="0"/>
              </a:rPr>
              <a:t> </a:t>
            </a:r>
            <a:r>
              <a:rPr lang="en-GB" sz="1100" dirty="0">
                <a:cs typeface="WenQuanYi Micro Hei" charset="0"/>
              </a:rPr>
              <a:t>of</a:t>
            </a:r>
            <a:r>
              <a:rPr lang="en-GB" sz="1100" dirty="0">
                <a:cs typeface="Times New Roman" charset="0"/>
              </a:rPr>
              <a:t> </a:t>
            </a:r>
            <a:r>
              <a:rPr lang="en-GB" sz="1100" dirty="0">
                <a:cs typeface="WenQuanYi Micro Hei" charset="0"/>
              </a:rPr>
              <a:t>time.</a:t>
            </a:r>
            <a:r>
              <a:rPr lang="en-GB" sz="1100" dirty="0">
                <a:cs typeface="Times New Roman" charset="0"/>
              </a:rPr>
              <a:t> W</a:t>
            </a:r>
            <a:r>
              <a:rPr lang="en-GB" sz="1100" dirty="0">
                <a:cs typeface="WenQuanYi Micro Hei" charset="0"/>
              </a:rPr>
              <a:t>e</a:t>
            </a:r>
            <a:r>
              <a:rPr lang="en-GB" sz="1100" dirty="0">
                <a:cs typeface="Times New Roman" charset="0"/>
              </a:rPr>
              <a:t> </a:t>
            </a:r>
            <a:r>
              <a:rPr lang="en-GB" sz="1100" dirty="0">
                <a:cs typeface="WenQuanYi Micro Hei" charset="0"/>
              </a:rPr>
              <a:t>give</a:t>
            </a:r>
            <a:r>
              <a:rPr lang="en-GB" sz="1100" dirty="0">
                <a:cs typeface="Times New Roman" charset="0"/>
              </a:rPr>
              <a:t> </a:t>
            </a:r>
            <a:r>
              <a:rPr lang="en-GB" sz="1100" dirty="0">
                <a:cs typeface="WenQuanYi Micro Hei" charset="0"/>
              </a:rPr>
              <a:t>the</a:t>
            </a:r>
            <a:r>
              <a:rPr lang="en-GB" sz="1100" dirty="0">
                <a:cs typeface="Times New Roman" charset="0"/>
              </a:rPr>
              <a:t> ESTIMATIONS</a:t>
            </a:r>
            <a:r>
              <a:rPr lang="en-GB" sz="1100" dirty="0">
                <a:cs typeface="WenQuanYi Micro Hei" charset="0"/>
              </a:rPr>
              <a:t> but</a:t>
            </a:r>
            <a:r>
              <a:rPr lang="en-GB" sz="1100" dirty="0">
                <a:cs typeface="Times New Roman" charset="0"/>
              </a:rPr>
              <a:t> DON'T PLAN </a:t>
            </a:r>
            <a:r>
              <a:rPr lang="en-GB" sz="1100" dirty="0">
                <a:cs typeface="WenQuanYi Micro Hei" charset="0"/>
              </a:rPr>
              <a:t>for</a:t>
            </a:r>
            <a:r>
              <a:rPr lang="en-GB" sz="1100" dirty="0">
                <a:cs typeface="Times New Roman" charset="0"/>
              </a:rPr>
              <a:t> </a:t>
            </a:r>
            <a:r>
              <a:rPr lang="en-GB" sz="1100" dirty="0">
                <a:cs typeface="WenQuanYi Micro Hei" charset="0"/>
              </a:rPr>
              <a:t>making</a:t>
            </a:r>
            <a:r>
              <a:rPr lang="en-GB" sz="1100" dirty="0">
                <a:cs typeface="Times New Roman" charset="0"/>
              </a:rPr>
              <a:t> </a:t>
            </a:r>
            <a:r>
              <a:rPr lang="en-GB" sz="1100" dirty="0">
                <a:cs typeface="WenQuanYi Micro Hei" charset="0"/>
              </a:rPr>
              <a:t>our</a:t>
            </a:r>
            <a:r>
              <a:rPr lang="en-GB" sz="1100" dirty="0">
                <a:cs typeface="Times New Roman" charset="0"/>
              </a:rPr>
              <a:t> </a:t>
            </a:r>
            <a:r>
              <a:rPr lang="en-GB" sz="1100" dirty="0">
                <a:cs typeface="WenQuanYi Micro Hei" charset="0"/>
              </a:rPr>
              <a:t>SYSTEM</a:t>
            </a:r>
            <a:r>
              <a:rPr lang="en-GB" sz="1100" dirty="0">
                <a:cs typeface="Times New Roman" charset="0"/>
              </a:rPr>
              <a:t> BETTER</a:t>
            </a:r>
            <a:r>
              <a:rPr lang="en-GB" sz="1100" dirty="0">
                <a:cs typeface="WenQuanYi Micro Hei" charset="0"/>
              </a:rPr>
              <a:t>.</a:t>
            </a:r>
            <a:r>
              <a:rPr lang="en-GB" sz="1100" dirty="0">
                <a:cs typeface="Times New Roman" charset="0"/>
              </a:rPr>
              <a:t> “WE DON'T HAVE TIME” </a:t>
            </a:r>
            <a:r>
              <a:rPr lang="en-GB" sz="1100" dirty="0">
                <a:cs typeface="WenQuanYi Micro Hei" charset="0"/>
              </a:rPr>
              <a:t>to</a:t>
            </a:r>
            <a:r>
              <a:rPr lang="en-GB" sz="1100" dirty="0">
                <a:cs typeface="Times New Roman" charset="0"/>
              </a:rPr>
              <a:t> </a:t>
            </a:r>
            <a:r>
              <a:rPr lang="en-GB" sz="1100" dirty="0">
                <a:cs typeface="WenQuanYi Micro Hei" charset="0"/>
              </a:rPr>
              <a:t>do</a:t>
            </a:r>
            <a:r>
              <a:rPr lang="en-GB" sz="1100" dirty="0">
                <a:cs typeface="Times New Roman" charset="0"/>
              </a:rPr>
              <a:t> </a:t>
            </a:r>
            <a:r>
              <a:rPr lang="en-GB" sz="1100" dirty="0">
                <a:cs typeface="WenQuanYi Micro Hei" charset="0"/>
              </a:rPr>
              <a:t>something.</a:t>
            </a:r>
            <a:r>
              <a:rPr lang="en-GB" sz="1100" dirty="0">
                <a:cs typeface="Times New Roman" charset="0"/>
              </a:rPr>
              <a:t> T</a:t>
            </a:r>
            <a:r>
              <a:rPr lang="en-GB" sz="1100" dirty="0">
                <a:cs typeface="WenQuanYi Micro Hei" charset="0"/>
              </a:rPr>
              <a:t>hey</a:t>
            </a:r>
            <a:r>
              <a:rPr lang="en-GB" sz="1100" dirty="0">
                <a:cs typeface="Times New Roman" charset="0"/>
              </a:rPr>
              <a:t> </a:t>
            </a:r>
            <a:r>
              <a:rPr lang="en-GB" sz="1100" dirty="0">
                <a:cs typeface="WenQuanYi Micro Hei" charset="0"/>
              </a:rPr>
              <a:t>were</a:t>
            </a:r>
            <a:r>
              <a:rPr lang="en-GB" sz="1100" dirty="0">
                <a:cs typeface="Times New Roman" charset="0"/>
              </a:rPr>
              <a:t> </a:t>
            </a:r>
            <a:r>
              <a:rPr lang="en-GB" sz="1100" dirty="0">
                <a:cs typeface="WenQuanYi Micro Hei" charset="0"/>
              </a:rPr>
              <a:t>responsible</a:t>
            </a:r>
            <a:r>
              <a:rPr lang="en-GB" sz="1100" dirty="0">
                <a:cs typeface="Times New Roman" charset="0"/>
              </a:rPr>
              <a:t> </a:t>
            </a:r>
            <a:r>
              <a:rPr lang="en-GB" sz="1100" dirty="0">
                <a:cs typeface="WenQuanYi Micro Hei" charset="0"/>
              </a:rPr>
              <a:t>for</a:t>
            </a:r>
            <a:r>
              <a:rPr lang="en-GB" sz="1100" dirty="0">
                <a:cs typeface="Times New Roman" charset="0"/>
              </a:rPr>
              <a:t> </a:t>
            </a:r>
            <a:r>
              <a:rPr lang="en-GB" sz="1100" dirty="0">
                <a:cs typeface="WenQuanYi Micro Hei" charset="0"/>
              </a:rPr>
              <a:t>the</a:t>
            </a:r>
            <a:r>
              <a:rPr lang="en-GB" sz="1100" dirty="0">
                <a:cs typeface="Times New Roman" charset="0"/>
              </a:rPr>
              <a:t> </a:t>
            </a:r>
            <a:r>
              <a:rPr lang="en-GB" sz="1100" dirty="0">
                <a:cs typeface="WenQuanYi Micro Hei" charset="0"/>
              </a:rPr>
              <a:t>estimations</a:t>
            </a:r>
            <a:r>
              <a:rPr lang="en-GB" sz="1100" dirty="0">
                <a:cs typeface="Times New Roman" charset="0"/>
              </a:rPr>
              <a:t> </a:t>
            </a:r>
            <a:r>
              <a:rPr lang="en-GB" sz="1100" dirty="0">
                <a:cs typeface="WenQuanYi Micro Hei" charset="0"/>
              </a:rPr>
              <a:t>and</a:t>
            </a:r>
            <a:r>
              <a:rPr lang="en-GB" sz="1100" dirty="0">
                <a:cs typeface="Times New Roman" charset="0"/>
              </a:rPr>
              <a:t> </a:t>
            </a:r>
            <a:r>
              <a:rPr lang="en-GB" sz="1100" dirty="0">
                <a:cs typeface="WenQuanYi Micro Hei" charset="0"/>
              </a:rPr>
              <a:t>they</a:t>
            </a:r>
            <a:r>
              <a:rPr lang="en-GB" sz="1100" dirty="0">
                <a:cs typeface="Times New Roman" charset="0"/>
              </a:rPr>
              <a:t> </a:t>
            </a:r>
            <a:r>
              <a:rPr lang="en-GB" sz="1100" dirty="0">
                <a:cs typeface="WenQuanYi Micro Hei" charset="0"/>
              </a:rPr>
              <a:t>think</a:t>
            </a:r>
            <a:r>
              <a:rPr lang="en-GB" sz="1100" dirty="0">
                <a:cs typeface="Times New Roman" charset="0"/>
              </a:rPr>
              <a:t> </a:t>
            </a:r>
            <a:r>
              <a:rPr lang="en-GB" sz="1100" dirty="0">
                <a:cs typeface="WenQuanYi Micro Hei" charset="0"/>
              </a:rPr>
              <a:t>they</a:t>
            </a:r>
            <a:r>
              <a:rPr lang="en-GB" sz="1100" dirty="0">
                <a:cs typeface="Times New Roman" charset="0"/>
              </a:rPr>
              <a:t> </a:t>
            </a:r>
            <a:r>
              <a:rPr lang="en-GB" sz="1100" dirty="0">
                <a:cs typeface="WenQuanYi Micro Hei" charset="0"/>
              </a:rPr>
              <a:t>don't</a:t>
            </a:r>
            <a:r>
              <a:rPr lang="en-GB" sz="1100" dirty="0">
                <a:cs typeface="Times New Roman" charset="0"/>
              </a:rPr>
              <a:t> </a:t>
            </a:r>
            <a:r>
              <a:rPr lang="en-GB" sz="1100" dirty="0">
                <a:cs typeface="WenQuanYi Micro Hei" charset="0"/>
              </a:rPr>
              <a:t>have</a:t>
            </a:r>
            <a:r>
              <a:rPr lang="en-GB" sz="1100" dirty="0">
                <a:cs typeface="Times New Roman" charset="0"/>
              </a:rPr>
              <a:t> </a:t>
            </a:r>
            <a:r>
              <a:rPr lang="en-GB" sz="1100" dirty="0">
                <a:cs typeface="WenQuanYi Micro Hei" charset="0"/>
              </a:rPr>
              <a:t>time.</a:t>
            </a:r>
            <a:r>
              <a:rPr lang="en-GB" sz="1100" dirty="0">
                <a:cs typeface="Times New Roman" charset="0"/>
              </a:rPr>
              <a:t> </a:t>
            </a:r>
            <a:r>
              <a:rPr lang="en-GB" sz="1100" dirty="0">
                <a:cs typeface="WenQuanYi Micro Hei" charset="0"/>
              </a:rPr>
              <a:t>But,</a:t>
            </a:r>
            <a:r>
              <a:rPr lang="en-GB" sz="1100" dirty="0">
                <a:cs typeface="Times New Roman" charset="0"/>
              </a:rPr>
              <a:t> </a:t>
            </a:r>
            <a:r>
              <a:rPr lang="en-GB" sz="1100" dirty="0">
                <a:cs typeface="WenQuanYi Micro Hei" charset="0"/>
              </a:rPr>
              <a:t>do</a:t>
            </a:r>
            <a:r>
              <a:rPr lang="en-GB" sz="1100" dirty="0">
                <a:cs typeface="Times New Roman" charset="0"/>
              </a:rPr>
              <a:t> </a:t>
            </a:r>
            <a:r>
              <a:rPr lang="en-GB" sz="1100" dirty="0">
                <a:cs typeface="WenQuanYi Micro Hei" charset="0"/>
              </a:rPr>
              <a:t>they</a:t>
            </a:r>
            <a:r>
              <a:rPr lang="en-GB" sz="1100" dirty="0">
                <a:cs typeface="Times New Roman" charset="0"/>
              </a:rPr>
              <a:t> </a:t>
            </a:r>
            <a:r>
              <a:rPr lang="en-GB" sz="1100" dirty="0">
                <a:cs typeface="WenQuanYi Micro Hei" charset="0"/>
              </a:rPr>
              <a:t>have</a:t>
            </a:r>
            <a:r>
              <a:rPr lang="en-GB" sz="1100" dirty="0">
                <a:cs typeface="Times New Roman" charset="0"/>
              </a:rPr>
              <a:t> </a:t>
            </a:r>
            <a:r>
              <a:rPr lang="en-GB" sz="1100" dirty="0">
                <a:cs typeface="WenQuanYi Micro Hei" charset="0"/>
              </a:rPr>
              <a:t>time</a:t>
            </a:r>
            <a:r>
              <a:rPr lang="en-GB" sz="1100" dirty="0">
                <a:cs typeface="Times New Roman" charset="0"/>
              </a:rPr>
              <a:t> for </a:t>
            </a:r>
            <a:r>
              <a:rPr lang="en-GB" sz="1100" dirty="0">
                <a:cs typeface="WenQuanYi Micro Hei" charset="0"/>
              </a:rPr>
              <a:t>DEBUGGING</a:t>
            </a:r>
            <a:r>
              <a:rPr lang="en-GB" sz="1100" dirty="0">
                <a:cs typeface="Times New Roman" charset="0"/>
              </a:rPr>
              <a:t> the </a:t>
            </a:r>
            <a:r>
              <a:rPr lang="en-GB" sz="1100" dirty="0">
                <a:cs typeface="WenQuanYi Micro Hei" charset="0"/>
              </a:rPr>
              <a:t>code?</a:t>
            </a:r>
            <a:r>
              <a:rPr lang="en-GB" sz="1100" dirty="0">
                <a:cs typeface="Times New Roman" charset="0"/>
              </a:rPr>
              <a:t> </a:t>
            </a:r>
            <a:r>
              <a:rPr lang="en-GB" sz="1100" dirty="0">
                <a:cs typeface="WenQuanYi Micro Hei" charset="0"/>
              </a:rPr>
              <a:t>To</a:t>
            </a:r>
            <a:r>
              <a:rPr lang="en-GB" sz="1100" dirty="0">
                <a:cs typeface="Times New Roman" charset="0"/>
              </a:rPr>
              <a:t> RUN A FULL BUILD</a:t>
            </a:r>
            <a:r>
              <a:rPr lang="en-GB" sz="1100" dirty="0">
                <a:cs typeface="WenQuanYi Micro Hei" charset="0"/>
              </a:rPr>
              <a:t>,</a:t>
            </a:r>
            <a:r>
              <a:rPr lang="en-GB" sz="1100" dirty="0">
                <a:cs typeface="Times New Roman" charset="0"/>
              </a:rPr>
              <a:t> DEPLOY </a:t>
            </a:r>
            <a:r>
              <a:rPr lang="en-GB" sz="1100" dirty="0">
                <a:cs typeface="WenQuanYi Micro Hei" charset="0"/>
              </a:rPr>
              <a:t>the</a:t>
            </a:r>
            <a:r>
              <a:rPr lang="en-GB" sz="1100" dirty="0">
                <a:cs typeface="Times New Roman" charset="0"/>
              </a:rPr>
              <a:t> </a:t>
            </a:r>
            <a:r>
              <a:rPr lang="en-GB" sz="1100" dirty="0">
                <a:cs typeface="WenQuanYi Micro Hei" charset="0"/>
              </a:rPr>
              <a:t>application</a:t>
            </a:r>
            <a:r>
              <a:rPr lang="en-GB" sz="1100" dirty="0">
                <a:cs typeface="Times New Roman" charset="0"/>
              </a:rPr>
              <a:t> </a:t>
            </a:r>
            <a:r>
              <a:rPr lang="en-GB" sz="1100" dirty="0">
                <a:cs typeface="WenQuanYi Micro Hei" charset="0"/>
              </a:rPr>
              <a:t>and</a:t>
            </a:r>
            <a:r>
              <a:rPr lang="en-GB" sz="1100" dirty="0">
                <a:cs typeface="Times New Roman" charset="0"/>
              </a:rPr>
              <a:t> MANUALLY NAVIGATE </a:t>
            </a:r>
            <a:r>
              <a:rPr lang="en-GB" sz="1100" dirty="0">
                <a:cs typeface="WenQuanYi Micro Hei" charset="0"/>
              </a:rPr>
              <a:t>through</a:t>
            </a:r>
            <a:r>
              <a:rPr lang="en-GB" sz="1100" dirty="0">
                <a:cs typeface="Times New Roman" charset="0"/>
              </a:rPr>
              <a:t> </a:t>
            </a:r>
            <a:r>
              <a:rPr lang="en-GB" sz="1100" dirty="0">
                <a:cs typeface="WenQuanYi Micro Hei" charset="0"/>
              </a:rPr>
              <a:t>the</a:t>
            </a:r>
            <a:r>
              <a:rPr lang="en-GB" sz="1100" dirty="0">
                <a:cs typeface="Times New Roman" charset="0"/>
              </a:rPr>
              <a:t> </a:t>
            </a:r>
            <a:r>
              <a:rPr lang="en-GB" sz="1100" dirty="0">
                <a:cs typeface="WenQuanYi Micro Hei" charset="0"/>
              </a:rPr>
              <a:t>system</a:t>
            </a:r>
            <a:r>
              <a:rPr lang="en-GB" sz="1100" dirty="0">
                <a:cs typeface="Times New Roman" charset="0"/>
              </a:rPr>
              <a:t> </a:t>
            </a:r>
            <a:r>
              <a:rPr lang="en-GB" sz="1100" dirty="0">
                <a:cs typeface="WenQuanYi Micro Hei" charset="0"/>
              </a:rPr>
              <a:t>for</a:t>
            </a:r>
            <a:r>
              <a:rPr lang="en-GB" sz="1100" dirty="0">
                <a:cs typeface="Times New Roman" charset="0"/>
              </a:rPr>
              <a:t> </a:t>
            </a:r>
            <a:r>
              <a:rPr lang="en-GB" sz="1100" dirty="0">
                <a:cs typeface="WenQuanYi Micro Hei" charset="0"/>
              </a:rPr>
              <a:t>everything</a:t>
            </a:r>
            <a:r>
              <a:rPr lang="en-GB" sz="1100" dirty="0">
                <a:cs typeface="Times New Roman" charset="0"/>
              </a:rPr>
              <a:t> </a:t>
            </a:r>
            <a:r>
              <a:rPr lang="en-GB" sz="1100" dirty="0">
                <a:cs typeface="WenQuanYi Micro Hei" charset="0"/>
              </a:rPr>
              <a:t>they</a:t>
            </a:r>
            <a:r>
              <a:rPr lang="en-GB" sz="1100" dirty="0">
                <a:cs typeface="Times New Roman" charset="0"/>
              </a:rPr>
              <a:t> </a:t>
            </a:r>
            <a:r>
              <a:rPr lang="en-GB" sz="1100" dirty="0">
                <a:cs typeface="WenQuanYi Micro Hei" charset="0"/>
              </a:rPr>
              <a:t>want</a:t>
            </a:r>
            <a:r>
              <a:rPr lang="en-GB" sz="1100" dirty="0">
                <a:cs typeface="Times New Roman" charset="0"/>
              </a:rPr>
              <a:t> </a:t>
            </a:r>
            <a:r>
              <a:rPr lang="en-GB" sz="1100" dirty="0">
                <a:cs typeface="WenQuanYi Micro Hei" charset="0"/>
              </a:rPr>
              <a:t>to</a:t>
            </a:r>
            <a:r>
              <a:rPr lang="en-GB" sz="1100" dirty="0">
                <a:cs typeface="Times New Roman" charset="0"/>
              </a:rPr>
              <a:t> </a:t>
            </a:r>
            <a:r>
              <a:rPr lang="en-GB" sz="1100" dirty="0">
                <a:cs typeface="WenQuanYi Micro Hei" charset="0"/>
              </a:rPr>
              <a:t>change</a:t>
            </a:r>
            <a:r>
              <a:rPr lang="en-GB" sz="1100" dirty="0">
                <a:cs typeface="Times New Roman" charset="0"/>
              </a:rPr>
              <a:t> </a:t>
            </a:r>
            <a:r>
              <a:rPr lang="en-GB" sz="1100" dirty="0">
                <a:cs typeface="WenQuanYi Micro Hei" charset="0"/>
              </a:rPr>
              <a:t>or</a:t>
            </a:r>
            <a:r>
              <a:rPr lang="en-GB" sz="1100" dirty="0">
                <a:cs typeface="Times New Roman" charset="0"/>
              </a:rPr>
              <a:t> </a:t>
            </a:r>
            <a:r>
              <a:rPr lang="en-GB" sz="1100" dirty="0">
                <a:cs typeface="WenQuanYi Micro Hei" charset="0"/>
              </a:rPr>
              <a:t>add</a:t>
            </a:r>
            <a:r>
              <a:rPr lang="en-GB" sz="1100" dirty="0">
                <a:cs typeface="Times New Roman" charset="0"/>
              </a:rPr>
              <a:t> </a:t>
            </a:r>
            <a:r>
              <a:rPr lang="en-GB" sz="1100" dirty="0">
                <a:cs typeface="WenQuanYi Micro Hei" charset="0"/>
              </a:rPr>
              <a:t>to</a:t>
            </a:r>
            <a:r>
              <a:rPr lang="en-GB" sz="1100" dirty="0">
                <a:cs typeface="Times New Roman" charset="0"/>
              </a:rPr>
              <a:t> </a:t>
            </a:r>
            <a:r>
              <a:rPr lang="en-GB" sz="1100" dirty="0">
                <a:cs typeface="WenQuanYi Micro Hei" charset="0"/>
              </a:rPr>
              <a:t>the</a:t>
            </a:r>
            <a:r>
              <a:rPr lang="en-GB" sz="1100" dirty="0">
                <a:cs typeface="Times New Roman" charset="0"/>
              </a:rPr>
              <a:t> </a:t>
            </a:r>
            <a:r>
              <a:rPr lang="en-GB" sz="1100" dirty="0">
                <a:cs typeface="WenQuanYi Micro Hei" charset="0"/>
              </a:rPr>
              <a:t>system.</a:t>
            </a:r>
            <a:r>
              <a:rPr lang="en-GB" sz="1100" dirty="0">
                <a:cs typeface="Times New Roman" charset="0"/>
              </a:rPr>
              <a:t> </a:t>
            </a:r>
            <a:r>
              <a:rPr lang="en-GB" sz="1100" dirty="0">
                <a:cs typeface="WenQuanYi Micro Hei" charset="0"/>
              </a:rPr>
              <a:t>Do</a:t>
            </a:r>
            <a:r>
              <a:rPr lang="en-GB" sz="1100" dirty="0">
                <a:cs typeface="Times New Roman" charset="0"/>
              </a:rPr>
              <a:t> </a:t>
            </a:r>
            <a:r>
              <a:rPr lang="en-GB" sz="1100" dirty="0">
                <a:cs typeface="WenQuanYi Micro Hei" charset="0"/>
              </a:rPr>
              <a:t>they</a:t>
            </a:r>
            <a:r>
              <a:rPr lang="en-GB" sz="1100" dirty="0">
                <a:cs typeface="Times New Roman" charset="0"/>
              </a:rPr>
              <a:t> </a:t>
            </a:r>
            <a:r>
              <a:rPr lang="en-GB" sz="1100" dirty="0">
                <a:cs typeface="WenQuanYi Micro Hei" charset="0"/>
              </a:rPr>
              <a:t>have</a:t>
            </a:r>
            <a:r>
              <a:rPr lang="en-GB" sz="1100" dirty="0">
                <a:cs typeface="Times New Roman" charset="0"/>
              </a:rPr>
              <a:t> </a:t>
            </a:r>
            <a:r>
              <a:rPr lang="en-GB" sz="1100" dirty="0">
                <a:cs typeface="WenQuanYi Micro Hei" charset="0"/>
              </a:rPr>
              <a:t>time</a:t>
            </a:r>
            <a:r>
              <a:rPr lang="en-GB" sz="1100" dirty="0">
                <a:cs typeface="Times New Roman" charset="0"/>
              </a:rPr>
              <a:t> </a:t>
            </a:r>
            <a:r>
              <a:rPr lang="en-GB" sz="1100" dirty="0">
                <a:cs typeface="WenQuanYi Micro Hei" charset="0"/>
              </a:rPr>
              <a:t>to</a:t>
            </a:r>
            <a:r>
              <a:rPr lang="en-GB" sz="1100" dirty="0">
                <a:cs typeface="Times New Roman" charset="0"/>
              </a:rPr>
              <a:t> TEST ALL OTHER AREAS </a:t>
            </a:r>
            <a:r>
              <a:rPr lang="en-GB" sz="1100" dirty="0">
                <a:cs typeface="WenQuanYi Micro Hei" charset="0"/>
              </a:rPr>
              <a:t>of</a:t>
            </a:r>
            <a:r>
              <a:rPr lang="en-GB" sz="1100" dirty="0">
                <a:cs typeface="Times New Roman" charset="0"/>
              </a:rPr>
              <a:t> </a:t>
            </a:r>
            <a:r>
              <a:rPr lang="en-GB" sz="1100" dirty="0">
                <a:cs typeface="WenQuanYi Micro Hei" charset="0"/>
              </a:rPr>
              <a:t>the</a:t>
            </a:r>
            <a:r>
              <a:rPr lang="en-GB" sz="1100" dirty="0">
                <a:cs typeface="Times New Roman" charset="0"/>
              </a:rPr>
              <a:t> </a:t>
            </a:r>
            <a:r>
              <a:rPr lang="en-GB" sz="1100" dirty="0">
                <a:cs typeface="WenQuanYi Micro Hei" charset="0"/>
              </a:rPr>
              <a:t>system</a:t>
            </a:r>
            <a:r>
              <a:rPr lang="en-GB" sz="1100" dirty="0">
                <a:cs typeface="Times New Roman" charset="0"/>
              </a:rPr>
              <a:t> </a:t>
            </a:r>
            <a:r>
              <a:rPr lang="en-GB" sz="1100" dirty="0">
                <a:cs typeface="WenQuanYi Micro Hei" charset="0"/>
              </a:rPr>
              <a:t>that</a:t>
            </a:r>
            <a:r>
              <a:rPr lang="en-GB" sz="1100" dirty="0">
                <a:cs typeface="Times New Roman" charset="0"/>
              </a:rPr>
              <a:t> </a:t>
            </a:r>
            <a:r>
              <a:rPr lang="en-GB" sz="1100" dirty="0">
                <a:cs typeface="WenQuanYi Micro Hei" charset="0"/>
              </a:rPr>
              <a:t>may</a:t>
            </a:r>
            <a:r>
              <a:rPr lang="en-GB" sz="1100" dirty="0">
                <a:cs typeface="Times New Roman" charset="0"/>
              </a:rPr>
              <a:t> </a:t>
            </a:r>
            <a:r>
              <a:rPr lang="en-GB" sz="1100" dirty="0">
                <a:cs typeface="WenQuanYi Micro Hei" charset="0"/>
              </a:rPr>
              <a:t>have</a:t>
            </a:r>
            <a:r>
              <a:rPr lang="en-GB" sz="1100" dirty="0">
                <a:cs typeface="Times New Roman" charset="0"/>
              </a:rPr>
              <a:t> </a:t>
            </a:r>
            <a:r>
              <a:rPr lang="en-GB" sz="1100" dirty="0">
                <a:cs typeface="WenQuanYi Micro Hei" charset="0"/>
              </a:rPr>
              <a:t>been</a:t>
            </a:r>
            <a:r>
              <a:rPr lang="en-GB" sz="1100" dirty="0">
                <a:cs typeface="Times New Roman" charset="0"/>
              </a:rPr>
              <a:t> </a:t>
            </a:r>
            <a:r>
              <a:rPr lang="en-GB" sz="1100" dirty="0">
                <a:cs typeface="WenQuanYi Micro Hei" charset="0"/>
              </a:rPr>
              <a:t>impacted</a:t>
            </a:r>
            <a:r>
              <a:rPr lang="en-GB" sz="1100" dirty="0">
                <a:cs typeface="Times New Roman" charset="0"/>
              </a:rPr>
              <a:t> </a:t>
            </a:r>
            <a:r>
              <a:rPr lang="en-GB" sz="1100" dirty="0">
                <a:cs typeface="WenQuanYi Micro Hei" charset="0"/>
              </a:rPr>
              <a:t>by</a:t>
            </a:r>
            <a:r>
              <a:rPr lang="en-GB" sz="1100" dirty="0">
                <a:cs typeface="Times New Roman" charset="0"/>
              </a:rPr>
              <a:t> </a:t>
            </a:r>
            <a:r>
              <a:rPr lang="en-GB" sz="1100" dirty="0">
                <a:cs typeface="WenQuanYi Micro Hei" charset="0"/>
              </a:rPr>
              <a:t>this</a:t>
            </a:r>
            <a:r>
              <a:rPr lang="en-GB" sz="1100" dirty="0">
                <a:cs typeface="Times New Roman" charset="0"/>
              </a:rPr>
              <a:t> </a:t>
            </a:r>
            <a:r>
              <a:rPr lang="en-GB" sz="1100" dirty="0">
                <a:cs typeface="WenQuanYi Micro Hei" charset="0"/>
              </a:rPr>
              <a:t>change?</a:t>
            </a:r>
            <a:r>
              <a:rPr lang="en-GB" sz="1100" dirty="0">
                <a:cs typeface="Times New Roman" charset="0"/>
              </a:rPr>
              <a:t> </a:t>
            </a:r>
            <a:r>
              <a:rPr lang="en-GB" sz="1100" dirty="0">
                <a:cs typeface="WenQuanYi Micro Hei" charset="0"/>
              </a:rPr>
              <a:t>If</a:t>
            </a:r>
            <a:r>
              <a:rPr lang="en-GB" sz="1100" dirty="0">
                <a:cs typeface="Times New Roman" charset="0"/>
              </a:rPr>
              <a:t> </a:t>
            </a:r>
            <a:r>
              <a:rPr lang="en-GB" sz="1100" dirty="0">
                <a:cs typeface="WenQuanYi Micro Hei" charset="0"/>
              </a:rPr>
              <a:t>they</a:t>
            </a:r>
            <a:r>
              <a:rPr lang="en-GB" sz="1100" dirty="0">
                <a:cs typeface="Times New Roman" charset="0"/>
              </a:rPr>
              <a:t> </a:t>
            </a:r>
            <a:r>
              <a:rPr lang="en-GB" sz="1100" dirty="0">
                <a:cs typeface="WenQuanYi Micro Hei" charset="0"/>
              </a:rPr>
              <a:t>don't</a:t>
            </a:r>
            <a:r>
              <a:rPr lang="en-GB" sz="1100" dirty="0">
                <a:cs typeface="Times New Roman" charset="0"/>
              </a:rPr>
              <a:t> </a:t>
            </a:r>
            <a:r>
              <a:rPr lang="en-GB" sz="1100" dirty="0">
                <a:cs typeface="WenQuanYi Micro Hei" charset="0"/>
              </a:rPr>
              <a:t>test,</a:t>
            </a:r>
            <a:r>
              <a:rPr lang="en-GB" sz="1100" dirty="0">
                <a:cs typeface="Times New Roman" charset="0"/>
              </a:rPr>
              <a:t> </a:t>
            </a:r>
            <a:r>
              <a:rPr lang="en-GB" sz="1100" dirty="0">
                <a:cs typeface="WenQuanYi Micro Hei" charset="0"/>
              </a:rPr>
              <a:t>that</a:t>
            </a:r>
            <a:r>
              <a:rPr lang="en-GB" sz="1100" dirty="0">
                <a:cs typeface="Times New Roman" charset="0"/>
              </a:rPr>
              <a:t> </a:t>
            </a:r>
            <a:r>
              <a:rPr lang="en-GB" sz="1100" dirty="0">
                <a:cs typeface="WenQuanYi Micro Hei" charset="0"/>
              </a:rPr>
              <a:t>means</a:t>
            </a:r>
            <a:r>
              <a:rPr lang="en-GB" sz="1100" dirty="0">
                <a:cs typeface="Times New Roman" charset="0"/>
              </a:rPr>
              <a:t> </a:t>
            </a:r>
            <a:r>
              <a:rPr lang="en-GB" sz="1100" dirty="0">
                <a:cs typeface="WenQuanYi Micro Hei" charset="0"/>
              </a:rPr>
              <a:t>that</a:t>
            </a:r>
            <a:r>
              <a:rPr lang="en-GB" sz="1100" dirty="0">
                <a:cs typeface="Times New Roman" charset="0"/>
              </a:rPr>
              <a:t> </a:t>
            </a:r>
            <a:r>
              <a:rPr lang="en-GB" sz="1100" dirty="0">
                <a:cs typeface="WenQuanYi Micro Hei" charset="0"/>
              </a:rPr>
              <a:t>other</a:t>
            </a:r>
            <a:r>
              <a:rPr lang="en-GB" sz="1100" dirty="0">
                <a:cs typeface="Times New Roman" charset="0"/>
              </a:rPr>
              <a:t> </a:t>
            </a:r>
            <a:r>
              <a:rPr lang="en-GB" sz="1100" dirty="0">
                <a:cs typeface="WenQuanYi Micro Hei" charset="0"/>
              </a:rPr>
              <a:t>people</a:t>
            </a:r>
            <a:r>
              <a:rPr lang="en-GB" sz="1100" dirty="0">
                <a:cs typeface="Times New Roman" charset="0"/>
              </a:rPr>
              <a:t> </a:t>
            </a:r>
            <a:r>
              <a:rPr lang="en-GB" sz="1100" dirty="0">
                <a:cs typeface="WenQuanYi Micro Hei" charset="0"/>
              </a:rPr>
              <a:t>are</a:t>
            </a:r>
            <a:r>
              <a:rPr lang="en-GB" sz="1100" dirty="0">
                <a:cs typeface="Times New Roman" charset="0"/>
              </a:rPr>
              <a:t> </a:t>
            </a:r>
            <a:r>
              <a:rPr lang="en-GB" sz="1100" dirty="0">
                <a:cs typeface="WenQuanYi Micro Hei" charset="0"/>
              </a:rPr>
              <a:t>spending</a:t>
            </a:r>
            <a:r>
              <a:rPr lang="en-GB" sz="1100" dirty="0">
                <a:cs typeface="Times New Roman" charset="0"/>
              </a:rPr>
              <a:t> </a:t>
            </a:r>
            <a:r>
              <a:rPr lang="en-GB" sz="1100" dirty="0">
                <a:cs typeface="WenQuanYi Micro Hei" charset="0"/>
              </a:rPr>
              <a:t>time</a:t>
            </a:r>
            <a:r>
              <a:rPr lang="en-GB" sz="1100" dirty="0">
                <a:cs typeface="Times New Roman" charset="0"/>
              </a:rPr>
              <a:t> </a:t>
            </a:r>
            <a:r>
              <a:rPr lang="en-GB" sz="1100" dirty="0">
                <a:cs typeface="WenQuanYi Micro Hei" charset="0"/>
              </a:rPr>
              <a:t>doing</a:t>
            </a:r>
            <a:r>
              <a:rPr lang="en-GB" sz="1100" dirty="0">
                <a:cs typeface="Times New Roman" charset="0"/>
              </a:rPr>
              <a:t> </a:t>
            </a:r>
            <a:r>
              <a:rPr lang="en-GB" sz="1100" dirty="0">
                <a:cs typeface="WenQuanYi Micro Hei" charset="0"/>
              </a:rPr>
              <a:t>it.</a:t>
            </a:r>
            <a:r>
              <a:rPr lang="en-GB" sz="1100" dirty="0">
                <a:cs typeface="Times New Roman" charset="0"/>
              </a:rPr>
              <a:t> </a:t>
            </a:r>
            <a:r>
              <a:rPr lang="en-GB" sz="1100" dirty="0">
                <a:cs typeface="WenQuanYi Micro Hei" charset="0"/>
              </a:rPr>
              <a:t>Maybe</a:t>
            </a:r>
            <a:r>
              <a:rPr lang="en-GB" sz="1100" dirty="0">
                <a:cs typeface="Times New Roman" charset="0"/>
              </a:rPr>
              <a:t> </a:t>
            </a:r>
            <a:r>
              <a:rPr lang="en-GB" sz="1100" dirty="0">
                <a:cs typeface="WenQuanYi Micro Hei" charset="0"/>
              </a:rPr>
              <a:t>a</a:t>
            </a:r>
            <a:r>
              <a:rPr lang="en-GB" sz="1100" dirty="0">
                <a:cs typeface="Times New Roman" charset="0"/>
              </a:rPr>
              <a:t> </a:t>
            </a:r>
            <a:r>
              <a:rPr lang="en-GB" sz="1100" dirty="0">
                <a:cs typeface="WenQuanYi Micro Hei" charset="0"/>
              </a:rPr>
              <a:t>full</a:t>
            </a:r>
            <a:r>
              <a:rPr lang="en-GB" sz="1100" dirty="0">
                <a:cs typeface="Times New Roman" charset="0"/>
              </a:rPr>
              <a:t> TESTING TEAM</a:t>
            </a:r>
            <a:r>
              <a:rPr lang="en-GB" sz="1100" dirty="0">
                <a:cs typeface="WenQuanYi Micro Hei" charset="0"/>
              </a:rPr>
              <a:t>.</a:t>
            </a:r>
            <a:r>
              <a:rPr lang="en-GB" sz="1100" dirty="0">
                <a:cs typeface="Times New Roman" charset="0"/>
              </a:rPr>
              <a:t> </a:t>
            </a:r>
            <a:r>
              <a:rPr lang="en-GB" sz="1100" dirty="0">
                <a:cs typeface="WenQuanYi Micro Hei" charset="0"/>
              </a:rPr>
              <a:t>What</a:t>
            </a:r>
            <a:r>
              <a:rPr lang="en-GB" sz="1100" dirty="0">
                <a:cs typeface="Times New Roman" charset="0"/>
              </a:rPr>
              <a:t> </a:t>
            </a:r>
            <a:r>
              <a:rPr lang="en-GB" sz="1100" dirty="0">
                <a:cs typeface="WenQuanYi Micro Hei" charset="0"/>
              </a:rPr>
              <a:t>about</a:t>
            </a:r>
            <a:r>
              <a:rPr lang="en-GB" sz="1100" dirty="0">
                <a:cs typeface="Times New Roman" charset="0"/>
              </a:rPr>
              <a:t> </a:t>
            </a:r>
            <a:r>
              <a:rPr lang="en-GB" sz="1100" dirty="0">
                <a:cs typeface="WenQuanYi Micro Hei" charset="0"/>
              </a:rPr>
              <a:t>the</a:t>
            </a:r>
            <a:r>
              <a:rPr lang="en-GB" sz="1100" dirty="0">
                <a:cs typeface="Times New Roman" charset="0"/>
              </a:rPr>
              <a:t> OTHER DEVELOPERS</a:t>
            </a:r>
            <a:r>
              <a:rPr lang="en-GB" sz="1100" dirty="0">
                <a:cs typeface="WenQuanYi Micro Hei" charset="0"/>
              </a:rPr>
              <a:t>,</a:t>
            </a:r>
            <a:r>
              <a:rPr lang="en-GB" sz="1100" dirty="0">
                <a:cs typeface="Times New Roman" charset="0"/>
              </a:rPr>
              <a:t> </a:t>
            </a:r>
            <a:r>
              <a:rPr lang="en-GB" sz="1100" dirty="0">
                <a:cs typeface="WenQuanYi Micro Hei" charset="0"/>
              </a:rPr>
              <a:t>when</a:t>
            </a:r>
            <a:r>
              <a:rPr lang="en-GB" sz="1100" dirty="0">
                <a:cs typeface="Times New Roman" charset="0"/>
              </a:rPr>
              <a:t> </a:t>
            </a:r>
            <a:r>
              <a:rPr lang="en-GB" sz="1100" dirty="0">
                <a:cs typeface="WenQuanYi Micro Hei" charset="0"/>
              </a:rPr>
              <a:t>they</a:t>
            </a:r>
            <a:r>
              <a:rPr lang="en-GB" sz="1100" dirty="0">
                <a:cs typeface="Times New Roman" charset="0"/>
              </a:rPr>
              <a:t> </a:t>
            </a:r>
            <a:r>
              <a:rPr lang="en-GB" sz="1100" dirty="0">
                <a:cs typeface="WenQuanYi Micro Hei" charset="0"/>
              </a:rPr>
              <a:t>try</a:t>
            </a:r>
            <a:r>
              <a:rPr lang="en-GB" sz="1100" dirty="0">
                <a:cs typeface="Times New Roman" charset="0"/>
              </a:rPr>
              <a:t> </a:t>
            </a:r>
            <a:r>
              <a:rPr lang="en-GB" sz="1100" dirty="0">
                <a:cs typeface="WenQuanYi Micro Hei" charset="0"/>
              </a:rPr>
              <a:t>to</a:t>
            </a:r>
            <a:r>
              <a:rPr lang="en-GB" sz="1100" dirty="0">
                <a:cs typeface="Times New Roman" charset="0"/>
              </a:rPr>
              <a:t> UNDERSTAND THE CODE </a:t>
            </a:r>
            <a:r>
              <a:rPr lang="en-GB" sz="1100" dirty="0">
                <a:cs typeface="WenQuanYi Micro Hei" charset="0"/>
              </a:rPr>
              <a:t>you've</a:t>
            </a:r>
            <a:r>
              <a:rPr lang="en-GB" sz="1100" dirty="0">
                <a:cs typeface="Times New Roman" charset="0"/>
              </a:rPr>
              <a:t> </a:t>
            </a:r>
            <a:r>
              <a:rPr lang="en-GB" sz="1100" dirty="0">
                <a:cs typeface="WenQuanYi Micro Hei" charset="0"/>
              </a:rPr>
              <a:t>written.</a:t>
            </a:r>
            <a:r>
              <a:rPr lang="en-GB" sz="1100" dirty="0">
                <a:cs typeface="Times New Roman" charset="0"/>
              </a:rPr>
              <a:t> </a:t>
            </a:r>
            <a:r>
              <a:rPr lang="en-GB" sz="1100" dirty="0">
                <a:cs typeface="WenQuanYi Micro Hei" charset="0"/>
              </a:rPr>
              <a:t>They</a:t>
            </a:r>
            <a:r>
              <a:rPr lang="en-GB" sz="1100" dirty="0">
                <a:cs typeface="Times New Roman" charset="0"/>
              </a:rPr>
              <a:t> </a:t>
            </a:r>
            <a:r>
              <a:rPr lang="en-GB" sz="1100" dirty="0">
                <a:cs typeface="WenQuanYi Micro Hei" charset="0"/>
              </a:rPr>
              <a:t>also</a:t>
            </a:r>
            <a:r>
              <a:rPr lang="en-GB" sz="1100" dirty="0">
                <a:cs typeface="Times New Roman" charset="0"/>
              </a:rPr>
              <a:t> </a:t>
            </a:r>
            <a:r>
              <a:rPr lang="en-GB" sz="1100" dirty="0">
                <a:cs typeface="WenQuanYi Micro Hei" charset="0"/>
              </a:rPr>
              <a:t>have</a:t>
            </a:r>
            <a:r>
              <a:rPr lang="en-GB" sz="1100" dirty="0">
                <a:cs typeface="Times New Roman" charset="0"/>
              </a:rPr>
              <a:t> </a:t>
            </a:r>
            <a:r>
              <a:rPr lang="en-GB" sz="1100" dirty="0">
                <a:cs typeface="WenQuanYi Micro Hei" charset="0"/>
              </a:rPr>
              <a:t>a</a:t>
            </a:r>
            <a:r>
              <a:rPr lang="en-GB" sz="1100" dirty="0">
                <a:cs typeface="Times New Roman" charset="0"/>
              </a:rPr>
              <a:t> </a:t>
            </a:r>
            <a:r>
              <a:rPr lang="en-GB" sz="1100" dirty="0">
                <a:cs typeface="WenQuanYi Micro Hei" charset="0"/>
              </a:rPr>
              <a:t>lot</a:t>
            </a:r>
            <a:r>
              <a:rPr lang="en-GB" sz="1100" dirty="0">
                <a:cs typeface="Times New Roman" charset="0"/>
              </a:rPr>
              <a:t> </a:t>
            </a:r>
            <a:r>
              <a:rPr lang="en-GB" sz="1100" dirty="0">
                <a:cs typeface="WenQuanYi Micro Hei" charset="0"/>
              </a:rPr>
              <a:t>of</a:t>
            </a:r>
            <a:r>
              <a:rPr lang="en-GB" sz="1100" dirty="0">
                <a:cs typeface="Times New Roman" charset="0"/>
              </a:rPr>
              <a:t> </a:t>
            </a:r>
            <a:r>
              <a:rPr lang="en-GB" sz="1100" dirty="0">
                <a:cs typeface="WenQuanYi Micro Hei" charset="0"/>
              </a:rPr>
              <a:t>time</a:t>
            </a:r>
            <a:r>
              <a:rPr lang="en-GB" sz="1100" dirty="0">
                <a:cs typeface="Times New Roman" charset="0"/>
              </a:rPr>
              <a:t> </a:t>
            </a:r>
            <a:r>
              <a:rPr lang="en-GB" sz="1100" dirty="0">
                <a:cs typeface="WenQuanYi Micro Hei" charset="0"/>
              </a:rPr>
              <a:t>to</a:t>
            </a:r>
            <a:r>
              <a:rPr lang="en-GB" sz="1100" dirty="0">
                <a:cs typeface="Times New Roman" charset="0"/>
              </a:rPr>
              <a:t> </a:t>
            </a:r>
            <a:r>
              <a:rPr lang="en-GB" sz="1100" dirty="0">
                <a:cs typeface="WenQuanYi Micro Hei" charset="0"/>
              </a:rPr>
              <a:t>do</a:t>
            </a:r>
            <a:r>
              <a:rPr lang="en-GB" sz="1100" dirty="0">
                <a:cs typeface="Times New Roman" charset="0"/>
              </a:rPr>
              <a:t> </a:t>
            </a:r>
            <a:r>
              <a:rPr lang="en-GB" sz="1100" dirty="0">
                <a:cs typeface="WenQuanYi Micro Hei" charset="0"/>
              </a:rPr>
              <a:t>the</a:t>
            </a:r>
            <a:r>
              <a:rPr lang="en-GB" sz="1100" dirty="0">
                <a:cs typeface="Times New Roman" charset="0"/>
              </a:rPr>
              <a:t> </a:t>
            </a:r>
            <a:r>
              <a:rPr lang="en-GB" sz="1100" dirty="0">
                <a:cs typeface="WenQuanYi Micro Hei" charset="0"/>
              </a:rPr>
              <a:t>same</a:t>
            </a:r>
            <a:r>
              <a:rPr lang="en-GB" sz="1100" dirty="0">
                <a:cs typeface="Times New Roman" charset="0"/>
              </a:rPr>
              <a:t> </a:t>
            </a:r>
            <a:r>
              <a:rPr lang="en-GB" sz="1100" dirty="0">
                <a:cs typeface="WenQuanYi Micro Hei" charset="0"/>
              </a:rPr>
              <a:t>thing?</a:t>
            </a:r>
            <a:r>
              <a:rPr lang="en-GB" sz="1100" dirty="0">
                <a:cs typeface="Times New Roman" charset="0"/>
              </a:rPr>
              <a:t> </a:t>
            </a:r>
            <a:r>
              <a:rPr lang="en-GB" sz="1100" dirty="0">
                <a:cs typeface="WenQuanYi Micro Hei" charset="0"/>
              </a:rPr>
              <a:t>All</a:t>
            </a:r>
            <a:r>
              <a:rPr lang="en-GB" sz="1100" dirty="0">
                <a:cs typeface="Times New Roman" charset="0"/>
              </a:rPr>
              <a:t> </a:t>
            </a:r>
            <a:r>
              <a:rPr lang="en-GB" sz="1100" dirty="0">
                <a:cs typeface="WenQuanYi Micro Hei" charset="0"/>
              </a:rPr>
              <a:t>the</a:t>
            </a:r>
            <a:r>
              <a:rPr lang="en-GB" sz="1100" dirty="0">
                <a:cs typeface="Times New Roman" charset="0"/>
              </a:rPr>
              <a:t> </a:t>
            </a:r>
            <a:r>
              <a:rPr lang="en-GB" sz="1100" dirty="0">
                <a:cs typeface="WenQuanYi Micro Hei" charset="0"/>
              </a:rPr>
              <a:t>developers,</a:t>
            </a:r>
            <a:r>
              <a:rPr lang="en-GB" sz="1100" dirty="0">
                <a:cs typeface="Times New Roman" charset="0"/>
              </a:rPr>
              <a:t> </a:t>
            </a:r>
            <a:r>
              <a:rPr lang="en-GB" sz="1100" dirty="0">
                <a:cs typeface="WenQuanYi Micro Hei" charset="0"/>
              </a:rPr>
              <a:t>all</a:t>
            </a:r>
            <a:r>
              <a:rPr lang="en-GB" sz="1100" dirty="0">
                <a:cs typeface="Times New Roman" charset="0"/>
              </a:rPr>
              <a:t> </a:t>
            </a:r>
            <a:r>
              <a:rPr lang="en-GB" sz="1100" dirty="0">
                <a:cs typeface="WenQuanYi Micro Hei" charset="0"/>
              </a:rPr>
              <a:t>the</a:t>
            </a:r>
            <a:r>
              <a:rPr lang="en-GB" sz="1100" dirty="0">
                <a:cs typeface="Times New Roman" charset="0"/>
              </a:rPr>
              <a:t> </a:t>
            </a:r>
            <a:r>
              <a:rPr lang="en-GB" sz="1100" dirty="0">
                <a:cs typeface="WenQuanYi Micro Hei" charset="0"/>
              </a:rPr>
              <a:t>testers,</a:t>
            </a:r>
            <a:r>
              <a:rPr lang="en-GB" sz="1100" dirty="0">
                <a:cs typeface="Times New Roman" charset="0"/>
              </a:rPr>
              <a:t> WEEK AFTER WEEK</a:t>
            </a:r>
            <a:r>
              <a:rPr lang="en-GB" sz="1100" dirty="0">
                <a:cs typeface="WenQuanYi Micro Hei" charset="0"/>
              </a:rPr>
              <a:t>,</a:t>
            </a:r>
            <a:r>
              <a:rPr lang="en-GB" sz="1100" dirty="0">
                <a:cs typeface="Times New Roman" charset="0"/>
              </a:rPr>
              <a:t> MONTH AFTER MONTH</a:t>
            </a:r>
            <a:r>
              <a:rPr lang="en-GB" sz="1100" dirty="0">
                <a:cs typeface="WenQuanYi Micro Hei" charset="0"/>
              </a:rPr>
              <a:t>?</a:t>
            </a:r>
            <a:r>
              <a:rPr lang="en-GB" sz="1100" dirty="0">
                <a:cs typeface="Times New Roman" charset="0"/>
              </a:rPr>
              <a:t> </a:t>
            </a:r>
            <a:r>
              <a:rPr lang="en-GB" sz="1100" dirty="0">
                <a:cs typeface="WenQuanYi Micro Hei" charset="0"/>
              </a:rPr>
              <a:t>Can</a:t>
            </a:r>
            <a:r>
              <a:rPr lang="en-GB" sz="1100" dirty="0">
                <a:cs typeface="Times New Roman" charset="0"/>
              </a:rPr>
              <a:t> </a:t>
            </a:r>
            <a:r>
              <a:rPr lang="en-GB" sz="1100" dirty="0">
                <a:cs typeface="WenQuanYi Micro Hei" charset="0"/>
              </a:rPr>
              <a:t>we</a:t>
            </a:r>
            <a:r>
              <a:rPr lang="en-GB" sz="1100" dirty="0">
                <a:cs typeface="Times New Roman" charset="0"/>
              </a:rPr>
              <a:t> </a:t>
            </a:r>
            <a:r>
              <a:rPr lang="en-GB" sz="1100" dirty="0">
                <a:cs typeface="WenQuanYi Micro Hei" charset="0"/>
              </a:rPr>
              <a:t>imagine</a:t>
            </a:r>
            <a:r>
              <a:rPr lang="en-GB" sz="1100" dirty="0">
                <a:cs typeface="Times New Roman" charset="0"/>
              </a:rPr>
              <a:t> </a:t>
            </a:r>
            <a:r>
              <a:rPr lang="en-GB" sz="1100" dirty="0">
                <a:cs typeface="WenQuanYi Micro Hei" charset="0"/>
              </a:rPr>
              <a:t>how</a:t>
            </a:r>
            <a:r>
              <a:rPr lang="en-GB" sz="1100" dirty="0">
                <a:cs typeface="Times New Roman" charset="0"/>
              </a:rPr>
              <a:t> </a:t>
            </a:r>
            <a:r>
              <a:rPr lang="en-GB" sz="1100" dirty="0">
                <a:cs typeface="WenQuanYi Micro Hei" charset="0"/>
              </a:rPr>
              <a:t>much</a:t>
            </a:r>
            <a:r>
              <a:rPr lang="en-GB" sz="1100" dirty="0">
                <a:cs typeface="Times New Roman" charset="0"/>
              </a:rPr>
              <a:t> </a:t>
            </a:r>
            <a:r>
              <a:rPr lang="en-GB" sz="1100" dirty="0">
                <a:cs typeface="WenQuanYi Micro Hei" charset="0"/>
              </a:rPr>
              <a:t>time</a:t>
            </a:r>
            <a:r>
              <a:rPr lang="en-GB" sz="1100" dirty="0">
                <a:cs typeface="Times New Roman" charset="0"/>
              </a:rPr>
              <a:t> </a:t>
            </a:r>
            <a:r>
              <a:rPr lang="en-GB" sz="1100" dirty="0">
                <a:cs typeface="WenQuanYi Micro Hei" charset="0"/>
              </a:rPr>
              <a:t>is</a:t>
            </a:r>
            <a:r>
              <a:rPr lang="en-GB" sz="1100" dirty="0">
                <a:cs typeface="Times New Roman" charset="0"/>
              </a:rPr>
              <a:t> </a:t>
            </a:r>
            <a:r>
              <a:rPr lang="en-GB" sz="1100" dirty="0">
                <a:cs typeface="WenQuanYi Micro Hei" charset="0"/>
              </a:rPr>
              <a:t>that?</a:t>
            </a:r>
            <a:r>
              <a:rPr lang="en-GB" sz="1100" dirty="0">
                <a:cs typeface="Times New Roman" charset="0"/>
              </a:rPr>
              <a:t> </a:t>
            </a:r>
            <a:r>
              <a:rPr lang="en-GB" sz="1100" dirty="0">
                <a:cs typeface="WenQuanYi Micro Hei" charset="0"/>
              </a:rPr>
              <a:t>How</a:t>
            </a:r>
            <a:r>
              <a:rPr lang="en-GB" sz="1100" dirty="0">
                <a:cs typeface="Times New Roman" charset="0"/>
              </a:rPr>
              <a:t> </a:t>
            </a:r>
            <a:r>
              <a:rPr lang="en-GB" sz="1100" dirty="0">
                <a:cs typeface="WenQuanYi Micro Hei" charset="0"/>
              </a:rPr>
              <a:t>much</a:t>
            </a:r>
            <a:r>
              <a:rPr lang="en-GB" sz="1100" dirty="0">
                <a:cs typeface="Times New Roman" charset="0"/>
              </a:rPr>
              <a:t> </a:t>
            </a:r>
            <a:r>
              <a:rPr lang="en-GB" sz="1100" dirty="0">
                <a:cs typeface="WenQuanYi Micro Hei" charset="0"/>
              </a:rPr>
              <a:t>time</a:t>
            </a:r>
            <a:r>
              <a:rPr lang="en-GB" sz="1100" dirty="0">
                <a:cs typeface="Times New Roman" charset="0"/>
              </a:rPr>
              <a:t> </a:t>
            </a:r>
            <a:r>
              <a:rPr lang="en-GB" sz="1100" dirty="0">
                <a:cs typeface="WenQuanYi Micro Hei" charset="0"/>
              </a:rPr>
              <a:t>we</a:t>
            </a:r>
            <a:r>
              <a:rPr lang="en-GB" sz="1100" dirty="0">
                <a:cs typeface="Times New Roman" charset="0"/>
              </a:rPr>
              <a:t> </a:t>
            </a:r>
            <a:r>
              <a:rPr lang="en-GB" sz="1100" dirty="0">
                <a:cs typeface="WenQuanYi Micro Hei" charset="0"/>
              </a:rPr>
              <a:t>spend</a:t>
            </a:r>
            <a:r>
              <a:rPr lang="en-GB" sz="1100" dirty="0">
                <a:cs typeface="Times New Roman" charset="0"/>
              </a:rPr>
              <a:t> </a:t>
            </a:r>
            <a:r>
              <a:rPr lang="en-GB" sz="1100" dirty="0">
                <a:cs typeface="WenQuanYi Micro Hei" charset="0"/>
              </a:rPr>
              <a:t>debugging</a:t>
            </a:r>
            <a:r>
              <a:rPr lang="en-GB" sz="1100" dirty="0">
                <a:cs typeface="Times New Roman" charset="0"/>
              </a:rPr>
              <a:t> </a:t>
            </a:r>
            <a:r>
              <a:rPr lang="en-GB" sz="1100" dirty="0">
                <a:cs typeface="WenQuanYi Micro Hei" charset="0"/>
              </a:rPr>
              <a:t>and</a:t>
            </a:r>
            <a:r>
              <a:rPr lang="en-GB" sz="1100" dirty="0">
                <a:cs typeface="Times New Roman" charset="0"/>
              </a:rPr>
              <a:t> </a:t>
            </a:r>
            <a:r>
              <a:rPr lang="en-GB" sz="1100" dirty="0">
                <a:cs typeface="WenQuanYi Micro Hei" charset="0"/>
              </a:rPr>
              <a:t>testing</a:t>
            </a:r>
            <a:r>
              <a:rPr lang="en-GB" sz="1100" dirty="0">
                <a:cs typeface="Times New Roman" charset="0"/>
              </a:rPr>
              <a:t> </a:t>
            </a:r>
            <a:r>
              <a:rPr lang="en-GB" sz="1100" dirty="0">
                <a:cs typeface="WenQuanYi Micro Hei" charset="0"/>
              </a:rPr>
              <a:t>the</a:t>
            </a:r>
            <a:r>
              <a:rPr lang="en-GB" sz="1100" dirty="0">
                <a:cs typeface="Times New Roman" charset="0"/>
              </a:rPr>
              <a:t> </a:t>
            </a:r>
            <a:r>
              <a:rPr lang="en-GB" sz="1100" dirty="0">
                <a:cs typeface="WenQuanYi Micro Hei" charset="0"/>
              </a:rPr>
              <a:t>application?</a:t>
            </a:r>
            <a:r>
              <a:rPr lang="en-GB" sz="1100" dirty="0">
                <a:cs typeface="Times New Roman" charset="0"/>
              </a:rPr>
              <a:t> </a:t>
            </a:r>
            <a:r>
              <a:rPr lang="en-GB" sz="1100" dirty="0">
                <a:cs typeface="WenQuanYi Micro Hei" charset="0"/>
              </a:rPr>
              <a:t>Just</a:t>
            </a:r>
            <a:r>
              <a:rPr lang="en-GB" sz="1100" dirty="0">
                <a:cs typeface="Times New Roman" charset="0"/>
              </a:rPr>
              <a:t> </a:t>
            </a:r>
            <a:r>
              <a:rPr lang="en-GB" sz="1100" dirty="0">
                <a:cs typeface="WenQuanYi Micro Hei" charset="0"/>
              </a:rPr>
              <a:t>because</a:t>
            </a:r>
            <a:r>
              <a:rPr lang="en-GB" sz="1100" dirty="0">
                <a:cs typeface="Times New Roman" charset="0"/>
              </a:rPr>
              <a:t> </a:t>
            </a:r>
            <a:r>
              <a:rPr lang="en-GB" sz="1100" dirty="0">
                <a:cs typeface="WenQuanYi Micro Hei" charset="0"/>
              </a:rPr>
              <a:t>we</a:t>
            </a:r>
            <a:r>
              <a:rPr lang="en-GB" sz="1100" dirty="0">
                <a:cs typeface="Times New Roman" charset="0"/>
              </a:rPr>
              <a:t> “</a:t>
            </a:r>
            <a:r>
              <a:rPr lang="en-GB" sz="1100" dirty="0">
                <a:cs typeface="WenQuanYi Micro Hei" charset="0"/>
              </a:rPr>
              <a:t>don't</a:t>
            </a:r>
            <a:r>
              <a:rPr lang="en-GB" sz="1100" dirty="0">
                <a:cs typeface="Times New Roman" charset="0"/>
              </a:rPr>
              <a:t> </a:t>
            </a:r>
            <a:r>
              <a:rPr lang="en-GB" sz="1100" dirty="0">
                <a:cs typeface="WenQuanYi Micro Hei" charset="0"/>
              </a:rPr>
              <a:t>have</a:t>
            </a:r>
            <a:r>
              <a:rPr lang="en-GB" sz="1100" dirty="0">
                <a:cs typeface="Times New Roman" charset="0"/>
              </a:rPr>
              <a:t> </a:t>
            </a:r>
            <a:r>
              <a:rPr lang="en-GB" sz="1100" dirty="0">
                <a:cs typeface="WenQuanYi Micro Hei" charset="0"/>
              </a:rPr>
              <a:t>time</a:t>
            </a:r>
            <a:r>
              <a:rPr lang="en-GB" sz="1100" dirty="0">
                <a:cs typeface="Times New Roman" charset="0"/>
              </a:rPr>
              <a:t>” </a:t>
            </a:r>
            <a:r>
              <a:rPr lang="en-GB" sz="1100" dirty="0">
                <a:cs typeface="WenQuanYi Micro Hei" charset="0"/>
              </a:rPr>
              <a:t>to</a:t>
            </a:r>
            <a:r>
              <a:rPr lang="en-GB" sz="1100" dirty="0">
                <a:cs typeface="Times New Roman" charset="0"/>
              </a:rPr>
              <a:t> </a:t>
            </a:r>
            <a:r>
              <a:rPr lang="en-GB" sz="1100" dirty="0">
                <a:cs typeface="WenQuanYi Micro Hei" charset="0"/>
              </a:rPr>
              <a:t>write</a:t>
            </a:r>
            <a:r>
              <a:rPr lang="en-GB" sz="1100" dirty="0">
                <a:cs typeface="Times New Roman" charset="0"/>
              </a:rPr>
              <a:t> </a:t>
            </a:r>
            <a:r>
              <a:rPr lang="en-GB" sz="1100" dirty="0">
                <a:cs typeface="WenQuanYi Micro Hei" charset="0"/>
              </a:rPr>
              <a:t>and</a:t>
            </a:r>
            <a:r>
              <a:rPr lang="en-GB" sz="1100" dirty="0">
                <a:cs typeface="Times New Roman" charset="0"/>
              </a:rPr>
              <a:t> </a:t>
            </a:r>
            <a:r>
              <a:rPr lang="en-GB" sz="1100" dirty="0">
                <a:cs typeface="WenQuanYi Micro Hei" charset="0"/>
              </a:rPr>
              <a:t>automate</a:t>
            </a:r>
            <a:r>
              <a:rPr lang="en-GB" sz="1100" dirty="0">
                <a:cs typeface="Times New Roman" charset="0"/>
              </a:rPr>
              <a:t> </a:t>
            </a:r>
            <a:r>
              <a:rPr lang="en-GB" sz="1100" dirty="0">
                <a:cs typeface="WenQuanYi Micro Hei" charset="0"/>
              </a:rPr>
              <a:t>our</a:t>
            </a:r>
            <a:r>
              <a:rPr lang="en-GB" sz="1100" dirty="0">
                <a:cs typeface="Times New Roman" charset="0"/>
              </a:rPr>
              <a:t> </a:t>
            </a:r>
            <a:r>
              <a:rPr lang="en-GB" sz="1100" dirty="0">
                <a:cs typeface="WenQuanYi Micro Hei" charset="0"/>
              </a:rPr>
              <a:t>tests?</a:t>
            </a:r>
            <a:r>
              <a:rPr lang="en-GB" sz="1100" dirty="0">
                <a:cs typeface="Times New Roman" charset="0"/>
              </a:rPr>
              <a:t> </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100</a:t>
            </a:fld>
            <a:endParaRPr lang="ko-KR" altLang="en-US" dirty="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101</a:t>
            </a:fld>
            <a:endParaRPr lang="ko-KR" altLang="en-US" dirty="0">
              <a:solidFill>
                <a:prstClr val="black"/>
              </a:solidFill>
              <a:latin typeface="Calibri"/>
              <a:ea typeface="맑은 고딕"/>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102</a:t>
            </a:fld>
            <a:endParaRPr lang="ko-KR" altLang="en-US" dirty="0">
              <a:solidFill>
                <a:prstClr val="black"/>
              </a:solidFill>
              <a:latin typeface="Calibri"/>
              <a:ea typeface="맑은 고딕"/>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103</a:t>
            </a:fld>
            <a:endParaRPr lang="ko-KR" altLang="en-US" dirty="0">
              <a:solidFill>
                <a:prstClr val="black"/>
              </a:solidFill>
              <a:latin typeface="Calibri"/>
              <a:ea typeface="맑은 고딕"/>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104</a:t>
            </a:fld>
            <a:endParaRPr lang="ko-KR" altLang="en-US" dirty="0">
              <a:solidFill>
                <a:prstClr val="black"/>
              </a:solidFill>
              <a:latin typeface="Calibri"/>
              <a:ea typeface="맑은 고딕"/>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105</a:t>
            </a:fld>
            <a:endParaRPr lang="ko-KR" altLang="en-US" dirty="0">
              <a:solidFill>
                <a:prstClr val="black"/>
              </a:solidFill>
              <a:latin typeface="Calibri"/>
              <a:ea typeface="맑은 고딕"/>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106</a:t>
            </a:fld>
            <a:endParaRPr lang="ko-KR" altLang="en-US" dirty="0">
              <a:solidFill>
                <a:prstClr val="black"/>
              </a:solidFill>
              <a:latin typeface="Calibri"/>
              <a:ea typeface="맑은 고딕"/>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107</a:t>
            </a:fld>
            <a:endParaRPr lang="ko-KR" altLang="en-US" dirty="0">
              <a:solidFill>
                <a:prstClr val="black"/>
              </a:solidFill>
              <a:latin typeface="Calibri"/>
              <a:ea typeface="맑은 고딕"/>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108</a:t>
            </a:fld>
            <a:endParaRPr lang="ko-KR" altLang="en-US" dirty="0">
              <a:solidFill>
                <a:prstClr val="black"/>
              </a:solidFill>
              <a:latin typeface="Calibri"/>
              <a:ea typeface="맑은 고딕"/>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109</a:t>
            </a:fld>
            <a:endParaRPr lang="ko-KR" altLang="en-US" dirty="0">
              <a:solidFill>
                <a:prstClr val="black"/>
              </a:solidFill>
              <a:latin typeface="Calibri"/>
              <a:ea typeface="맑은 고딕"/>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1" name="Text Box 1"/>
          <p:cNvSpPr txBox="1">
            <a:spLocks noGrp="1" noRot="1" noChangeAspect="1" noChangeArrowheads="1"/>
          </p:cNvSpPr>
          <p:nvPr>
            <p:ph type="sldImg"/>
          </p:nvPr>
        </p:nvSpPr>
        <p:spPr bwMode="auto">
          <a:xfrm>
            <a:off x="-14224000" y="-11796713"/>
            <a:ext cx="16637000" cy="124793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6082" name="Text Box 2"/>
          <p:cNvSpPr txBox="1">
            <a:spLocks noGrp="1" noChangeArrowheads="1"/>
          </p:cNvSpPr>
          <p:nvPr>
            <p:ph type="body" idx="1"/>
          </p:nvPr>
        </p:nvSpPr>
        <p:spPr bwMode="auto">
          <a:xfrm>
            <a:off x="685800" y="4343400"/>
            <a:ext cx="5472113" cy="41005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9pPr>
          </a:lstStyle>
          <a:p>
            <a:pPr>
              <a:spcBef>
                <a:spcPts val="450"/>
              </a:spcBef>
              <a:buClrTx/>
              <a:buFontTx/>
              <a:buNone/>
            </a:pPr>
            <a:r>
              <a:rPr lang="en-GB" dirty="0" smtClean="0">
                <a:cs typeface="WenQuanYi Micro Hei" charset="0"/>
              </a:rPr>
              <a:t>QUICK</a:t>
            </a:r>
            <a:r>
              <a:rPr lang="en-GB" baseline="0" dirty="0" smtClean="0">
                <a:cs typeface="WenQuanYi Micro Hei" charset="0"/>
              </a:rPr>
              <a:t> &amp; SMALL FEEDBACK LOOP </a:t>
            </a:r>
          </a:p>
          <a:p>
            <a:pPr>
              <a:spcBef>
                <a:spcPts val="450"/>
              </a:spcBef>
              <a:buClrTx/>
              <a:buFontTx/>
              <a:buNone/>
            </a:pPr>
            <a:r>
              <a:rPr lang="en-GB" baseline="0" dirty="0" smtClean="0">
                <a:cs typeface="WenQuanYi Micro Hei" charset="0"/>
              </a:rPr>
              <a:t>Be Agile: Narrow loop (make problems visible) and react (adapt process, empower </a:t>
            </a:r>
            <a:r>
              <a:rPr lang="en-GB" baseline="0" dirty="0" err="1" smtClean="0">
                <a:cs typeface="WenQuanYi Micro Hei" charset="0"/>
              </a:rPr>
              <a:t>ppl</a:t>
            </a:r>
            <a:r>
              <a:rPr lang="en-GB" baseline="0" dirty="0" smtClean="0">
                <a:cs typeface="WenQuanYi Micro Hei" charset="0"/>
              </a:rPr>
              <a:t>)</a:t>
            </a:r>
          </a:p>
          <a:p>
            <a:pPr>
              <a:spcBef>
                <a:spcPts val="450"/>
              </a:spcBef>
              <a:buClrTx/>
              <a:buFontTx/>
              <a:buNone/>
            </a:pPr>
            <a:r>
              <a:rPr lang="en-GB" baseline="0" dirty="0" smtClean="0">
                <a:cs typeface="WenQuanYi Micro Hei" charset="0"/>
              </a:rPr>
              <a:t>Agile doesn’t solve problems / Exposes it.</a:t>
            </a:r>
          </a:p>
          <a:p>
            <a:pPr marL="0" marR="0" indent="0" algn="l" defTabSz="449263" rtl="0" eaLnBrk="0" fontAlgn="base" latinLnBrk="0" hangingPunct="0">
              <a:lnSpc>
                <a:spcPct val="100000"/>
              </a:lnSpc>
              <a:spcBef>
                <a:spcPts val="45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dirty="0" smtClean="0">
                <a:solidFill>
                  <a:srgbClr val="FF0000"/>
                </a:solidFill>
                <a:cs typeface="WenQuanYi Micro Hei" charset="0"/>
              </a:rPr>
              <a:t>Shorter &amp; quicker feedback loop, more agile you can become</a:t>
            </a:r>
          </a:p>
          <a:p>
            <a:pPr>
              <a:spcBef>
                <a:spcPts val="450"/>
              </a:spcBef>
              <a:buClrTx/>
              <a:buFontTx/>
              <a:buNone/>
            </a:pPr>
            <a:endParaRPr lang="en-GB" dirty="0" smtClean="0">
              <a:cs typeface="WenQuanYi Micro Hei" charset="0"/>
            </a:endParaRPr>
          </a:p>
          <a:p>
            <a:pPr>
              <a:spcBef>
                <a:spcPts val="450"/>
              </a:spcBef>
              <a:buClrTx/>
              <a:buFontTx/>
              <a:buNone/>
            </a:pPr>
            <a:endParaRPr lang="en-GB" dirty="0" smtClean="0">
              <a:cs typeface="WenQuanYi Micro Hei" charset="0"/>
            </a:endParaRPr>
          </a:p>
          <a:p>
            <a:pPr>
              <a:spcBef>
                <a:spcPts val="450"/>
              </a:spcBef>
              <a:buClrTx/>
              <a:buFontTx/>
              <a:buNone/>
            </a:pPr>
            <a:r>
              <a:rPr lang="en-GB" dirty="0" smtClean="0">
                <a:cs typeface="WenQuanYi Micro Hei" charset="0"/>
              </a:rPr>
              <a:t>Agile</a:t>
            </a:r>
            <a:r>
              <a:rPr lang="en-GB" dirty="0" smtClean="0">
                <a:cs typeface="Times New Roman" charset="0"/>
              </a:rPr>
              <a:t> </a:t>
            </a:r>
            <a:r>
              <a:rPr lang="en-GB" dirty="0">
                <a:cs typeface="WenQuanYi Micro Hei" charset="0"/>
              </a:rPr>
              <a:t>is</a:t>
            </a:r>
            <a:r>
              <a:rPr lang="en-GB" dirty="0">
                <a:cs typeface="Times New Roman" charset="0"/>
              </a:rPr>
              <a:t> </a:t>
            </a:r>
            <a:r>
              <a:rPr lang="en-GB" dirty="0">
                <a:cs typeface="WenQuanYi Micro Hei" charset="0"/>
              </a:rPr>
              <a:t>about</a:t>
            </a:r>
            <a:r>
              <a:rPr lang="en-GB" dirty="0">
                <a:cs typeface="Times New Roman" charset="0"/>
              </a:rPr>
              <a:t> </a:t>
            </a:r>
            <a:r>
              <a:rPr lang="en-GB" dirty="0">
                <a:cs typeface="WenQuanYi Micro Hei" charset="0"/>
              </a:rPr>
              <a:t>feedback.</a:t>
            </a:r>
            <a:r>
              <a:rPr lang="en-GB" dirty="0">
                <a:cs typeface="Times New Roman" charset="0"/>
              </a:rPr>
              <a:t> QUICK AND SMALL FEEDBACK LOOP</a:t>
            </a:r>
            <a:r>
              <a:rPr lang="en-GB" dirty="0">
                <a:cs typeface="WenQuanYi Micro Hei" charset="0"/>
              </a:rPr>
              <a:t>.</a:t>
            </a:r>
            <a:r>
              <a:rPr lang="en-GB" dirty="0">
                <a:cs typeface="Times New Roman" charset="0"/>
              </a:rPr>
              <a:t> </a:t>
            </a:r>
            <a:r>
              <a:rPr lang="en-GB" dirty="0">
                <a:cs typeface="WenQuanYi Micro Hei" charset="0"/>
              </a:rPr>
              <a:t>It's</a:t>
            </a:r>
            <a:r>
              <a:rPr lang="en-GB" dirty="0">
                <a:cs typeface="Times New Roman" charset="0"/>
              </a:rPr>
              <a:t> </a:t>
            </a:r>
            <a:r>
              <a:rPr lang="en-GB" dirty="0">
                <a:cs typeface="WenQuanYi Micro Hei" charset="0"/>
              </a:rPr>
              <a:t>about</a:t>
            </a:r>
            <a:r>
              <a:rPr lang="en-GB" dirty="0">
                <a:cs typeface="Times New Roman" charset="0"/>
              </a:rPr>
              <a:t> </a:t>
            </a:r>
            <a:r>
              <a:rPr lang="en-GB" dirty="0">
                <a:cs typeface="WenQuanYi Micro Hei" charset="0"/>
              </a:rPr>
              <a:t>constantly</a:t>
            </a:r>
            <a:r>
              <a:rPr lang="en-GB" dirty="0">
                <a:cs typeface="Times New Roman" charset="0"/>
              </a:rPr>
              <a:t> </a:t>
            </a:r>
            <a:r>
              <a:rPr lang="en-GB" dirty="0">
                <a:cs typeface="WenQuanYi Micro Hei" charset="0"/>
              </a:rPr>
              <a:t>NARROWING</a:t>
            </a:r>
            <a:r>
              <a:rPr lang="en-GB" dirty="0">
                <a:cs typeface="Times New Roman" charset="0"/>
              </a:rPr>
              <a:t> </a:t>
            </a:r>
            <a:r>
              <a:rPr lang="en-GB" dirty="0">
                <a:cs typeface="WenQuanYi Micro Hei" charset="0"/>
              </a:rPr>
              <a:t>the</a:t>
            </a:r>
            <a:r>
              <a:rPr lang="en-GB" dirty="0">
                <a:cs typeface="Times New Roman" charset="0"/>
              </a:rPr>
              <a:t> </a:t>
            </a:r>
            <a:r>
              <a:rPr lang="en-GB" dirty="0">
                <a:cs typeface="WenQuanYi Micro Hei" charset="0"/>
              </a:rPr>
              <a:t>feedback</a:t>
            </a:r>
            <a:r>
              <a:rPr lang="en-GB" dirty="0">
                <a:cs typeface="Times New Roman" charset="0"/>
              </a:rPr>
              <a:t> </a:t>
            </a:r>
            <a:r>
              <a:rPr lang="en-GB" dirty="0">
                <a:cs typeface="WenQuanYi Micro Hei" charset="0"/>
              </a:rPr>
              <a:t>loop.</a:t>
            </a:r>
          </a:p>
          <a:p>
            <a:pPr>
              <a:spcBef>
                <a:spcPts val="450"/>
              </a:spcBef>
              <a:buClrTx/>
              <a:buFontTx/>
              <a:buNone/>
            </a:pPr>
            <a:r>
              <a:rPr lang="en-GB" dirty="0">
                <a:cs typeface="WenQuanYi Micro Hei" charset="0"/>
              </a:rPr>
              <a:t>Now</a:t>
            </a:r>
            <a:r>
              <a:rPr lang="en-GB" dirty="0">
                <a:cs typeface="Times New Roman" charset="0"/>
              </a:rPr>
              <a:t> </a:t>
            </a:r>
            <a:r>
              <a:rPr lang="en-GB" dirty="0">
                <a:cs typeface="WenQuanYi Micro Hei" charset="0"/>
              </a:rPr>
              <a:t>teams</a:t>
            </a:r>
            <a:r>
              <a:rPr lang="en-GB" dirty="0">
                <a:cs typeface="Times New Roman" charset="0"/>
              </a:rPr>
              <a:t> </a:t>
            </a:r>
            <a:r>
              <a:rPr lang="en-GB" dirty="0">
                <a:cs typeface="WenQuanYi Micro Hei" charset="0"/>
              </a:rPr>
              <a:t>have</a:t>
            </a:r>
            <a:r>
              <a:rPr lang="en-GB" dirty="0">
                <a:cs typeface="Times New Roman" charset="0"/>
              </a:rPr>
              <a:t> </a:t>
            </a:r>
            <a:r>
              <a:rPr lang="en-GB" dirty="0">
                <a:cs typeface="WenQuanYi Micro Hei" charset="0"/>
              </a:rPr>
              <a:t>a</a:t>
            </a:r>
            <a:r>
              <a:rPr lang="en-GB" dirty="0">
                <a:cs typeface="Times New Roman" charset="0"/>
              </a:rPr>
              <a:t> </a:t>
            </a:r>
            <a:r>
              <a:rPr lang="en-GB" dirty="0">
                <a:cs typeface="WenQuanYi Micro Hei" charset="0"/>
              </a:rPr>
              <a:t>quicker</a:t>
            </a:r>
            <a:r>
              <a:rPr lang="en-GB" dirty="0">
                <a:cs typeface="Times New Roman" charset="0"/>
              </a:rPr>
              <a:t> </a:t>
            </a:r>
            <a:r>
              <a:rPr lang="en-GB" dirty="0">
                <a:cs typeface="WenQuanYi Micro Hei" charset="0"/>
              </a:rPr>
              <a:t>feedback</a:t>
            </a:r>
            <a:r>
              <a:rPr lang="en-GB" dirty="0">
                <a:cs typeface="Times New Roman" charset="0"/>
              </a:rPr>
              <a:t> </a:t>
            </a:r>
            <a:r>
              <a:rPr lang="en-GB" dirty="0">
                <a:cs typeface="WenQuanYi Micro Hei" charset="0"/>
              </a:rPr>
              <a:t>about</a:t>
            </a:r>
            <a:r>
              <a:rPr lang="en-GB" dirty="0">
                <a:cs typeface="Times New Roman" charset="0"/>
              </a:rPr>
              <a:t> </a:t>
            </a:r>
            <a:r>
              <a:rPr lang="en-GB" dirty="0">
                <a:cs typeface="WenQuanYi Micro Hei" charset="0"/>
              </a:rPr>
              <a:t>their</a:t>
            </a:r>
            <a:r>
              <a:rPr lang="en-GB" dirty="0">
                <a:cs typeface="Times New Roman" charset="0"/>
              </a:rPr>
              <a:t> </a:t>
            </a:r>
            <a:r>
              <a:rPr lang="en-GB" dirty="0">
                <a:cs typeface="WenQuanYi Micro Hei" charset="0"/>
              </a:rPr>
              <a:t>progress.</a:t>
            </a:r>
            <a:r>
              <a:rPr lang="en-GB" dirty="0">
                <a:cs typeface="Times New Roman" charset="0"/>
              </a:rPr>
              <a:t> WE CAN SEE </a:t>
            </a:r>
            <a:r>
              <a:rPr lang="en-GB" dirty="0">
                <a:cs typeface="WenQuanYi Micro Hei" charset="0"/>
              </a:rPr>
              <a:t>that</a:t>
            </a:r>
            <a:r>
              <a:rPr lang="en-GB" dirty="0">
                <a:cs typeface="Times New Roman" charset="0"/>
              </a:rPr>
              <a:t> </a:t>
            </a:r>
            <a:r>
              <a:rPr lang="en-GB" dirty="0">
                <a:cs typeface="WenQuanYi Micro Hei" charset="0"/>
              </a:rPr>
              <a:t>we</a:t>
            </a:r>
            <a:r>
              <a:rPr lang="en-GB" dirty="0">
                <a:cs typeface="Times New Roman" charset="0"/>
              </a:rPr>
              <a:t> </a:t>
            </a:r>
            <a:r>
              <a:rPr lang="en-GB" dirty="0">
                <a:cs typeface="WenQuanYi Micro Hei" charset="0"/>
              </a:rPr>
              <a:t>are</a:t>
            </a:r>
            <a:r>
              <a:rPr lang="en-GB" dirty="0">
                <a:cs typeface="Times New Roman" charset="0"/>
              </a:rPr>
              <a:t> NOT GOING as WELL </a:t>
            </a:r>
            <a:r>
              <a:rPr lang="en-GB" dirty="0">
                <a:cs typeface="WenQuanYi Micro Hei" charset="0"/>
              </a:rPr>
              <a:t>as</a:t>
            </a:r>
            <a:r>
              <a:rPr lang="en-GB" dirty="0">
                <a:cs typeface="Times New Roman" charset="0"/>
              </a:rPr>
              <a:t> </a:t>
            </a:r>
            <a:r>
              <a:rPr lang="en-GB" dirty="0">
                <a:cs typeface="WenQuanYi Micro Hei" charset="0"/>
              </a:rPr>
              <a:t>we</a:t>
            </a:r>
            <a:r>
              <a:rPr lang="en-GB" dirty="0">
                <a:cs typeface="Times New Roman" charset="0"/>
              </a:rPr>
              <a:t> </a:t>
            </a:r>
            <a:r>
              <a:rPr lang="en-GB" dirty="0">
                <a:cs typeface="WenQuanYi Micro Hei" charset="0"/>
              </a:rPr>
              <a:t>expected.</a:t>
            </a:r>
            <a:r>
              <a:rPr lang="en-GB" dirty="0">
                <a:cs typeface="Times New Roman" charset="0"/>
              </a:rPr>
              <a:t> </a:t>
            </a:r>
            <a:r>
              <a:rPr lang="en-GB" dirty="0">
                <a:cs typeface="WenQuanYi Micro Hei" charset="0"/>
              </a:rPr>
              <a:t>We</a:t>
            </a:r>
            <a:r>
              <a:rPr lang="en-GB" dirty="0">
                <a:cs typeface="Times New Roman" charset="0"/>
              </a:rPr>
              <a:t> </a:t>
            </a:r>
            <a:r>
              <a:rPr lang="en-GB" dirty="0">
                <a:cs typeface="WenQuanYi Micro Hei" charset="0"/>
              </a:rPr>
              <a:t>can</a:t>
            </a:r>
            <a:r>
              <a:rPr lang="en-GB" dirty="0">
                <a:cs typeface="Times New Roman" charset="0"/>
              </a:rPr>
              <a:t> </a:t>
            </a:r>
            <a:r>
              <a:rPr lang="en-GB" dirty="0">
                <a:cs typeface="WenQuanYi Micro Hei" charset="0"/>
              </a:rPr>
              <a:t>see</a:t>
            </a:r>
            <a:r>
              <a:rPr lang="en-GB" dirty="0">
                <a:cs typeface="Times New Roman" charset="0"/>
              </a:rPr>
              <a:t> PROBLEMS </a:t>
            </a:r>
            <a:r>
              <a:rPr lang="en-GB" dirty="0">
                <a:cs typeface="WenQuanYi Micro Hei" charset="0"/>
              </a:rPr>
              <a:t>arising.</a:t>
            </a:r>
            <a:r>
              <a:rPr lang="en-GB" dirty="0">
                <a:cs typeface="Times New Roman" charset="0"/>
              </a:rPr>
              <a:t> </a:t>
            </a:r>
            <a:r>
              <a:rPr lang="en-GB" dirty="0">
                <a:cs typeface="WenQuanYi Micro Hei" charset="0"/>
              </a:rPr>
              <a:t>We</a:t>
            </a:r>
            <a:r>
              <a:rPr lang="en-GB" dirty="0">
                <a:cs typeface="Times New Roman" charset="0"/>
              </a:rPr>
              <a:t> </a:t>
            </a:r>
            <a:r>
              <a:rPr lang="en-GB" dirty="0">
                <a:cs typeface="WenQuanYi Micro Hei" charset="0"/>
              </a:rPr>
              <a:t>can</a:t>
            </a:r>
            <a:r>
              <a:rPr lang="en-GB" dirty="0">
                <a:cs typeface="Times New Roman" charset="0"/>
              </a:rPr>
              <a:t> ADAPT OUR PROCESS</a:t>
            </a:r>
            <a:r>
              <a:rPr lang="en-GB" dirty="0">
                <a:cs typeface="WenQuanYi Micro Hei" charset="0"/>
              </a:rPr>
              <a:t>.</a:t>
            </a:r>
            <a:r>
              <a:rPr lang="en-GB" dirty="0">
                <a:cs typeface="Times New Roman" charset="0"/>
              </a:rPr>
              <a:t> </a:t>
            </a:r>
            <a:r>
              <a:rPr lang="en-GB" dirty="0">
                <a:cs typeface="WenQuanYi Micro Hei" charset="0"/>
              </a:rPr>
              <a:t>We</a:t>
            </a:r>
            <a:r>
              <a:rPr lang="en-GB" dirty="0">
                <a:cs typeface="Times New Roman" charset="0"/>
              </a:rPr>
              <a:t> </a:t>
            </a:r>
            <a:r>
              <a:rPr lang="en-GB" dirty="0">
                <a:cs typeface="WenQuanYi Micro Hei" charset="0"/>
              </a:rPr>
              <a:t>can</a:t>
            </a:r>
            <a:r>
              <a:rPr lang="en-GB" dirty="0">
                <a:cs typeface="Times New Roman" charset="0"/>
              </a:rPr>
              <a:t> EMPOWER PEOPLE </a:t>
            </a:r>
            <a:r>
              <a:rPr lang="en-GB" dirty="0">
                <a:cs typeface="WenQuanYi Micro Hei" charset="0"/>
              </a:rPr>
              <a:t>to</a:t>
            </a:r>
            <a:r>
              <a:rPr lang="en-GB" dirty="0">
                <a:cs typeface="Times New Roman" charset="0"/>
              </a:rPr>
              <a:t> </a:t>
            </a:r>
            <a:r>
              <a:rPr lang="en-GB" dirty="0">
                <a:cs typeface="WenQuanYi Micro Hei" charset="0"/>
              </a:rPr>
              <a:t>do</a:t>
            </a:r>
            <a:r>
              <a:rPr lang="en-GB" dirty="0">
                <a:cs typeface="Times New Roman" charset="0"/>
              </a:rPr>
              <a:t> </a:t>
            </a:r>
            <a:r>
              <a:rPr lang="en-GB" dirty="0">
                <a:cs typeface="WenQuanYi Micro Hei" charset="0"/>
              </a:rPr>
              <a:t>their</a:t>
            </a:r>
            <a:r>
              <a:rPr lang="en-GB" dirty="0">
                <a:cs typeface="Times New Roman" charset="0"/>
              </a:rPr>
              <a:t> </a:t>
            </a:r>
            <a:r>
              <a:rPr lang="en-GB" dirty="0">
                <a:cs typeface="WenQuanYi Micro Hei" charset="0"/>
              </a:rPr>
              <a:t>work.</a:t>
            </a:r>
          </a:p>
          <a:p>
            <a:pPr>
              <a:spcBef>
                <a:spcPts val="450"/>
              </a:spcBef>
              <a:buClrTx/>
              <a:buFontTx/>
              <a:buNone/>
            </a:pPr>
            <a:r>
              <a:rPr lang="en-GB" dirty="0">
                <a:cs typeface="WenQuanYi Micro Hei" charset="0"/>
              </a:rPr>
              <a:t>The shorter and quicker the feedback loop is, the more agile you can become.</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110</a:t>
            </a:fld>
            <a:endParaRPr lang="ko-KR" altLang="en-US" dirty="0">
              <a:solidFill>
                <a:prstClr val="black"/>
              </a:solidFill>
              <a:latin typeface="Calibri"/>
              <a:ea typeface="맑은 고딕"/>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111</a:t>
            </a:fld>
            <a:endParaRPr lang="ko-KR" altLang="en-US" dirty="0">
              <a:solidFill>
                <a:prstClr val="black"/>
              </a:solidFill>
              <a:latin typeface="Calibri"/>
              <a:ea typeface="맑은 고딕"/>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112</a:t>
            </a:fld>
            <a:endParaRPr lang="ko-KR" altLang="en-US" dirty="0">
              <a:solidFill>
                <a:prstClr val="black"/>
              </a:solidFill>
              <a:latin typeface="Calibri"/>
              <a:ea typeface="맑은 고딕"/>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113</a:t>
            </a:fld>
            <a:endParaRPr lang="ko-KR" altLang="en-US" dirty="0">
              <a:solidFill>
                <a:prstClr val="black"/>
              </a:solidFill>
              <a:latin typeface="Calibri"/>
              <a:ea typeface="맑은 고딕"/>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114</a:t>
            </a:fld>
            <a:endParaRPr lang="ko-KR" altLang="en-US" dirty="0">
              <a:solidFill>
                <a:prstClr val="black"/>
              </a:solidFill>
              <a:latin typeface="Calibri"/>
              <a:ea typeface="맑은 고딕"/>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115</a:t>
            </a:fld>
            <a:endParaRPr lang="ko-KR" altLang="en-US" dirty="0">
              <a:solidFill>
                <a:prstClr val="black"/>
              </a:solidFill>
              <a:latin typeface="Calibri"/>
              <a:ea typeface="맑은 고딕"/>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116</a:t>
            </a:fld>
            <a:endParaRPr lang="ko-KR" altLang="en-US" dirty="0">
              <a:solidFill>
                <a:prstClr val="black"/>
              </a:solidFill>
              <a:latin typeface="Calibri"/>
              <a:ea typeface="맑은 고딕"/>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117</a:t>
            </a:fld>
            <a:endParaRPr lang="ko-KR" altLang="en-US" dirty="0">
              <a:solidFill>
                <a:prstClr val="black"/>
              </a:solidFill>
              <a:latin typeface="Calibri"/>
              <a:ea typeface="맑은 고딕"/>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118</a:t>
            </a:fld>
            <a:endParaRPr lang="ko-KR" altLang="en-US" dirty="0">
              <a:solidFill>
                <a:prstClr val="black"/>
              </a:solidFill>
              <a:latin typeface="Calibri"/>
              <a:ea typeface="맑은 고딕"/>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119</a:t>
            </a:fld>
            <a:endParaRPr lang="ko-KR" altLang="en-US" dirty="0">
              <a:solidFill>
                <a:prstClr val="black"/>
              </a:solidFill>
              <a:latin typeface="Calibri"/>
              <a:ea typeface="맑은 고딕"/>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29" name="Text Box 1"/>
          <p:cNvSpPr txBox="1">
            <a:spLocks noGrp="1" noRot="1" noChangeAspect="1" noChangeArrowheads="1"/>
          </p:cNvSpPr>
          <p:nvPr>
            <p:ph type="sldImg"/>
          </p:nvPr>
        </p:nvSpPr>
        <p:spPr bwMode="auto">
          <a:xfrm>
            <a:off x="-14222413" y="-11796713"/>
            <a:ext cx="16625888" cy="1247140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8130" name="Text Box 2"/>
          <p:cNvSpPr txBox="1">
            <a:spLocks noGrp="1" noChangeArrowheads="1"/>
          </p:cNvSpPr>
          <p:nvPr>
            <p:ph type="body" idx="1"/>
          </p:nvPr>
        </p:nvSpPr>
        <p:spPr bwMode="auto">
          <a:xfrm>
            <a:off x="655638" y="4319588"/>
            <a:ext cx="5464175" cy="40925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9pPr>
          </a:lstStyle>
          <a:p>
            <a:pPr>
              <a:spcBef>
                <a:spcPts val="450"/>
              </a:spcBef>
              <a:buClrTx/>
              <a:buFontTx/>
              <a:buNone/>
            </a:pPr>
            <a:r>
              <a:rPr lang="en-GB" sz="1100" dirty="0" smtClean="0">
                <a:cs typeface="Microsoft YaHei" charset="0"/>
              </a:rPr>
              <a:t>Low</a:t>
            </a:r>
            <a:r>
              <a:rPr lang="en-GB" sz="1100" baseline="0" dirty="0" smtClean="0">
                <a:cs typeface="Microsoft YaHei" charset="0"/>
              </a:rPr>
              <a:t> quality: Difficult to see in </a:t>
            </a:r>
            <a:r>
              <a:rPr lang="en-GB" sz="1100" baseline="0" dirty="0" err="1" smtClean="0">
                <a:cs typeface="Microsoft YaHei" charset="0"/>
              </a:rPr>
              <a:t>burndown</a:t>
            </a:r>
            <a:r>
              <a:rPr lang="en-GB" sz="1100" baseline="0" dirty="0" smtClean="0">
                <a:cs typeface="Microsoft YaHei" charset="0"/>
              </a:rPr>
              <a:t> charts – Splitting stories</a:t>
            </a:r>
          </a:p>
          <a:p>
            <a:pPr>
              <a:spcBef>
                <a:spcPts val="450"/>
              </a:spcBef>
              <a:buClrTx/>
              <a:buFontTx/>
              <a:buNone/>
            </a:pPr>
            <a:r>
              <a:rPr lang="en-GB" sz="1100" baseline="0" dirty="0" smtClean="0">
                <a:cs typeface="Microsoft YaHei" charset="0"/>
              </a:rPr>
              <a:t>CANCER, </a:t>
            </a:r>
            <a:r>
              <a:rPr lang="en-GB" sz="1100" baseline="0" dirty="0" smtClean="0">
                <a:solidFill>
                  <a:srgbClr val="FF0000"/>
                </a:solidFill>
                <a:cs typeface="Microsoft YaHei" charset="0"/>
              </a:rPr>
              <a:t>HOSTAGE</a:t>
            </a:r>
          </a:p>
          <a:p>
            <a:pPr>
              <a:spcBef>
                <a:spcPts val="450"/>
              </a:spcBef>
              <a:buClrTx/>
              <a:buFontTx/>
              <a:buNone/>
            </a:pPr>
            <a:r>
              <a:rPr lang="en-GB" sz="1100" baseline="0" dirty="0" smtClean="0">
                <a:cs typeface="Microsoft YaHei" charset="0"/>
              </a:rPr>
              <a:t>Maintain quality at all costs – Go fast, Go Well</a:t>
            </a:r>
          </a:p>
          <a:p>
            <a:pPr>
              <a:spcBef>
                <a:spcPts val="450"/>
              </a:spcBef>
              <a:buClrTx/>
              <a:buFontTx/>
              <a:buNone/>
            </a:pPr>
            <a:r>
              <a:rPr lang="en-GB" sz="1100" baseline="0" dirty="0" smtClean="0">
                <a:solidFill>
                  <a:srgbClr val="FF0000"/>
                </a:solidFill>
                <a:cs typeface="Microsoft YaHei" charset="0"/>
              </a:rPr>
              <a:t>GARDENING</a:t>
            </a:r>
          </a:p>
          <a:p>
            <a:pPr>
              <a:spcBef>
                <a:spcPts val="450"/>
              </a:spcBef>
              <a:buClrTx/>
              <a:buFontTx/>
              <a:buNone/>
            </a:pPr>
            <a:endParaRPr lang="en-GB" sz="1100" dirty="0" smtClean="0">
              <a:cs typeface="Microsoft YaHei" charset="0"/>
            </a:endParaRPr>
          </a:p>
          <a:p>
            <a:pPr>
              <a:spcBef>
                <a:spcPts val="450"/>
              </a:spcBef>
              <a:buClrTx/>
              <a:buFontTx/>
              <a:buNone/>
            </a:pPr>
            <a:endParaRPr lang="en-GB" sz="1100" dirty="0" smtClean="0">
              <a:cs typeface="Microsoft YaHei" charset="0"/>
            </a:endParaRPr>
          </a:p>
          <a:p>
            <a:pPr>
              <a:spcBef>
                <a:spcPts val="450"/>
              </a:spcBef>
              <a:buClrTx/>
              <a:buFontTx/>
              <a:buNone/>
            </a:pPr>
            <a:r>
              <a:rPr lang="en-GB" sz="1100" dirty="0" smtClean="0">
                <a:cs typeface="Microsoft YaHei" charset="0"/>
              </a:rPr>
              <a:t>Difficult </a:t>
            </a:r>
            <a:r>
              <a:rPr lang="en-GB" sz="1100" dirty="0">
                <a:cs typeface="Microsoft YaHei" charset="0"/>
              </a:rPr>
              <a:t>to see that with </a:t>
            </a:r>
            <a:r>
              <a:rPr lang="en-GB" sz="1100" dirty="0" err="1">
                <a:cs typeface="Microsoft YaHei" charset="0"/>
              </a:rPr>
              <a:t>burndown</a:t>
            </a:r>
            <a:r>
              <a:rPr lang="en-GB" sz="1100" dirty="0">
                <a:cs typeface="Microsoft YaHei" charset="0"/>
              </a:rPr>
              <a:t> charts and backlogs</a:t>
            </a:r>
          </a:p>
          <a:p>
            <a:pPr>
              <a:spcBef>
                <a:spcPts val="450"/>
              </a:spcBef>
              <a:buClrTx/>
              <a:buFontTx/>
              <a:buNone/>
            </a:pPr>
            <a:r>
              <a:rPr lang="en-GB" sz="1100" dirty="0" smtClean="0">
                <a:cs typeface="Microsoft YaHei" charset="0"/>
              </a:rPr>
              <a:t>Like </a:t>
            </a:r>
            <a:r>
              <a:rPr lang="en-GB" sz="1100" dirty="0">
                <a:cs typeface="Microsoft YaHei" charset="0"/>
              </a:rPr>
              <a:t>CANCER, when you notice it is too late</a:t>
            </a:r>
          </a:p>
          <a:p>
            <a:pPr>
              <a:spcBef>
                <a:spcPts val="450"/>
              </a:spcBef>
              <a:buClrTx/>
              <a:buFontTx/>
              <a:buNone/>
            </a:pPr>
            <a:r>
              <a:rPr lang="en-GB" sz="1100" dirty="0" smtClean="0">
                <a:cs typeface="Microsoft YaHei" charset="0"/>
              </a:rPr>
              <a:t>Some </a:t>
            </a:r>
            <a:r>
              <a:rPr lang="en-GB" sz="1100" dirty="0">
                <a:cs typeface="Microsoft YaHei" charset="0"/>
              </a:rPr>
              <a:t>people say that they just don't have time to do it properly but, in general, a lot more time and money is spent later on on tests and bug fixing. </a:t>
            </a:r>
          </a:p>
          <a:p>
            <a:pPr>
              <a:spcBef>
                <a:spcPts val="450"/>
              </a:spcBef>
              <a:buClrTx/>
              <a:buFontTx/>
              <a:buNone/>
            </a:pPr>
            <a:r>
              <a:rPr lang="en-GB" sz="1100" dirty="0" smtClean="0">
                <a:cs typeface="Microsoft YaHei" charset="0"/>
              </a:rPr>
              <a:t>HOSTAGE </a:t>
            </a:r>
            <a:r>
              <a:rPr lang="en-GB" sz="1100" dirty="0">
                <a:cs typeface="Microsoft YaHei" charset="0"/>
              </a:rPr>
              <a:t>of your own software</a:t>
            </a:r>
          </a:p>
          <a:p>
            <a:pPr>
              <a:spcBef>
                <a:spcPts val="450"/>
              </a:spcBef>
              <a:buClrTx/>
              <a:buFontTx/>
              <a:buNone/>
            </a:pPr>
            <a:r>
              <a:rPr lang="en-GB" sz="1100" dirty="0" smtClean="0">
                <a:cs typeface="Microsoft YaHei" charset="0"/>
              </a:rPr>
              <a:t>To </a:t>
            </a:r>
            <a:r>
              <a:rPr lang="en-GB" sz="1100" dirty="0">
                <a:cs typeface="Microsoft YaHei" charset="0"/>
              </a:rPr>
              <a:t>keep business progress, schedule and budget under control, HIGH QUALITY code needs to be MAINTAINED AT ALL COST.</a:t>
            </a:r>
          </a:p>
          <a:p>
            <a:pPr>
              <a:spcBef>
                <a:spcPts val="450"/>
              </a:spcBef>
              <a:buClrTx/>
              <a:buFontTx/>
              <a:buNone/>
            </a:pPr>
            <a:r>
              <a:rPr lang="en-GB" sz="1100" dirty="0" smtClean="0">
                <a:cs typeface="Microsoft YaHei" charset="0"/>
              </a:rPr>
              <a:t>Rather </a:t>
            </a:r>
            <a:r>
              <a:rPr lang="en-GB" sz="1100" dirty="0">
                <a:cs typeface="Microsoft YaHei" charset="0"/>
              </a:rPr>
              <a:t>than construction, programming is more like GARDENING.</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120</a:t>
            </a:fld>
            <a:endParaRPr lang="ko-KR" altLang="en-US" dirty="0">
              <a:solidFill>
                <a:prstClr val="black"/>
              </a:solidFill>
              <a:latin typeface="Calibri"/>
              <a:ea typeface="맑은 고딕"/>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121</a:t>
            </a:fld>
            <a:endParaRPr lang="ko-KR" altLang="en-US" dirty="0">
              <a:solidFill>
                <a:prstClr val="black"/>
              </a:solidFill>
              <a:latin typeface="Calibri"/>
              <a:ea typeface="맑은 고딕"/>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122</a:t>
            </a:fld>
            <a:endParaRPr lang="ko-KR" altLang="en-US" dirty="0">
              <a:solidFill>
                <a:prstClr val="black"/>
              </a:solidFill>
              <a:latin typeface="Calibri"/>
              <a:ea typeface="맑은 고딕"/>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123</a:t>
            </a:fld>
            <a:endParaRPr lang="ko-KR" altLang="en-US" dirty="0">
              <a:solidFill>
                <a:prstClr val="black"/>
              </a:solidFill>
              <a:latin typeface="Calibri"/>
              <a:ea typeface="맑은 고딕"/>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124</a:t>
            </a:fld>
            <a:endParaRPr lang="ko-KR" altLang="en-US" dirty="0">
              <a:solidFill>
                <a:prstClr val="black"/>
              </a:solidFill>
              <a:latin typeface="Calibri"/>
              <a:ea typeface="맑은 고딕"/>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125</a:t>
            </a:fld>
            <a:endParaRPr lang="ko-KR" altLang="en-US" dirty="0">
              <a:solidFill>
                <a:prstClr val="black"/>
              </a:solidFill>
              <a:latin typeface="Calibri"/>
              <a:ea typeface="맑은 고딕"/>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126</a:t>
            </a:fld>
            <a:endParaRPr lang="ko-KR" altLang="en-US" dirty="0">
              <a:solidFill>
                <a:prstClr val="black"/>
              </a:solidFill>
              <a:latin typeface="Calibri"/>
              <a:ea typeface="맑은 고딕"/>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127</a:t>
            </a:fld>
            <a:endParaRPr lang="ko-KR" altLang="en-US" dirty="0">
              <a:solidFill>
                <a:prstClr val="black"/>
              </a:solidFill>
              <a:latin typeface="Calibri"/>
              <a:ea typeface="맑은 고딕"/>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128</a:t>
            </a:fld>
            <a:endParaRPr lang="ko-KR" altLang="en-US" dirty="0">
              <a:solidFill>
                <a:prstClr val="black"/>
              </a:solidFill>
              <a:latin typeface="Calibri"/>
              <a:ea typeface="맑은 고딕"/>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129</a:t>
            </a:fld>
            <a:endParaRPr lang="ko-KR" altLang="en-US" dirty="0">
              <a:solidFill>
                <a:prstClr val="black"/>
              </a:solidFill>
              <a:latin typeface="Calibri"/>
              <a:ea typeface="맑은 고딕"/>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3" name="Text Box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9154" name="Text Box 2"/>
          <p:cNvSpPr txBox="1">
            <a:spLocks noGrp="1" noChangeArrowheads="1"/>
          </p:cNvSpPr>
          <p:nvPr>
            <p:ph type="body" idx="1"/>
          </p:nvPr>
        </p:nvSpPr>
        <p:spPr bwMode="auto">
          <a:xfrm>
            <a:off x="685800" y="4343400"/>
            <a:ext cx="5484813" cy="6194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9pPr>
          </a:lstStyle>
          <a:p>
            <a:pPr>
              <a:spcBef>
                <a:spcPts val="450"/>
              </a:spcBef>
              <a:buClrTx/>
              <a:buFontTx/>
              <a:buNone/>
            </a:pPr>
            <a:r>
              <a:rPr lang="en-GB" sz="1100" dirty="0" smtClean="0">
                <a:cs typeface="SimSun" charset="0"/>
              </a:rPr>
              <a:t>2008</a:t>
            </a:r>
            <a:r>
              <a:rPr lang="en-GB" sz="1100" baseline="0" dirty="0" smtClean="0">
                <a:cs typeface="SimSun" charset="0"/>
              </a:rPr>
              <a:t> – Some of the Agile creators</a:t>
            </a:r>
          </a:p>
          <a:p>
            <a:pPr>
              <a:spcBef>
                <a:spcPts val="450"/>
              </a:spcBef>
              <a:buClrTx/>
              <a:buFontTx/>
              <a:buNone/>
            </a:pPr>
            <a:r>
              <a:rPr lang="en-GB" sz="1100" baseline="0" dirty="0" smtClean="0">
                <a:cs typeface="SimSun" charset="0"/>
              </a:rPr>
              <a:t>Uncle Bob, Ron Jeffries. </a:t>
            </a:r>
          </a:p>
          <a:p>
            <a:pPr>
              <a:spcBef>
                <a:spcPts val="450"/>
              </a:spcBef>
              <a:buClrTx/>
              <a:buFontTx/>
              <a:buNone/>
            </a:pPr>
            <a:r>
              <a:rPr lang="en-GB" sz="1100" baseline="0" dirty="0" smtClean="0">
                <a:cs typeface="SimSun" charset="0"/>
              </a:rPr>
              <a:t>Something was wrong with Agile. </a:t>
            </a:r>
            <a:endParaRPr lang="en-GB" sz="1100" dirty="0" smtClean="0">
              <a:cs typeface="SimSun" charset="0"/>
            </a:endParaRPr>
          </a:p>
          <a:p>
            <a:pPr>
              <a:spcBef>
                <a:spcPts val="450"/>
              </a:spcBef>
              <a:buClrTx/>
              <a:buFontTx/>
              <a:buNone/>
            </a:pPr>
            <a:endParaRPr lang="en-GB" sz="1100" dirty="0" smtClean="0">
              <a:solidFill>
                <a:srgbClr val="FF0000"/>
              </a:solidFill>
              <a:cs typeface="SimSun" charset="0"/>
            </a:endParaRPr>
          </a:p>
          <a:p>
            <a:pPr>
              <a:spcBef>
                <a:spcPts val="450"/>
              </a:spcBef>
              <a:buClrTx/>
              <a:buFontTx/>
              <a:buNone/>
            </a:pPr>
            <a:r>
              <a:rPr lang="en-GB" sz="1100" dirty="0" smtClean="0">
                <a:cs typeface="SimSun" charset="0"/>
              </a:rPr>
              <a:t>Bad: Working code</a:t>
            </a:r>
            <a:r>
              <a:rPr lang="en-GB" sz="1100" baseline="0" dirty="0" smtClean="0">
                <a:cs typeface="SimSun" charset="0"/>
              </a:rPr>
              <a:t> not good enough. Legacy system. Scared to touch – BREAK IT. </a:t>
            </a:r>
            <a:r>
              <a:rPr lang="en-GB" sz="1100" baseline="0" dirty="0" smtClean="0">
                <a:solidFill>
                  <a:srgbClr val="FF0000"/>
                </a:solidFill>
                <a:cs typeface="SimSun" charset="0"/>
              </a:rPr>
              <a:t>Don’t have a clue.</a:t>
            </a:r>
            <a:r>
              <a:rPr lang="en-GB" sz="1100" baseline="0" dirty="0" smtClean="0">
                <a:cs typeface="SimSun" charset="0"/>
              </a:rPr>
              <a:t> Difficult to test. Massive undertake.</a:t>
            </a:r>
          </a:p>
          <a:p>
            <a:pPr>
              <a:spcBef>
                <a:spcPts val="450"/>
              </a:spcBef>
              <a:buClrTx/>
              <a:buFontTx/>
              <a:buNone/>
            </a:pPr>
            <a:r>
              <a:rPr lang="en-GB" sz="1100" baseline="0" dirty="0" smtClean="0">
                <a:cs typeface="SimSun" charset="0"/>
              </a:rPr>
              <a:t>Good: Easy to understand. Testable (automated – press button). Express business domain. Regardless how old</a:t>
            </a:r>
          </a:p>
          <a:p>
            <a:pPr>
              <a:spcBef>
                <a:spcPts val="450"/>
              </a:spcBef>
              <a:buClrTx/>
              <a:buFontTx/>
              <a:buNone/>
            </a:pPr>
            <a:r>
              <a:rPr lang="en-GB" sz="1100" dirty="0" smtClean="0">
                <a:solidFill>
                  <a:srgbClr val="FF0000"/>
                </a:solidFill>
                <a:cs typeface="SimSun" charset="0"/>
              </a:rPr>
              <a:t>TMOBILE</a:t>
            </a:r>
          </a:p>
          <a:p>
            <a:pPr>
              <a:spcBef>
                <a:spcPts val="450"/>
              </a:spcBef>
              <a:buClrTx/>
              <a:buFontTx/>
              <a:buNone/>
            </a:pPr>
            <a:endParaRPr lang="en-GB" sz="1100" dirty="0" smtClean="0">
              <a:cs typeface="SimSun" charset="0"/>
            </a:endParaRPr>
          </a:p>
          <a:p>
            <a:pPr>
              <a:spcBef>
                <a:spcPts val="450"/>
              </a:spcBef>
              <a:buClrTx/>
              <a:buFontTx/>
              <a:buNone/>
            </a:pPr>
            <a:r>
              <a:rPr lang="en-GB" sz="1100" dirty="0" smtClean="0">
                <a:cs typeface="SimSun" charset="0"/>
              </a:rPr>
              <a:t>1.Well-crafted</a:t>
            </a:r>
            <a:r>
              <a:rPr lang="en-GB" sz="1100" dirty="0" smtClean="0">
                <a:cs typeface="Times New Roman" charset="0"/>
              </a:rPr>
              <a:t> </a:t>
            </a:r>
            <a:r>
              <a:rPr lang="en-GB" sz="1100" dirty="0" smtClean="0">
                <a:cs typeface="SimSun" charset="0"/>
              </a:rPr>
              <a:t>software:</a:t>
            </a:r>
            <a:r>
              <a:rPr lang="en-GB" sz="1100" dirty="0" smtClean="0">
                <a:cs typeface="Times New Roman" charset="0"/>
              </a:rPr>
              <a:t> </a:t>
            </a:r>
            <a:r>
              <a:rPr lang="en-GB" sz="1100" dirty="0" smtClean="0">
                <a:cs typeface="SimSun" charset="0"/>
              </a:rPr>
              <a:t>Working</a:t>
            </a:r>
            <a:r>
              <a:rPr lang="en-GB" sz="1100" dirty="0" smtClean="0">
                <a:cs typeface="Times New Roman" charset="0"/>
              </a:rPr>
              <a:t> </a:t>
            </a:r>
            <a:r>
              <a:rPr lang="en-GB" sz="1100" dirty="0" smtClean="0">
                <a:cs typeface="SimSun" charset="0"/>
              </a:rPr>
              <a:t>code</a:t>
            </a:r>
            <a:r>
              <a:rPr lang="en-GB" sz="1100" dirty="0" smtClean="0">
                <a:cs typeface="Times New Roman" charset="0"/>
              </a:rPr>
              <a:t> </a:t>
            </a:r>
            <a:r>
              <a:rPr lang="en-GB" sz="1100" dirty="0" smtClean="0">
                <a:cs typeface="SimSun" charset="0"/>
              </a:rPr>
              <a:t>is</a:t>
            </a:r>
            <a:r>
              <a:rPr lang="en-GB" sz="1100" dirty="0" smtClean="0">
                <a:cs typeface="Times New Roman" charset="0"/>
              </a:rPr>
              <a:t> </a:t>
            </a:r>
            <a:r>
              <a:rPr lang="en-GB" sz="1100" dirty="0" smtClean="0">
                <a:cs typeface="SimSun" charset="0"/>
              </a:rPr>
              <a:t>just</a:t>
            </a:r>
            <a:r>
              <a:rPr lang="en-GB" sz="1100" dirty="0" smtClean="0">
                <a:cs typeface="Times New Roman" charset="0"/>
              </a:rPr>
              <a:t> </a:t>
            </a:r>
            <a:r>
              <a:rPr lang="en-GB" sz="1100" dirty="0" smtClean="0">
                <a:cs typeface="SimSun" charset="0"/>
              </a:rPr>
              <a:t>not</a:t>
            </a:r>
            <a:r>
              <a:rPr lang="en-GB" sz="1100" dirty="0" smtClean="0">
                <a:cs typeface="Times New Roman" charset="0"/>
              </a:rPr>
              <a:t> </a:t>
            </a:r>
            <a:r>
              <a:rPr lang="en-GB" sz="1100" dirty="0" smtClean="0">
                <a:cs typeface="SimSun" charset="0"/>
              </a:rPr>
              <a:t>good</a:t>
            </a:r>
            <a:r>
              <a:rPr lang="en-GB" sz="1100" dirty="0" smtClean="0">
                <a:cs typeface="Times New Roman" charset="0"/>
              </a:rPr>
              <a:t> </a:t>
            </a:r>
            <a:r>
              <a:rPr lang="en-GB" sz="1100" dirty="0" smtClean="0">
                <a:cs typeface="SimSun" charset="0"/>
              </a:rPr>
              <a:t>enough.</a:t>
            </a:r>
            <a:r>
              <a:rPr lang="en-GB" sz="1100" dirty="0" smtClean="0">
                <a:cs typeface="Times New Roman" charset="0"/>
              </a:rPr>
              <a:t> </a:t>
            </a:r>
            <a:r>
              <a:rPr lang="en-GB" sz="1100" dirty="0" smtClean="0">
                <a:cs typeface="SimSun" charset="0"/>
              </a:rPr>
              <a:t>Think</a:t>
            </a:r>
            <a:r>
              <a:rPr lang="en-GB" sz="1100" dirty="0" smtClean="0">
                <a:cs typeface="Times New Roman" charset="0"/>
              </a:rPr>
              <a:t> </a:t>
            </a:r>
            <a:r>
              <a:rPr lang="en-GB" sz="1100" dirty="0" smtClean="0">
                <a:cs typeface="SimSun" charset="0"/>
              </a:rPr>
              <a:t>about</a:t>
            </a:r>
            <a:r>
              <a:rPr lang="en-GB" sz="1100" dirty="0" smtClean="0">
                <a:cs typeface="Times New Roman" charset="0"/>
              </a:rPr>
              <a:t> </a:t>
            </a:r>
            <a:r>
              <a:rPr lang="en-GB" sz="1100" dirty="0" smtClean="0">
                <a:cs typeface="SimSun" charset="0"/>
              </a:rPr>
              <a:t>the</a:t>
            </a:r>
            <a:r>
              <a:rPr lang="en-GB" sz="1100" dirty="0" smtClean="0">
                <a:cs typeface="Times New Roman" charset="0"/>
              </a:rPr>
              <a:t> </a:t>
            </a:r>
            <a:r>
              <a:rPr lang="en-GB" sz="1100" dirty="0" smtClean="0">
                <a:cs typeface="SimSun" charset="0"/>
              </a:rPr>
              <a:t>applications</a:t>
            </a:r>
            <a:r>
              <a:rPr lang="en-GB" sz="1100" dirty="0" smtClean="0">
                <a:cs typeface="Times New Roman" charset="0"/>
              </a:rPr>
              <a:t> </a:t>
            </a:r>
            <a:r>
              <a:rPr lang="en-GB" sz="1100" dirty="0" smtClean="0">
                <a:cs typeface="SimSun" charset="0"/>
              </a:rPr>
              <a:t>you</a:t>
            </a:r>
            <a:r>
              <a:rPr lang="en-GB" sz="1100" dirty="0" smtClean="0">
                <a:cs typeface="Times New Roman" charset="0"/>
              </a:rPr>
              <a:t> </a:t>
            </a:r>
            <a:r>
              <a:rPr lang="en-GB" sz="1100" dirty="0" smtClean="0">
                <a:cs typeface="SimSun" charset="0"/>
              </a:rPr>
              <a:t>work</a:t>
            </a:r>
            <a:r>
              <a:rPr lang="en-GB" sz="1100" dirty="0" smtClean="0">
                <a:cs typeface="Times New Roman" charset="0"/>
              </a:rPr>
              <a:t> </a:t>
            </a:r>
            <a:r>
              <a:rPr lang="en-GB" sz="1100" dirty="0" smtClean="0">
                <a:cs typeface="SimSun" charset="0"/>
              </a:rPr>
              <a:t>on</a:t>
            </a:r>
            <a:r>
              <a:rPr lang="en-GB" sz="1100" dirty="0" smtClean="0">
                <a:cs typeface="Times New Roman" charset="0"/>
              </a:rPr>
              <a:t> </a:t>
            </a:r>
            <a:r>
              <a:rPr lang="en-GB" sz="1100" dirty="0" smtClean="0">
                <a:cs typeface="SimSun" charset="0"/>
              </a:rPr>
              <a:t>a</a:t>
            </a:r>
            <a:r>
              <a:rPr lang="en-GB" sz="1100" dirty="0" smtClean="0">
                <a:cs typeface="Times New Roman" charset="0"/>
              </a:rPr>
              <a:t> </a:t>
            </a:r>
            <a:r>
              <a:rPr lang="en-GB" sz="1100" dirty="0" smtClean="0">
                <a:cs typeface="SimSun" charset="0"/>
              </a:rPr>
              <a:t>daily</a:t>
            </a:r>
            <a:r>
              <a:rPr lang="en-GB" sz="1100" dirty="0" smtClean="0">
                <a:cs typeface="Times New Roman" charset="0"/>
              </a:rPr>
              <a:t> </a:t>
            </a:r>
            <a:r>
              <a:rPr lang="en-GB" sz="1100" dirty="0" smtClean="0">
                <a:cs typeface="SimSun" charset="0"/>
              </a:rPr>
              <a:t>basis.</a:t>
            </a:r>
            <a:r>
              <a:rPr lang="en-GB" sz="1100" dirty="0" smtClean="0">
                <a:cs typeface="Times New Roman" charset="0"/>
              </a:rPr>
              <a:t> </a:t>
            </a:r>
            <a:r>
              <a:rPr lang="en-GB" sz="1100" dirty="0" smtClean="0">
                <a:cs typeface="SimSun" charset="0"/>
              </a:rPr>
              <a:t>All</a:t>
            </a:r>
            <a:r>
              <a:rPr lang="en-GB" sz="1100" dirty="0" smtClean="0">
                <a:cs typeface="Times New Roman" charset="0"/>
              </a:rPr>
              <a:t> </a:t>
            </a:r>
            <a:r>
              <a:rPr lang="en-GB" sz="1100" dirty="0" smtClean="0">
                <a:cs typeface="SimSun" charset="0"/>
              </a:rPr>
              <a:t>the</a:t>
            </a:r>
            <a:r>
              <a:rPr lang="en-GB" sz="1100" dirty="0" smtClean="0">
                <a:cs typeface="Times New Roman" charset="0"/>
              </a:rPr>
              <a:t> LEGACY SYSTEMS</a:t>
            </a:r>
            <a:r>
              <a:rPr lang="en-GB" sz="1100" dirty="0" smtClean="0">
                <a:cs typeface="SimSun" charset="0"/>
              </a:rPr>
              <a:t>.</a:t>
            </a:r>
            <a:r>
              <a:rPr lang="en-GB" sz="1100" dirty="0" smtClean="0">
                <a:cs typeface="Times New Roman" charset="0"/>
              </a:rPr>
              <a:t> </a:t>
            </a:r>
            <a:r>
              <a:rPr lang="en-GB" sz="1100" dirty="0" smtClean="0">
                <a:cs typeface="SimSun" charset="0"/>
              </a:rPr>
              <a:t>How</a:t>
            </a:r>
            <a:r>
              <a:rPr lang="en-GB" sz="1100" dirty="0" smtClean="0">
                <a:cs typeface="Times New Roman" charset="0"/>
              </a:rPr>
              <a:t> </a:t>
            </a:r>
            <a:r>
              <a:rPr lang="en-GB" sz="1100" dirty="0" smtClean="0">
                <a:cs typeface="SimSun" charset="0"/>
              </a:rPr>
              <a:t>many</a:t>
            </a:r>
            <a:r>
              <a:rPr lang="en-GB" sz="1100" dirty="0" smtClean="0">
                <a:cs typeface="Times New Roman" charset="0"/>
              </a:rPr>
              <a:t> </a:t>
            </a:r>
            <a:r>
              <a:rPr lang="en-GB" sz="1100" dirty="0" smtClean="0">
                <a:cs typeface="SimSun" charset="0"/>
              </a:rPr>
              <a:t>times</a:t>
            </a:r>
            <a:r>
              <a:rPr lang="en-GB" sz="1100" dirty="0" smtClean="0">
                <a:cs typeface="Times New Roman" charset="0"/>
              </a:rPr>
              <a:t> </a:t>
            </a:r>
            <a:r>
              <a:rPr lang="en-GB" sz="1100" dirty="0" smtClean="0">
                <a:cs typeface="SimSun" charset="0"/>
              </a:rPr>
              <a:t>we</a:t>
            </a:r>
            <a:r>
              <a:rPr lang="en-GB" sz="1100" dirty="0" smtClean="0">
                <a:cs typeface="Times New Roman" charset="0"/>
              </a:rPr>
              <a:t> DONT'T HAVE A CLUE </a:t>
            </a:r>
            <a:r>
              <a:rPr lang="en-GB" sz="1100" dirty="0" smtClean="0">
                <a:cs typeface="SimSun" charset="0"/>
              </a:rPr>
              <a:t>what</a:t>
            </a:r>
            <a:r>
              <a:rPr lang="en-GB" sz="1100" dirty="0" smtClean="0">
                <a:cs typeface="Times New Roman" charset="0"/>
              </a:rPr>
              <a:t> </a:t>
            </a:r>
            <a:r>
              <a:rPr lang="en-GB" sz="1100" dirty="0" smtClean="0">
                <a:cs typeface="SimSun" charset="0"/>
              </a:rPr>
              <a:t>the</a:t>
            </a:r>
            <a:r>
              <a:rPr lang="en-GB" sz="1100" dirty="0" smtClean="0">
                <a:cs typeface="Times New Roman" charset="0"/>
              </a:rPr>
              <a:t> </a:t>
            </a:r>
            <a:r>
              <a:rPr lang="en-GB" sz="1100" dirty="0" smtClean="0">
                <a:cs typeface="SimSun" charset="0"/>
              </a:rPr>
              <a:t>code</a:t>
            </a:r>
            <a:r>
              <a:rPr lang="en-GB" sz="1100" dirty="0" smtClean="0">
                <a:cs typeface="Times New Roman" charset="0"/>
              </a:rPr>
              <a:t> </a:t>
            </a:r>
            <a:r>
              <a:rPr lang="en-GB" sz="1100" dirty="0" smtClean="0">
                <a:cs typeface="SimSun" charset="0"/>
              </a:rPr>
              <a:t>does.</a:t>
            </a:r>
            <a:r>
              <a:rPr lang="en-GB" sz="1100" dirty="0" smtClean="0">
                <a:cs typeface="Times New Roman" charset="0"/>
              </a:rPr>
              <a:t> </a:t>
            </a:r>
            <a:r>
              <a:rPr lang="en-GB" sz="1100" dirty="0" smtClean="0">
                <a:cs typeface="SimSun" charset="0"/>
              </a:rPr>
              <a:t>How</a:t>
            </a:r>
            <a:r>
              <a:rPr lang="en-GB" sz="1100" dirty="0" smtClean="0">
                <a:cs typeface="Times New Roman" charset="0"/>
              </a:rPr>
              <a:t> </a:t>
            </a:r>
            <a:r>
              <a:rPr lang="en-GB" sz="1100" dirty="0" smtClean="0">
                <a:cs typeface="SimSun" charset="0"/>
              </a:rPr>
              <a:t>many</a:t>
            </a:r>
            <a:r>
              <a:rPr lang="en-GB" sz="1100" dirty="0" smtClean="0">
                <a:cs typeface="Times New Roman" charset="0"/>
              </a:rPr>
              <a:t> </a:t>
            </a:r>
            <a:r>
              <a:rPr lang="en-GB" sz="1100" dirty="0" smtClean="0">
                <a:cs typeface="SimSun" charset="0"/>
              </a:rPr>
              <a:t>times</a:t>
            </a:r>
            <a:r>
              <a:rPr lang="en-GB" sz="1100" dirty="0" smtClean="0">
                <a:cs typeface="Times New Roman" charset="0"/>
              </a:rPr>
              <a:t> </a:t>
            </a:r>
            <a:r>
              <a:rPr lang="en-GB" sz="1100" dirty="0" smtClean="0">
                <a:cs typeface="SimSun" charset="0"/>
              </a:rPr>
              <a:t>we</a:t>
            </a:r>
            <a:r>
              <a:rPr lang="en-GB" sz="1100" dirty="0" smtClean="0">
                <a:cs typeface="Times New Roman" charset="0"/>
              </a:rPr>
              <a:t> </a:t>
            </a:r>
            <a:r>
              <a:rPr lang="en-GB" sz="1100" dirty="0" smtClean="0">
                <a:cs typeface="SimSun" charset="0"/>
              </a:rPr>
              <a:t>are</a:t>
            </a:r>
            <a:r>
              <a:rPr lang="en-GB" sz="1100" dirty="0" smtClean="0">
                <a:cs typeface="Times New Roman" charset="0"/>
              </a:rPr>
              <a:t> SCARED TO TOUCH </a:t>
            </a:r>
            <a:r>
              <a:rPr lang="en-GB" sz="1100" dirty="0" smtClean="0">
                <a:cs typeface="SimSun" charset="0"/>
              </a:rPr>
              <a:t>the</a:t>
            </a:r>
            <a:r>
              <a:rPr lang="en-GB" sz="1100" dirty="0" smtClean="0">
                <a:cs typeface="Times New Roman" charset="0"/>
              </a:rPr>
              <a:t> </a:t>
            </a:r>
            <a:r>
              <a:rPr lang="en-GB" sz="1100" dirty="0" smtClean="0">
                <a:cs typeface="SimSun" charset="0"/>
              </a:rPr>
              <a:t>existing</a:t>
            </a:r>
            <a:r>
              <a:rPr lang="en-GB" sz="1100" dirty="0" smtClean="0">
                <a:cs typeface="Times New Roman" charset="0"/>
              </a:rPr>
              <a:t> </a:t>
            </a:r>
            <a:r>
              <a:rPr lang="en-GB" sz="1100" dirty="0" smtClean="0">
                <a:cs typeface="SimSun" charset="0"/>
              </a:rPr>
              <a:t>code</a:t>
            </a:r>
            <a:r>
              <a:rPr lang="en-GB" sz="1100" dirty="0" smtClean="0">
                <a:cs typeface="Times New Roman" charset="0"/>
              </a:rPr>
              <a:t> </a:t>
            </a:r>
            <a:r>
              <a:rPr lang="en-GB" sz="1100" dirty="0" smtClean="0">
                <a:cs typeface="SimSun" charset="0"/>
              </a:rPr>
              <a:t>because</a:t>
            </a:r>
            <a:r>
              <a:rPr lang="en-GB" sz="1100" dirty="0" smtClean="0">
                <a:cs typeface="Times New Roman" charset="0"/>
              </a:rPr>
              <a:t> </a:t>
            </a:r>
            <a:r>
              <a:rPr lang="en-GB" sz="1100" dirty="0" smtClean="0">
                <a:cs typeface="SimSun" charset="0"/>
              </a:rPr>
              <a:t>we</a:t>
            </a:r>
            <a:r>
              <a:rPr lang="en-GB" sz="1100" dirty="0" smtClean="0">
                <a:cs typeface="Times New Roman" charset="0"/>
              </a:rPr>
              <a:t> </a:t>
            </a:r>
            <a:r>
              <a:rPr lang="en-GB" sz="1100" dirty="0" smtClean="0">
                <a:cs typeface="SimSun" charset="0"/>
              </a:rPr>
              <a:t>don't</a:t>
            </a:r>
            <a:r>
              <a:rPr lang="en-GB" sz="1100" dirty="0" smtClean="0">
                <a:cs typeface="Times New Roman" charset="0"/>
              </a:rPr>
              <a:t> </a:t>
            </a:r>
            <a:r>
              <a:rPr lang="en-GB" sz="1100" dirty="0" smtClean="0">
                <a:cs typeface="SimSun" charset="0"/>
              </a:rPr>
              <a:t>know</a:t>
            </a:r>
            <a:r>
              <a:rPr lang="en-GB" sz="1100" dirty="0" smtClean="0">
                <a:cs typeface="Times New Roman" charset="0"/>
              </a:rPr>
              <a:t> </a:t>
            </a:r>
            <a:r>
              <a:rPr lang="en-GB" sz="1100" dirty="0" smtClean="0">
                <a:cs typeface="SimSun" charset="0"/>
              </a:rPr>
              <a:t>if</a:t>
            </a:r>
            <a:r>
              <a:rPr lang="en-GB" sz="1100" dirty="0" smtClean="0">
                <a:cs typeface="Times New Roman" charset="0"/>
              </a:rPr>
              <a:t> </a:t>
            </a:r>
            <a:r>
              <a:rPr lang="en-GB" sz="1100" dirty="0" smtClean="0">
                <a:cs typeface="SimSun" charset="0"/>
              </a:rPr>
              <a:t>we</a:t>
            </a:r>
            <a:r>
              <a:rPr lang="en-GB" sz="1100" dirty="0" smtClean="0">
                <a:cs typeface="Times New Roman" charset="0"/>
              </a:rPr>
              <a:t> </a:t>
            </a:r>
            <a:r>
              <a:rPr lang="en-GB" sz="1100" dirty="0" smtClean="0">
                <a:cs typeface="SimSun" charset="0"/>
              </a:rPr>
              <a:t>are</a:t>
            </a:r>
            <a:r>
              <a:rPr lang="en-GB" sz="1100" dirty="0" smtClean="0">
                <a:cs typeface="Times New Roman" charset="0"/>
              </a:rPr>
              <a:t> GOING TO BREAK IT</a:t>
            </a:r>
            <a:r>
              <a:rPr lang="en-GB" sz="1100" dirty="0" smtClean="0">
                <a:cs typeface="SimSun" charset="0"/>
              </a:rPr>
              <a:t>.</a:t>
            </a:r>
            <a:r>
              <a:rPr lang="en-GB" sz="1100" dirty="0" smtClean="0">
                <a:cs typeface="Times New Roman" charset="0"/>
              </a:rPr>
              <a:t> </a:t>
            </a:r>
            <a:r>
              <a:rPr lang="en-GB" sz="1100" dirty="0" smtClean="0">
                <a:cs typeface="SimSun" charset="0"/>
              </a:rPr>
              <a:t>Writing</a:t>
            </a:r>
            <a:r>
              <a:rPr lang="en-GB" sz="1100" dirty="0" smtClean="0">
                <a:cs typeface="Times New Roman" charset="0"/>
              </a:rPr>
              <a:t> TESTS </a:t>
            </a:r>
            <a:r>
              <a:rPr lang="en-GB" sz="1100" dirty="0" smtClean="0">
                <a:cs typeface="SimSun" charset="0"/>
              </a:rPr>
              <a:t>for</a:t>
            </a:r>
            <a:r>
              <a:rPr lang="en-GB" sz="1100" dirty="0" smtClean="0">
                <a:cs typeface="Times New Roman" charset="0"/>
              </a:rPr>
              <a:t> </a:t>
            </a:r>
            <a:r>
              <a:rPr lang="en-GB" sz="1100" dirty="0" smtClean="0">
                <a:cs typeface="SimSun" charset="0"/>
              </a:rPr>
              <a:t>the</a:t>
            </a:r>
            <a:r>
              <a:rPr lang="en-GB" sz="1100" dirty="0" smtClean="0">
                <a:cs typeface="Times New Roman" charset="0"/>
              </a:rPr>
              <a:t> EXISTING CODE </a:t>
            </a:r>
            <a:r>
              <a:rPr lang="en-GB" sz="1100" dirty="0" smtClean="0">
                <a:cs typeface="SimSun" charset="0"/>
              </a:rPr>
              <a:t>is</a:t>
            </a:r>
            <a:r>
              <a:rPr lang="en-GB" sz="1100" dirty="0" smtClean="0">
                <a:cs typeface="Times New Roman" charset="0"/>
              </a:rPr>
              <a:t> </a:t>
            </a:r>
            <a:r>
              <a:rPr lang="en-GB" sz="1100" dirty="0" smtClean="0">
                <a:cs typeface="SimSun" charset="0"/>
              </a:rPr>
              <a:t>a</a:t>
            </a:r>
            <a:r>
              <a:rPr lang="en-GB" sz="1100" dirty="0" smtClean="0">
                <a:cs typeface="Times New Roman" charset="0"/>
              </a:rPr>
              <a:t> MASIVE UNDERTAKE </a:t>
            </a:r>
            <a:r>
              <a:rPr lang="en-GB" sz="1100" dirty="0" smtClean="0">
                <a:cs typeface="SimSun" charset="0"/>
              </a:rPr>
              <a:t>since</a:t>
            </a:r>
            <a:r>
              <a:rPr lang="en-GB" sz="1100" dirty="0" smtClean="0">
                <a:cs typeface="Times New Roman" charset="0"/>
              </a:rPr>
              <a:t> </a:t>
            </a:r>
            <a:r>
              <a:rPr lang="en-GB" sz="1100" dirty="0" smtClean="0">
                <a:cs typeface="SimSun" charset="0"/>
              </a:rPr>
              <a:t>it</a:t>
            </a:r>
            <a:r>
              <a:rPr lang="en-GB" sz="1100" dirty="0" smtClean="0">
                <a:cs typeface="Times New Roman" charset="0"/>
              </a:rPr>
              <a:t> </a:t>
            </a:r>
            <a:r>
              <a:rPr lang="en-GB" sz="1100" dirty="0" smtClean="0">
                <a:cs typeface="SimSun" charset="0"/>
              </a:rPr>
              <a:t>takes</a:t>
            </a:r>
            <a:r>
              <a:rPr lang="en-GB" sz="1100" dirty="0" smtClean="0">
                <a:cs typeface="Times New Roman" charset="0"/>
              </a:rPr>
              <a:t> </a:t>
            </a:r>
            <a:r>
              <a:rPr lang="en-GB" sz="1100" dirty="0" smtClean="0">
                <a:cs typeface="SimSun" charset="0"/>
              </a:rPr>
              <a:t>forever.</a:t>
            </a:r>
            <a:r>
              <a:rPr lang="en-GB" sz="1100" dirty="0" smtClean="0">
                <a:cs typeface="Times New Roman" charset="0"/>
              </a:rPr>
              <a:t> </a:t>
            </a:r>
            <a:r>
              <a:rPr lang="en-GB" sz="1100" dirty="0" smtClean="0">
                <a:cs typeface="SimSun" charset="0"/>
              </a:rPr>
              <a:t>We</a:t>
            </a:r>
            <a:r>
              <a:rPr lang="en-GB" sz="1100" dirty="0" smtClean="0">
                <a:cs typeface="Times New Roman" charset="0"/>
              </a:rPr>
              <a:t> </a:t>
            </a:r>
            <a:r>
              <a:rPr lang="en-GB" sz="1100" dirty="0" smtClean="0">
                <a:cs typeface="SimSun" charset="0"/>
              </a:rPr>
              <a:t>want</a:t>
            </a:r>
            <a:r>
              <a:rPr lang="en-GB" sz="1100" dirty="0" smtClean="0">
                <a:cs typeface="Times New Roman" charset="0"/>
              </a:rPr>
              <a:t> </a:t>
            </a:r>
            <a:r>
              <a:rPr lang="en-GB" sz="1100" dirty="0" smtClean="0">
                <a:cs typeface="SimSun" charset="0"/>
              </a:rPr>
              <a:t>good,</a:t>
            </a:r>
            <a:r>
              <a:rPr lang="en-GB" sz="1100" dirty="0" smtClean="0">
                <a:cs typeface="Times New Roman" charset="0"/>
              </a:rPr>
              <a:t> </a:t>
            </a:r>
            <a:r>
              <a:rPr lang="en-GB" sz="1100" dirty="0" smtClean="0">
                <a:cs typeface="SimSun" charset="0"/>
              </a:rPr>
              <a:t>quality</a:t>
            </a:r>
            <a:r>
              <a:rPr lang="en-GB" sz="1100" dirty="0" smtClean="0">
                <a:cs typeface="Times New Roman" charset="0"/>
              </a:rPr>
              <a:t> </a:t>
            </a:r>
            <a:r>
              <a:rPr lang="en-GB" sz="1100" dirty="0" smtClean="0">
                <a:cs typeface="SimSun" charset="0"/>
              </a:rPr>
              <a:t>code.</a:t>
            </a:r>
            <a:r>
              <a:rPr lang="en-GB" sz="1100" dirty="0" smtClean="0">
                <a:cs typeface="Times New Roman" charset="0"/>
              </a:rPr>
              <a:t> </a:t>
            </a:r>
            <a:r>
              <a:rPr lang="en-GB" sz="1100" dirty="0" smtClean="0">
                <a:cs typeface="SimSun" charset="0"/>
              </a:rPr>
              <a:t>Code</a:t>
            </a:r>
            <a:r>
              <a:rPr lang="en-GB" sz="1100" dirty="0" smtClean="0">
                <a:cs typeface="Times New Roman" charset="0"/>
              </a:rPr>
              <a:t> </a:t>
            </a:r>
            <a:r>
              <a:rPr lang="en-GB" sz="1100" dirty="0" smtClean="0">
                <a:cs typeface="SimSun" charset="0"/>
              </a:rPr>
              <a:t>that</a:t>
            </a:r>
            <a:r>
              <a:rPr lang="en-GB" sz="1100" dirty="0" smtClean="0">
                <a:cs typeface="Times New Roman" charset="0"/>
              </a:rPr>
              <a:t> </a:t>
            </a:r>
            <a:r>
              <a:rPr lang="en-GB" sz="1100" dirty="0" smtClean="0">
                <a:cs typeface="SimSun" charset="0"/>
              </a:rPr>
              <a:t>is</a:t>
            </a:r>
            <a:r>
              <a:rPr lang="en-GB" sz="1100" dirty="0" smtClean="0">
                <a:cs typeface="Times New Roman" charset="0"/>
              </a:rPr>
              <a:t> </a:t>
            </a:r>
            <a:r>
              <a:rPr lang="en-GB" sz="1100" dirty="0" smtClean="0">
                <a:cs typeface="SimSun" charset="0"/>
              </a:rPr>
              <a:t>easy</a:t>
            </a:r>
            <a:r>
              <a:rPr lang="en-GB" sz="1100" dirty="0" smtClean="0">
                <a:cs typeface="Times New Roman" charset="0"/>
              </a:rPr>
              <a:t> </a:t>
            </a:r>
            <a:r>
              <a:rPr lang="en-GB" sz="1100" dirty="0" smtClean="0">
                <a:cs typeface="SimSun" charset="0"/>
              </a:rPr>
              <a:t>to</a:t>
            </a:r>
            <a:r>
              <a:rPr lang="en-GB" sz="1100" dirty="0" smtClean="0">
                <a:cs typeface="Times New Roman" charset="0"/>
              </a:rPr>
              <a:t> </a:t>
            </a:r>
            <a:r>
              <a:rPr lang="en-GB" sz="1100" dirty="0" smtClean="0">
                <a:cs typeface="SimSun" charset="0"/>
              </a:rPr>
              <a:t>understand,</a:t>
            </a:r>
            <a:r>
              <a:rPr lang="en-GB" sz="1100" dirty="0" smtClean="0">
                <a:cs typeface="Times New Roman" charset="0"/>
              </a:rPr>
              <a:t> </a:t>
            </a:r>
            <a:r>
              <a:rPr lang="en-GB" sz="1100" dirty="0" smtClean="0">
                <a:cs typeface="SimSun" charset="0"/>
              </a:rPr>
              <a:t>that</a:t>
            </a:r>
            <a:r>
              <a:rPr lang="en-GB" sz="1100" dirty="0" smtClean="0">
                <a:cs typeface="Times New Roman" charset="0"/>
              </a:rPr>
              <a:t> </a:t>
            </a:r>
            <a:r>
              <a:rPr lang="en-GB" sz="1100" dirty="0" smtClean="0">
                <a:cs typeface="SimSun" charset="0"/>
              </a:rPr>
              <a:t>we</a:t>
            </a:r>
            <a:r>
              <a:rPr lang="en-GB" sz="1100" dirty="0" smtClean="0">
                <a:cs typeface="Times New Roman" charset="0"/>
              </a:rPr>
              <a:t> </a:t>
            </a:r>
            <a:r>
              <a:rPr lang="en-GB" sz="1100" dirty="0" smtClean="0">
                <a:cs typeface="SimSun" charset="0"/>
              </a:rPr>
              <a:t>can</a:t>
            </a:r>
            <a:r>
              <a:rPr lang="en-GB" sz="1100" dirty="0" smtClean="0">
                <a:cs typeface="Times New Roman" charset="0"/>
              </a:rPr>
              <a:t> PRESS A BUTTON </a:t>
            </a:r>
            <a:r>
              <a:rPr lang="en-GB" sz="1100" dirty="0" smtClean="0">
                <a:cs typeface="SimSun" charset="0"/>
              </a:rPr>
              <a:t>and</a:t>
            </a:r>
            <a:r>
              <a:rPr lang="en-GB" sz="1100" dirty="0" smtClean="0">
                <a:cs typeface="Times New Roman" charset="0"/>
              </a:rPr>
              <a:t> </a:t>
            </a:r>
            <a:r>
              <a:rPr lang="en-GB" sz="1100" dirty="0" smtClean="0">
                <a:cs typeface="SimSun" charset="0"/>
              </a:rPr>
              <a:t>after</a:t>
            </a:r>
            <a:r>
              <a:rPr lang="en-GB" sz="1100" dirty="0" smtClean="0">
                <a:cs typeface="Times New Roman" charset="0"/>
              </a:rPr>
              <a:t> </a:t>
            </a:r>
            <a:r>
              <a:rPr lang="en-GB" sz="1100" dirty="0" smtClean="0">
                <a:cs typeface="SimSun" charset="0"/>
              </a:rPr>
              <a:t>a</a:t>
            </a:r>
            <a:r>
              <a:rPr lang="en-GB" sz="1100" dirty="0" smtClean="0">
                <a:cs typeface="Times New Roman" charset="0"/>
              </a:rPr>
              <a:t> </a:t>
            </a:r>
            <a:r>
              <a:rPr lang="en-GB" sz="1100" dirty="0" smtClean="0">
                <a:cs typeface="SimSun" charset="0"/>
              </a:rPr>
              <a:t>few</a:t>
            </a:r>
            <a:r>
              <a:rPr lang="en-GB" sz="1100" dirty="0" smtClean="0">
                <a:cs typeface="Times New Roman" charset="0"/>
              </a:rPr>
              <a:t> </a:t>
            </a:r>
            <a:r>
              <a:rPr lang="en-GB" sz="1100" dirty="0" smtClean="0">
                <a:cs typeface="SimSun" charset="0"/>
              </a:rPr>
              <a:t>seconds</a:t>
            </a:r>
            <a:r>
              <a:rPr lang="en-GB" sz="1100" dirty="0" smtClean="0">
                <a:cs typeface="Times New Roman" charset="0"/>
              </a:rPr>
              <a:t> </a:t>
            </a:r>
            <a:r>
              <a:rPr lang="en-GB" sz="1100" dirty="0" smtClean="0">
                <a:cs typeface="SimSun" charset="0"/>
              </a:rPr>
              <a:t>or</a:t>
            </a:r>
            <a:r>
              <a:rPr lang="en-GB" sz="1100" dirty="0" smtClean="0">
                <a:cs typeface="Times New Roman" charset="0"/>
              </a:rPr>
              <a:t> </a:t>
            </a:r>
            <a:r>
              <a:rPr lang="en-GB" sz="1100" dirty="0" smtClean="0">
                <a:cs typeface="SimSun" charset="0"/>
              </a:rPr>
              <a:t>minutes</a:t>
            </a:r>
            <a:r>
              <a:rPr lang="en-GB" sz="1100" dirty="0" smtClean="0">
                <a:cs typeface="Times New Roman" charset="0"/>
              </a:rPr>
              <a:t> </a:t>
            </a:r>
            <a:r>
              <a:rPr lang="en-GB" sz="1100" dirty="0" smtClean="0">
                <a:cs typeface="SimSun" charset="0"/>
              </a:rPr>
              <a:t>we</a:t>
            </a:r>
            <a:r>
              <a:rPr lang="en-GB" sz="1100" dirty="0" smtClean="0">
                <a:cs typeface="Times New Roman" charset="0"/>
              </a:rPr>
              <a:t> </a:t>
            </a:r>
            <a:r>
              <a:rPr lang="en-GB" sz="1100" dirty="0" smtClean="0">
                <a:cs typeface="SimSun" charset="0"/>
              </a:rPr>
              <a:t>know</a:t>
            </a:r>
            <a:r>
              <a:rPr lang="en-GB" sz="1100" dirty="0" smtClean="0">
                <a:cs typeface="Times New Roman" charset="0"/>
              </a:rPr>
              <a:t> </a:t>
            </a:r>
            <a:r>
              <a:rPr lang="en-GB" sz="1100" dirty="0" smtClean="0">
                <a:cs typeface="SimSun" charset="0"/>
              </a:rPr>
              <a:t>if</a:t>
            </a:r>
            <a:r>
              <a:rPr lang="en-GB" sz="1100" dirty="0" smtClean="0">
                <a:cs typeface="Times New Roman" charset="0"/>
              </a:rPr>
              <a:t> </a:t>
            </a:r>
            <a:r>
              <a:rPr lang="en-GB" sz="1100" dirty="0" smtClean="0">
                <a:cs typeface="SimSun" charset="0"/>
              </a:rPr>
              <a:t>there</a:t>
            </a:r>
            <a:r>
              <a:rPr lang="en-GB" sz="1100" dirty="0" smtClean="0">
                <a:cs typeface="Times New Roman" charset="0"/>
              </a:rPr>
              <a:t> </a:t>
            </a:r>
            <a:r>
              <a:rPr lang="en-GB" sz="1100" dirty="0" smtClean="0">
                <a:cs typeface="SimSun" charset="0"/>
              </a:rPr>
              <a:t>is</a:t>
            </a:r>
            <a:r>
              <a:rPr lang="en-GB" sz="1100" dirty="0" smtClean="0">
                <a:cs typeface="Times New Roman" charset="0"/>
              </a:rPr>
              <a:t> </a:t>
            </a:r>
            <a:r>
              <a:rPr lang="en-GB" sz="1100" dirty="0" smtClean="0">
                <a:cs typeface="SimSun" charset="0"/>
              </a:rPr>
              <a:t>anything</a:t>
            </a:r>
            <a:r>
              <a:rPr lang="en-GB" sz="1100" dirty="0" smtClean="0">
                <a:cs typeface="Times New Roman" charset="0"/>
              </a:rPr>
              <a:t> </a:t>
            </a:r>
            <a:r>
              <a:rPr lang="en-GB" sz="1100" dirty="0" smtClean="0">
                <a:cs typeface="SimSun" charset="0"/>
              </a:rPr>
              <a:t>wrong</a:t>
            </a:r>
            <a:r>
              <a:rPr lang="en-GB" sz="1100" dirty="0" smtClean="0">
                <a:cs typeface="Times New Roman" charset="0"/>
              </a:rPr>
              <a:t> </a:t>
            </a:r>
            <a:r>
              <a:rPr lang="en-GB" sz="1100" dirty="0" smtClean="0">
                <a:cs typeface="SimSun" charset="0"/>
              </a:rPr>
              <a:t>with</a:t>
            </a:r>
            <a:r>
              <a:rPr lang="en-GB" sz="1100" dirty="0" smtClean="0">
                <a:cs typeface="Times New Roman" charset="0"/>
              </a:rPr>
              <a:t> </a:t>
            </a:r>
            <a:r>
              <a:rPr lang="en-GB" sz="1100" dirty="0" smtClean="0">
                <a:cs typeface="SimSun" charset="0"/>
              </a:rPr>
              <a:t>it.</a:t>
            </a:r>
            <a:r>
              <a:rPr lang="en-GB" sz="1100" dirty="0" smtClean="0">
                <a:cs typeface="Times New Roman" charset="0"/>
              </a:rPr>
              <a:t> </a:t>
            </a:r>
            <a:r>
              <a:rPr lang="en-GB" sz="1100" dirty="0" smtClean="0">
                <a:cs typeface="SimSun" charset="0"/>
              </a:rPr>
              <a:t>We</a:t>
            </a:r>
            <a:r>
              <a:rPr lang="en-GB" sz="1100" dirty="0" smtClean="0">
                <a:cs typeface="Times New Roman" charset="0"/>
              </a:rPr>
              <a:t> </a:t>
            </a:r>
            <a:r>
              <a:rPr lang="en-GB" sz="1100" dirty="0" smtClean="0">
                <a:cs typeface="SimSun" charset="0"/>
              </a:rPr>
              <a:t>want</a:t>
            </a:r>
            <a:r>
              <a:rPr lang="en-GB" sz="1100" dirty="0" smtClean="0">
                <a:cs typeface="Times New Roman" charset="0"/>
              </a:rPr>
              <a:t> </a:t>
            </a:r>
            <a:r>
              <a:rPr lang="en-GB" sz="1100" dirty="0" smtClean="0">
                <a:cs typeface="SimSun" charset="0"/>
              </a:rPr>
              <a:t>to</a:t>
            </a:r>
            <a:r>
              <a:rPr lang="en-GB" sz="1100" dirty="0" smtClean="0">
                <a:cs typeface="Times New Roman" charset="0"/>
              </a:rPr>
              <a:t> </a:t>
            </a:r>
            <a:r>
              <a:rPr lang="en-GB" sz="1100" dirty="0" smtClean="0">
                <a:cs typeface="SimSun" charset="0"/>
              </a:rPr>
              <a:t>UNDERSTAND</a:t>
            </a:r>
            <a:r>
              <a:rPr lang="en-GB" sz="1100" dirty="0" smtClean="0">
                <a:cs typeface="Times New Roman" charset="0"/>
              </a:rPr>
              <a:t> </a:t>
            </a:r>
            <a:r>
              <a:rPr lang="en-GB" sz="1100" dirty="0" smtClean="0">
                <a:cs typeface="SimSun" charset="0"/>
              </a:rPr>
              <a:t>what</a:t>
            </a:r>
            <a:r>
              <a:rPr lang="en-GB" sz="1100" dirty="0" smtClean="0">
                <a:cs typeface="Times New Roman" charset="0"/>
              </a:rPr>
              <a:t> </a:t>
            </a:r>
            <a:r>
              <a:rPr lang="en-GB" sz="1100" dirty="0" smtClean="0">
                <a:cs typeface="SimSun" charset="0"/>
              </a:rPr>
              <a:t>the</a:t>
            </a:r>
            <a:r>
              <a:rPr lang="en-GB" sz="1100" dirty="0" smtClean="0">
                <a:cs typeface="Times New Roman" charset="0"/>
              </a:rPr>
              <a:t> </a:t>
            </a:r>
            <a:r>
              <a:rPr lang="en-GB" sz="1100" dirty="0" smtClean="0">
                <a:cs typeface="SimSun" charset="0"/>
              </a:rPr>
              <a:t>CODE</a:t>
            </a:r>
            <a:r>
              <a:rPr lang="en-GB" sz="1100" dirty="0" smtClean="0">
                <a:cs typeface="Times New Roman" charset="0"/>
              </a:rPr>
              <a:t> </a:t>
            </a:r>
            <a:r>
              <a:rPr lang="en-GB" sz="1100" dirty="0" smtClean="0">
                <a:cs typeface="SimSun" charset="0"/>
              </a:rPr>
              <a:t>does</a:t>
            </a:r>
            <a:r>
              <a:rPr lang="en-GB" sz="1100" dirty="0" smtClean="0">
                <a:cs typeface="Times New Roman" charset="0"/>
              </a:rPr>
              <a:t> </a:t>
            </a:r>
            <a:r>
              <a:rPr lang="en-GB" sz="1100" dirty="0" smtClean="0">
                <a:cs typeface="SimSun" charset="0"/>
              </a:rPr>
              <a:t>just</a:t>
            </a:r>
            <a:r>
              <a:rPr lang="en-GB" sz="1100" dirty="0" smtClean="0">
                <a:cs typeface="Times New Roman" charset="0"/>
              </a:rPr>
              <a:t> LOOKING AT THE TESTS </a:t>
            </a:r>
            <a:r>
              <a:rPr lang="en-GB" sz="1100" dirty="0" smtClean="0">
                <a:cs typeface="SimSun" charset="0"/>
              </a:rPr>
              <a:t>at</a:t>
            </a:r>
            <a:r>
              <a:rPr lang="en-GB" sz="1100" dirty="0" smtClean="0">
                <a:cs typeface="Times New Roman" charset="0"/>
              </a:rPr>
              <a:t> </a:t>
            </a:r>
            <a:r>
              <a:rPr lang="en-GB" sz="1100" dirty="0" smtClean="0">
                <a:cs typeface="SimSun" charset="0"/>
              </a:rPr>
              <a:t>all</a:t>
            </a:r>
            <a:r>
              <a:rPr lang="en-GB" sz="1100" dirty="0" smtClean="0">
                <a:cs typeface="Times New Roman" charset="0"/>
              </a:rPr>
              <a:t> </a:t>
            </a:r>
            <a:r>
              <a:rPr lang="en-GB" sz="1100" dirty="0" smtClean="0">
                <a:cs typeface="SimSun" charset="0"/>
              </a:rPr>
              <a:t>levels.</a:t>
            </a:r>
            <a:r>
              <a:rPr lang="en-GB" sz="1100" dirty="0" smtClean="0">
                <a:cs typeface="Times New Roman" charset="0"/>
              </a:rPr>
              <a:t> </a:t>
            </a:r>
            <a:r>
              <a:rPr lang="en-GB" sz="1100" dirty="0" smtClean="0">
                <a:cs typeface="SimSun" charset="0"/>
              </a:rPr>
              <a:t>And</a:t>
            </a:r>
            <a:r>
              <a:rPr lang="en-GB" sz="1100" dirty="0" smtClean="0">
                <a:cs typeface="Times New Roman" charset="0"/>
              </a:rPr>
              <a:t> </a:t>
            </a:r>
            <a:r>
              <a:rPr lang="en-GB" sz="1100" dirty="0" smtClean="0">
                <a:cs typeface="SimSun" charset="0"/>
              </a:rPr>
              <a:t>all</a:t>
            </a:r>
            <a:r>
              <a:rPr lang="en-GB" sz="1100" dirty="0" smtClean="0">
                <a:cs typeface="Times New Roman" charset="0"/>
              </a:rPr>
              <a:t> </a:t>
            </a:r>
            <a:r>
              <a:rPr lang="en-GB" sz="1100" dirty="0" smtClean="0">
                <a:cs typeface="SimSun" charset="0"/>
              </a:rPr>
              <a:t>this,</a:t>
            </a:r>
            <a:r>
              <a:rPr lang="en-GB" sz="1100" dirty="0" smtClean="0">
                <a:cs typeface="Times New Roman" charset="0"/>
              </a:rPr>
              <a:t> REGARDLESS HOW OLD </a:t>
            </a:r>
            <a:r>
              <a:rPr lang="en-GB" sz="1100" dirty="0" smtClean="0">
                <a:cs typeface="SimSun" charset="0"/>
              </a:rPr>
              <a:t>the</a:t>
            </a:r>
            <a:r>
              <a:rPr lang="en-GB" sz="1100" dirty="0" smtClean="0">
                <a:cs typeface="Times New Roman" charset="0"/>
              </a:rPr>
              <a:t> </a:t>
            </a:r>
            <a:r>
              <a:rPr lang="en-GB" sz="1100" dirty="0" smtClean="0">
                <a:cs typeface="SimSun" charset="0"/>
              </a:rPr>
              <a:t>application</a:t>
            </a:r>
            <a:r>
              <a:rPr lang="en-GB" sz="1100" dirty="0" smtClean="0">
                <a:cs typeface="Times New Roman" charset="0"/>
              </a:rPr>
              <a:t> </a:t>
            </a:r>
            <a:r>
              <a:rPr lang="en-GB" sz="1100" dirty="0" smtClean="0">
                <a:cs typeface="SimSun" charset="0"/>
              </a:rPr>
              <a:t>is.</a:t>
            </a:r>
          </a:p>
          <a:p>
            <a:pPr>
              <a:spcBef>
                <a:spcPts val="450"/>
              </a:spcBef>
              <a:buClrTx/>
              <a:buFontTx/>
              <a:buNone/>
            </a:pPr>
            <a:endParaRPr lang="en-GB" sz="1100" dirty="0" smtClean="0">
              <a:solidFill>
                <a:srgbClr val="FF0000"/>
              </a:solidFill>
              <a:cs typeface="SimSun" charset="0"/>
            </a:endParaRPr>
          </a:p>
          <a:p>
            <a:pPr>
              <a:spcBef>
                <a:spcPts val="450"/>
              </a:spcBef>
              <a:buClrTx/>
              <a:buFontTx/>
              <a:buNone/>
            </a:pPr>
            <a:r>
              <a:rPr lang="en-GB" sz="1100" dirty="0" smtClean="0">
                <a:solidFill>
                  <a:srgbClr val="FF0000"/>
                </a:solidFill>
                <a:cs typeface="SimSun" charset="0"/>
              </a:rPr>
              <a:t>Not just employees</a:t>
            </a:r>
            <a:r>
              <a:rPr lang="en-GB" sz="1100" dirty="0" smtClean="0">
                <a:cs typeface="SimSun" charset="0"/>
              </a:rPr>
              <a:t> / Do what we are told / </a:t>
            </a:r>
            <a:r>
              <a:rPr lang="en-GB" sz="1100" dirty="0" smtClean="0">
                <a:solidFill>
                  <a:srgbClr val="FF0000"/>
                </a:solidFill>
                <a:cs typeface="SimSun" charset="0"/>
              </a:rPr>
              <a:t>Keep head down</a:t>
            </a:r>
          </a:p>
          <a:p>
            <a:pPr>
              <a:spcBef>
                <a:spcPts val="450"/>
              </a:spcBef>
              <a:buClrTx/>
              <a:buFontTx/>
              <a:buNone/>
            </a:pPr>
            <a:r>
              <a:rPr lang="en-GB" sz="1100" dirty="0" smtClean="0">
                <a:cs typeface="SimSun" charset="0"/>
              </a:rPr>
              <a:t>Provide solutions / Help clients achieve</a:t>
            </a:r>
            <a:r>
              <a:rPr lang="en-GB" sz="1100" baseline="0" dirty="0" smtClean="0">
                <a:cs typeface="SimSun" charset="0"/>
              </a:rPr>
              <a:t> / </a:t>
            </a:r>
            <a:r>
              <a:rPr lang="en-GB" sz="1100" dirty="0" smtClean="0">
                <a:cs typeface="SimSun" charset="0"/>
              </a:rPr>
              <a:t>Question</a:t>
            </a:r>
            <a:r>
              <a:rPr lang="en-GB" sz="1100" baseline="0" dirty="0" smtClean="0">
                <a:cs typeface="SimSun" charset="0"/>
              </a:rPr>
              <a:t> requirements / Do what is needed</a:t>
            </a:r>
            <a:endParaRPr lang="en-GB" sz="1100" dirty="0" smtClean="0">
              <a:cs typeface="SimSun" charset="0"/>
            </a:endParaRPr>
          </a:p>
          <a:p>
            <a:pPr>
              <a:spcBef>
                <a:spcPts val="450"/>
              </a:spcBef>
              <a:buClrTx/>
              <a:buFontTx/>
              <a:buNone/>
            </a:pPr>
            <a:r>
              <a:rPr lang="en-GB" sz="1100" dirty="0" smtClean="0">
                <a:solidFill>
                  <a:srgbClr val="FF0000"/>
                </a:solidFill>
                <a:cs typeface="SimSun" charset="0"/>
              </a:rPr>
              <a:t>Reputation</a:t>
            </a:r>
            <a:r>
              <a:rPr lang="en-GB" sz="1100" baseline="0" dirty="0" smtClean="0">
                <a:solidFill>
                  <a:srgbClr val="FF0000"/>
                </a:solidFill>
                <a:cs typeface="SimSun" charset="0"/>
              </a:rPr>
              <a:t> </a:t>
            </a:r>
            <a:r>
              <a:rPr lang="en-GB" sz="1100" baseline="0" dirty="0" smtClean="0">
                <a:cs typeface="SimSun" charset="0"/>
              </a:rPr>
              <a:t>/ We are </a:t>
            </a:r>
            <a:r>
              <a:rPr lang="en-GB" sz="1100" baseline="0" dirty="0" smtClean="0">
                <a:solidFill>
                  <a:srgbClr val="FF0000"/>
                </a:solidFill>
                <a:cs typeface="SimSun" charset="0"/>
              </a:rPr>
              <a:t>stakeholders</a:t>
            </a:r>
          </a:p>
          <a:p>
            <a:pPr>
              <a:spcBef>
                <a:spcPts val="450"/>
              </a:spcBef>
              <a:buClrTx/>
              <a:buFontTx/>
              <a:buNone/>
            </a:pPr>
            <a:r>
              <a:rPr lang="en-GB" sz="1100" dirty="0" smtClean="0">
                <a:cs typeface="SimSun" charset="0"/>
              </a:rPr>
              <a:t>Clients not ready for partnership (</a:t>
            </a:r>
            <a:r>
              <a:rPr lang="en-GB" sz="1100" dirty="0" smtClean="0">
                <a:solidFill>
                  <a:srgbClr val="FF0000"/>
                </a:solidFill>
                <a:cs typeface="SimSun" charset="0"/>
              </a:rPr>
              <a:t>TMOBILE</a:t>
            </a:r>
            <a:r>
              <a:rPr lang="en-GB" sz="1100" baseline="0" dirty="0" smtClean="0">
                <a:solidFill>
                  <a:srgbClr val="FF0000"/>
                </a:solidFill>
                <a:cs typeface="SimSun" charset="0"/>
              </a:rPr>
              <a:t> </a:t>
            </a:r>
            <a:r>
              <a:rPr lang="en-GB" sz="1100" dirty="0" smtClean="0">
                <a:solidFill>
                  <a:srgbClr val="FF0000"/>
                </a:solidFill>
                <a:cs typeface="SimSun" charset="0"/>
              </a:rPr>
              <a:t>STORY</a:t>
            </a:r>
            <a:r>
              <a:rPr lang="en-GB" sz="1100" dirty="0" smtClean="0">
                <a:cs typeface="SimSun" charset="0"/>
              </a:rPr>
              <a:t>)</a:t>
            </a:r>
          </a:p>
          <a:p>
            <a:pPr>
              <a:spcBef>
                <a:spcPts val="450"/>
              </a:spcBef>
              <a:buClrTx/>
              <a:buFontTx/>
              <a:buNone/>
            </a:pPr>
            <a:r>
              <a:rPr lang="en-GB" sz="1100" dirty="0" smtClean="0">
                <a:cs typeface="SimSun" charset="0"/>
              </a:rPr>
              <a:t>Not just bug</a:t>
            </a:r>
            <a:r>
              <a:rPr lang="en-GB" sz="1100" baseline="0" dirty="0" smtClean="0">
                <a:cs typeface="SimSun" charset="0"/>
              </a:rPr>
              <a:t> fixing / new features</a:t>
            </a:r>
          </a:p>
          <a:p>
            <a:pPr>
              <a:spcBef>
                <a:spcPts val="450"/>
              </a:spcBef>
              <a:buClrTx/>
              <a:buFontTx/>
              <a:buNone/>
            </a:pPr>
            <a:r>
              <a:rPr lang="en-GB" sz="1100" baseline="0" dirty="0" smtClean="0">
                <a:cs typeface="SimSun" charset="0"/>
              </a:rPr>
              <a:t>Improve structure; Keep clean / tested; Velocity doesn’t drop;</a:t>
            </a:r>
          </a:p>
          <a:p>
            <a:pPr>
              <a:spcBef>
                <a:spcPts val="450"/>
              </a:spcBef>
              <a:buClrTx/>
              <a:buFontTx/>
              <a:buNone/>
            </a:pPr>
            <a:r>
              <a:rPr lang="en-GB" sz="1100" baseline="0" dirty="0" smtClean="0">
                <a:solidFill>
                  <a:srgbClr val="FF0000"/>
                </a:solidFill>
                <a:cs typeface="SimSun" charset="0"/>
              </a:rPr>
              <a:t>ASSET / ROI &gt;&gt; DECOMMISION (5 years)</a:t>
            </a:r>
          </a:p>
          <a:p>
            <a:pPr>
              <a:spcBef>
                <a:spcPts val="450"/>
              </a:spcBef>
              <a:buClrTx/>
              <a:buFontTx/>
              <a:buNone/>
            </a:pPr>
            <a:r>
              <a:rPr lang="en-GB" sz="1100" baseline="0" dirty="0" smtClean="0">
                <a:cs typeface="SimSun" charset="0"/>
              </a:rPr>
              <a:t>Increase value / does not rot</a:t>
            </a:r>
          </a:p>
          <a:p>
            <a:pPr>
              <a:spcBef>
                <a:spcPts val="450"/>
              </a:spcBef>
              <a:buClrTx/>
              <a:buFontTx/>
              <a:buNone/>
            </a:pPr>
            <a:endParaRPr lang="en-GB" sz="1100" dirty="0" smtClean="0">
              <a:cs typeface="SimSun" charset="0"/>
            </a:endParaRPr>
          </a:p>
          <a:p>
            <a:pPr>
              <a:spcBef>
                <a:spcPts val="450"/>
              </a:spcBef>
              <a:buClrTx/>
              <a:buFontTx/>
              <a:buNone/>
            </a:pPr>
            <a:endParaRPr lang="en-GB" sz="1100" dirty="0" smtClean="0">
              <a:cs typeface="SimSun" charset="0"/>
            </a:endParaRPr>
          </a:p>
          <a:p>
            <a:pPr>
              <a:spcBef>
                <a:spcPts val="450"/>
              </a:spcBef>
              <a:buClrTx/>
              <a:buFontTx/>
              <a:buNone/>
            </a:pPr>
            <a:r>
              <a:rPr lang="en-GB" sz="1100" dirty="0" smtClean="0">
                <a:cs typeface="SimSun" charset="0"/>
              </a:rPr>
              <a:t>2.Steadily</a:t>
            </a:r>
            <a:r>
              <a:rPr lang="en-GB" sz="1100" dirty="0" smtClean="0">
                <a:cs typeface="Times New Roman" charset="0"/>
              </a:rPr>
              <a:t> </a:t>
            </a:r>
            <a:r>
              <a:rPr lang="en-GB" sz="1100" dirty="0" smtClean="0">
                <a:cs typeface="SimSun" charset="0"/>
              </a:rPr>
              <a:t>Adding</a:t>
            </a:r>
            <a:r>
              <a:rPr lang="en-GB" sz="1100" dirty="0" smtClean="0">
                <a:cs typeface="Times New Roman" charset="0"/>
              </a:rPr>
              <a:t> </a:t>
            </a:r>
            <a:r>
              <a:rPr lang="en-GB" sz="1100" dirty="0" smtClean="0">
                <a:cs typeface="SimSun" charset="0"/>
              </a:rPr>
              <a:t>Value:</a:t>
            </a:r>
            <a:r>
              <a:rPr lang="en-GB" sz="1100" dirty="0" smtClean="0">
                <a:cs typeface="Times New Roman" charset="0"/>
              </a:rPr>
              <a:t> </a:t>
            </a:r>
            <a:r>
              <a:rPr lang="en-GB" sz="1100" dirty="0" smtClean="0">
                <a:cs typeface="SimSun" charset="0"/>
              </a:rPr>
              <a:t>This</a:t>
            </a:r>
            <a:r>
              <a:rPr lang="en-GB" sz="1100" dirty="0" smtClean="0">
                <a:cs typeface="Times New Roman" charset="0"/>
              </a:rPr>
              <a:t> </a:t>
            </a:r>
            <a:r>
              <a:rPr lang="en-GB" sz="1100" dirty="0" smtClean="0">
                <a:cs typeface="SimSun" charset="0"/>
              </a:rPr>
              <a:t>is</a:t>
            </a:r>
            <a:r>
              <a:rPr lang="en-GB" sz="1100" dirty="0" smtClean="0">
                <a:cs typeface="Times New Roman" charset="0"/>
              </a:rPr>
              <a:t> </a:t>
            </a:r>
            <a:r>
              <a:rPr lang="en-GB" sz="1100" dirty="0" smtClean="0">
                <a:cs typeface="SimSun" charset="0"/>
              </a:rPr>
              <a:t>NOT</a:t>
            </a:r>
            <a:r>
              <a:rPr lang="en-GB" sz="1100" dirty="0" smtClean="0">
                <a:cs typeface="Times New Roman" charset="0"/>
              </a:rPr>
              <a:t> </a:t>
            </a:r>
            <a:r>
              <a:rPr lang="en-GB" sz="1100" dirty="0" smtClean="0">
                <a:cs typeface="SimSun" charset="0"/>
              </a:rPr>
              <a:t>JUST</a:t>
            </a:r>
            <a:r>
              <a:rPr lang="en-GB" sz="1100" dirty="0" smtClean="0">
                <a:cs typeface="Times New Roman" charset="0"/>
              </a:rPr>
              <a:t> </a:t>
            </a:r>
            <a:r>
              <a:rPr lang="en-GB" sz="1100" dirty="0" smtClean="0">
                <a:cs typeface="SimSun" charset="0"/>
              </a:rPr>
              <a:t>adding</a:t>
            </a:r>
            <a:r>
              <a:rPr lang="en-GB" sz="1100" dirty="0" smtClean="0">
                <a:cs typeface="Times New Roman" charset="0"/>
              </a:rPr>
              <a:t> </a:t>
            </a:r>
            <a:r>
              <a:rPr lang="en-GB" sz="1100" dirty="0" smtClean="0">
                <a:cs typeface="SimSun" charset="0"/>
              </a:rPr>
              <a:t>new</a:t>
            </a:r>
            <a:r>
              <a:rPr lang="en-GB" sz="1100" dirty="0" smtClean="0">
                <a:cs typeface="Times New Roman" charset="0"/>
              </a:rPr>
              <a:t> </a:t>
            </a:r>
            <a:r>
              <a:rPr lang="en-GB" sz="1100" dirty="0" smtClean="0">
                <a:cs typeface="SimSun" charset="0"/>
              </a:rPr>
              <a:t>FEATURES</a:t>
            </a:r>
            <a:r>
              <a:rPr lang="en-GB" sz="1100" dirty="0" smtClean="0">
                <a:cs typeface="Times New Roman" charset="0"/>
              </a:rPr>
              <a:t> </a:t>
            </a:r>
            <a:r>
              <a:rPr lang="en-GB" sz="1100" dirty="0" smtClean="0">
                <a:cs typeface="SimSun" charset="0"/>
              </a:rPr>
              <a:t>or</a:t>
            </a:r>
            <a:r>
              <a:rPr lang="en-GB" sz="1100" dirty="0" smtClean="0">
                <a:cs typeface="Times New Roman" charset="0"/>
              </a:rPr>
              <a:t> </a:t>
            </a:r>
            <a:r>
              <a:rPr lang="en-GB" sz="1100" dirty="0" smtClean="0">
                <a:cs typeface="SimSun" charset="0"/>
              </a:rPr>
              <a:t>changing</a:t>
            </a:r>
            <a:r>
              <a:rPr lang="en-GB" sz="1100" dirty="0" smtClean="0">
                <a:cs typeface="Times New Roman" charset="0"/>
              </a:rPr>
              <a:t> </a:t>
            </a:r>
            <a:r>
              <a:rPr lang="en-GB" sz="1100" dirty="0" smtClean="0">
                <a:cs typeface="SimSun" charset="0"/>
              </a:rPr>
              <a:t>existing</a:t>
            </a:r>
            <a:r>
              <a:rPr lang="en-GB" sz="1100" dirty="0" smtClean="0">
                <a:cs typeface="Times New Roman" charset="0"/>
              </a:rPr>
              <a:t> </a:t>
            </a:r>
            <a:r>
              <a:rPr lang="en-GB" sz="1100" dirty="0" smtClean="0">
                <a:cs typeface="SimSun" charset="0"/>
              </a:rPr>
              <a:t>one.</a:t>
            </a:r>
            <a:r>
              <a:rPr lang="en-GB" sz="1100" dirty="0" smtClean="0">
                <a:cs typeface="Times New Roman" charset="0"/>
              </a:rPr>
              <a:t> </a:t>
            </a:r>
            <a:r>
              <a:rPr lang="en-GB" sz="1100" dirty="0" smtClean="0">
                <a:cs typeface="SimSun" charset="0"/>
              </a:rPr>
              <a:t>This</a:t>
            </a:r>
            <a:r>
              <a:rPr lang="en-GB" sz="1100" dirty="0" smtClean="0">
                <a:cs typeface="Times New Roman" charset="0"/>
              </a:rPr>
              <a:t> </a:t>
            </a:r>
            <a:r>
              <a:rPr lang="en-GB" sz="1100" dirty="0" smtClean="0">
                <a:cs typeface="SimSun" charset="0"/>
              </a:rPr>
              <a:t>is</a:t>
            </a:r>
            <a:r>
              <a:rPr lang="en-GB" sz="1100" dirty="0" smtClean="0">
                <a:cs typeface="Times New Roman" charset="0"/>
              </a:rPr>
              <a:t> </a:t>
            </a:r>
            <a:r>
              <a:rPr lang="en-GB" sz="1100" dirty="0" smtClean="0">
                <a:cs typeface="SimSun" charset="0"/>
              </a:rPr>
              <a:t>NOT</a:t>
            </a:r>
            <a:r>
              <a:rPr lang="en-GB" sz="1100" dirty="0" smtClean="0">
                <a:cs typeface="Times New Roman" charset="0"/>
              </a:rPr>
              <a:t> </a:t>
            </a:r>
            <a:r>
              <a:rPr lang="en-GB" sz="1100" dirty="0" smtClean="0">
                <a:cs typeface="SimSun" charset="0"/>
              </a:rPr>
              <a:t>about</a:t>
            </a:r>
            <a:r>
              <a:rPr lang="en-GB" sz="1100" dirty="0" smtClean="0">
                <a:cs typeface="Times New Roman" charset="0"/>
              </a:rPr>
              <a:t> BUG FIXING</a:t>
            </a:r>
            <a:r>
              <a:rPr lang="en-GB" sz="1100" dirty="0" smtClean="0">
                <a:cs typeface="SimSun" charset="0"/>
              </a:rPr>
              <a:t>.</a:t>
            </a:r>
            <a:r>
              <a:rPr lang="en-GB" sz="1100" dirty="0" smtClean="0">
                <a:cs typeface="Times New Roman" charset="0"/>
              </a:rPr>
              <a:t> </a:t>
            </a:r>
            <a:r>
              <a:rPr lang="en-GB" sz="1100" dirty="0" smtClean="0">
                <a:cs typeface="SimSun" charset="0"/>
              </a:rPr>
              <a:t>This</a:t>
            </a:r>
            <a:r>
              <a:rPr lang="en-GB" sz="1100" dirty="0" smtClean="0">
                <a:cs typeface="Times New Roman" charset="0"/>
              </a:rPr>
              <a:t> </a:t>
            </a:r>
            <a:r>
              <a:rPr lang="en-GB" sz="1100" dirty="0" smtClean="0">
                <a:cs typeface="SimSun" charset="0"/>
              </a:rPr>
              <a:t>is</a:t>
            </a:r>
            <a:r>
              <a:rPr lang="en-GB" sz="1100" dirty="0" smtClean="0">
                <a:cs typeface="Times New Roman" charset="0"/>
              </a:rPr>
              <a:t> </a:t>
            </a:r>
            <a:r>
              <a:rPr lang="en-GB" sz="1100" dirty="0" smtClean="0">
                <a:cs typeface="SimSun" charset="0"/>
              </a:rPr>
              <a:t>about</a:t>
            </a:r>
            <a:r>
              <a:rPr lang="en-GB" sz="1100" dirty="0" smtClean="0">
                <a:cs typeface="Times New Roman" charset="0"/>
              </a:rPr>
              <a:t> CONSTANTLY IMPROVE </a:t>
            </a:r>
            <a:r>
              <a:rPr lang="en-GB" sz="1100" dirty="0" smtClean="0">
                <a:cs typeface="SimSun" charset="0"/>
              </a:rPr>
              <a:t>the</a:t>
            </a:r>
            <a:r>
              <a:rPr lang="en-GB" sz="1100" dirty="0" smtClean="0">
                <a:cs typeface="Times New Roman" charset="0"/>
              </a:rPr>
              <a:t> </a:t>
            </a:r>
            <a:r>
              <a:rPr lang="en-GB" sz="1100" dirty="0" smtClean="0">
                <a:cs typeface="SimSun" charset="0"/>
              </a:rPr>
              <a:t>STRUCTURE</a:t>
            </a:r>
            <a:r>
              <a:rPr lang="en-GB" sz="1100" dirty="0" smtClean="0">
                <a:cs typeface="Times New Roman" charset="0"/>
              </a:rPr>
              <a:t> </a:t>
            </a:r>
            <a:r>
              <a:rPr lang="en-GB" sz="1100" dirty="0" smtClean="0">
                <a:cs typeface="SimSun" charset="0"/>
              </a:rPr>
              <a:t>of</a:t>
            </a:r>
            <a:r>
              <a:rPr lang="en-GB" sz="1100" dirty="0" smtClean="0">
                <a:cs typeface="Times New Roman" charset="0"/>
              </a:rPr>
              <a:t> </a:t>
            </a:r>
            <a:r>
              <a:rPr lang="en-GB" sz="1100" dirty="0" smtClean="0">
                <a:cs typeface="SimSun" charset="0"/>
              </a:rPr>
              <a:t>the</a:t>
            </a:r>
            <a:r>
              <a:rPr lang="en-GB" sz="1100" dirty="0" smtClean="0">
                <a:cs typeface="Times New Roman" charset="0"/>
              </a:rPr>
              <a:t> </a:t>
            </a:r>
            <a:r>
              <a:rPr lang="en-GB" sz="1100" dirty="0" smtClean="0">
                <a:cs typeface="SimSun" charset="0"/>
              </a:rPr>
              <a:t>code,</a:t>
            </a:r>
            <a:r>
              <a:rPr lang="en-GB" sz="1100" dirty="0" smtClean="0">
                <a:cs typeface="Times New Roman" charset="0"/>
              </a:rPr>
              <a:t> </a:t>
            </a:r>
            <a:r>
              <a:rPr lang="en-GB" sz="1100" dirty="0" smtClean="0">
                <a:cs typeface="SimSun" charset="0"/>
              </a:rPr>
              <a:t>KEEP</a:t>
            </a:r>
            <a:r>
              <a:rPr lang="en-GB" sz="1100" dirty="0" smtClean="0">
                <a:cs typeface="Times New Roman" charset="0"/>
              </a:rPr>
              <a:t> </a:t>
            </a:r>
            <a:r>
              <a:rPr lang="en-GB" sz="1100" dirty="0" smtClean="0">
                <a:cs typeface="SimSun" charset="0"/>
              </a:rPr>
              <a:t>the</a:t>
            </a:r>
            <a:r>
              <a:rPr lang="en-GB" sz="1100" dirty="0" smtClean="0">
                <a:cs typeface="Times New Roman" charset="0"/>
              </a:rPr>
              <a:t> </a:t>
            </a:r>
            <a:r>
              <a:rPr lang="en-GB" sz="1100" dirty="0" smtClean="0">
                <a:cs typeface="SimSun" charset="0"/>
              </a:rPr>
              <a:t>code</a:t>
            </a:r>
            <a:r>
              <a:rPr lang="en-GB" sz="1100" dirty="0" smtClean="0">
                <a:cs typeface="Times New Roman" charset="0"/>
              </a:rPr>
              <a:t> CLEAN</a:t>
            </a:r>
            <a:r>
              <a:rPr lang="en-GB" sz="1100" dirty="0" smtClean="0">
                <a:cs typeface="SimSun" charset="0"/>
              </a:rPr>
              <a:t>,</a:t>
            </a:r>
            <a:r>
              <a:rPr lang="en-GB" sz="1100" dirty="0" smtClean="0">
                <a:cs typeface="Times New Roman" charset="0"/>
              </a:rPr>
              <a:t> TESTED </a:t>
            </a:r>
            <a:r>
              <a:rPr lang="en-GB" sz="1100" dirty="0" smtClean="0">
                <a:cs typeface="SimSun" charset="0"/>
              </a:rPr>
              <a:t>so</a:t>
            </a:r>
            <a:r>
              <a:rPr lang="en-GB" sz="1100" dirty="0" smtClean="0">
                <a:cs typeface="Times New Roman" charset="0"/>
              </a:rPr>
              <a:t> </a:t>
            </a:r>
            <a:r>
              <a:rPr lang="en-GB" sz="1100" dirty="0" smtClean="0">
                <a:cs typeface="SimSun" charset="0"/>
              </a:rPr>
              <a:t>our</a:t>
            </a:r>
            <a:r>
              <a:rPr lang="en-GB" sz="1100" dirty="0" smtClean="0">
                <a:cs typeface="Times New Roman" charset="0"/>
              </a:rPr>
              <a:t> </a:t>
            </a:r>
            <a:r>
              <a:rPr lang="en-GB" sz="1100" dirty="0" smtClean="0">
                <a:cs typeface="SimSun" charset="0"/>
              </a:rPr>
              <a:t>VELOCITY</a:t>
            </a:r>
            <a:r>
              <a:rPr lang="en-GB" sz="1100" dirty="0" smtClean="0">
                <a:cs typeface="Times New Roman" charset="0"/>
              </a:rPr>
              <a:t> </a:t>
            </a:r>
            <a:r>
              <a:rPr lang="en-GB" sz="1100" dirty="0" smtClean="0">
                <a:cs typeface="SimSun" charset="0"/>
              </a:rPr>
              <a:t>doesn't</a:t>
            </a:r>
            <a:r>
              <a:rPr lang="en-GB" sz="1100" dirty="0" smtClean="0">
                <a:cs typeface="Times New Roman" charset="0"/>
              </a:rPr>
              <a:t> </a:t>
            </a:r>
            <a:r>
              <a:rPr lang="en-GB" sz="1100" dirty="0" smtClean="0">
                <a:cs typeface="SimSun" charset="0"/>
              </a:rPr>
              <a:t>DECREASE</a:t>
            </a:r>
            <a:r>
              <a:rPr lang="en-GB" sz="1100" dirty="0" smtClean="0">
                <a:cs typeface="Times New Roman" charset="0"/>
              </a:rPr>
              <a:t> </a:t>
            </a:r>
            <a:r>
              <a:rPr lang="en-GB" sz="1100" dirty="0" smtClean="0">
                <a:cs typeface="SimSun" charset="0"/>
              </a:rPr>
              <a:t>over</a:t>
            </a:r>
            <a:r>
              <a:rPr lang="en-GB" sz="1100" dirty="0" smtClean="0">
                <a:cs typeface="Times New Roman" charset="0"/>
              </a:rPr>
              <a:t> </a:t>
            </a:r>
            <a:r>
              <a:rPr lang="en-GB" sz="1100" dirty="0" smtClean="0">
                <a:cs typeface="SimSun" charset="0"/>
              </a:rPr>
              <a:t>time</a:t>
            </a:r>
            <a:r>
              <a:rPr lang="en-GB" sz="1100" dirty="0" smtClean="0">
                <a:cs typeface="Times New Roman" charset="0"/>
              </a:rPr>
              <a:t> </a:t>
            </a:r>
            <a:r>
              <a:rPr lang="en-GB" sz="1100" dirty="0" smtClean="0">
                <a:cs typeface="SimSun" charset="0"/>
              </a:rPr>
              <a:t>and</a:t>
            </a:r>
            <a:r>
              <a:rPr lang="en-GB" sz="1100" dirty="0" smtClean="0">
                <a:cs typeface="Times New Roman" charset="0"/>
              </a:rPr>
              <a:t> </a:t>
            </a:r>
            <a:r>
              <a:rPr lang="en-GB" sz="1100" dirty="0" smtClean="0">
                <a:cs typeface="SimSun" charset="0"/>
              </a:rPr>
              <a:t>we</a:t>
            </a:r>
            <a:r>
              <a:rPr lang="en-GB" sz="1100" dirty="0" smtClean="0">
                <a:cs typeface="Times New Roman" charset="0"/>
              </a:rPr>
              <a:t> </a:t>
            </a:r>
            <a:r>
              <a:rPr lang="en-GB" sz="1100" dirty="0" smtClean="0">
                <a:cs typeface="SimSun" charset="0"/>
              </a:rPr>
              <a:t>stop</a:t>
            </a:r>
            <a:r>
              <a:rPr lang="en-GB" sz="1100" dirty="0" smtClean="0">
                <a:cs typeface="Times New Roman" charset="0"/>
              </a:rPr>
              <a:t> </a:t>
            </a:r>
            <a:r>
              <a:rPr lang="en-GB" sz="1100" dirty="0" smtClean="0">
                <a:cs typeface="SimSun" charset="0"/>
              </a:rPr>
              <a:t>adding</a:t>
            </a:r>
            <a:r>
              <a:rPr lang="en-GB" sz="1100" dirty="0" smtClean="0">
                <a:cs typeface="Times New Roman" charset="0"/>
              </a:rPr>
              <a:t> </a:t>
            </a:r>
            <a:r>
              <a:rPr lang="en-GB" sz="1100" dirty="0" smtClean="0">
                <a:cs typeface="SimSun" charset="0"/>
              </a:rPr>
              <a:t>as</a:t>
            </a:r>
            <a:r>
              <a:rPr lang="en-GB" sz="1100" dirty="0" smtClean="0">
                <a:cs typeface="Times New Roman" charset="0"/>
              </a:rPr>
              <a:t> </a:t>
            </a:r>
            <a:r>
              <a:rPr lang="en-GB" sz="1100" dirty="0" smtClean="0">
                <a:cs typeface="SimSun" charset="0"/>
              </a:rPr>
              <a:t>much</a:t>
            </a:r>
            <a:r>
              <a:rPr lang="en-GB" sz="1100" dirty="0" smtClean="0">
                <a:cs typeface="Times New Roman" charset="0"/>
              </a:rPr>
              <a:t> </a:t>
            </a:r>
            <a:r>
              <a:rPr lang="en-GB" sz="1100" dirty="0" smtClean="0">
                <a:cs typeface="SimSun" charset="0"/>
              </a:rPr>
              <a:t>VALUE</a:t>
            </a:r>
            <a:r>
              <a:rPr lang="en-GB" sz="1100" dirty="0" smtClean="0">
                <a:cs typeface="Times New Roman" charset="0"/>
              </a:rPr>
              <a:t> </a:t>
            </a:r>
            <a:r>
              <a:rPr lang="en-GB" sz="1100" dirty="0" smtClean="0">
                <a:cs typeface="SimSun" charset="0"/>
              </a:rPr>
              <a:t>as</a:t>
            </a:r>
            <a:r>
              <a:rPr lang="en-GB" sz="1100" dirty="0" smtClean="0">
                <a:cs typeface="Times New Roman" charset="0"/>
              </a:rPr>
              <a:t> </a:t>
            </a:r>
            <a:r>
              <a:rPr lang="en-GB" sz="1100" dirty="0" smtClean="0">
                <a:cs typeface="SimSun" charset="0"/>
              </a:rPr>
              <a:t>we</a:t>
            </a:r>
            <a:r>
              <a:rPr lang="en-GB" sz="1100" dirty="0" smtClean="0">
                <a:cs typeface="Times New Roman" charset="0"/>
              </a:rPr>
              <a:t> </a:t>
            </a:r>
            <a:r>
              <a:rPr lang="en-GB" sz="1100" dirty="0" smtClean="0">
                <a:cs typeface="SimSun" charset="0"/>
              </a:rPr>
              <a:t>were</a:t>
            </a:r>
            <a:r>
              <a:rPr lang="en-GB" sz="1100" dirty="0" smtClean="0">
                <a:cs typeface="Times New Roman" charset="0"/>
              </a:rPr>
              <a:t> </a:t>
            </a:r>
            <a:r>
              <a:rPr lang="en-GB" sz="1100" dirty="0" smtClean="0">
                <a:cs typeface="SimSun" charset="0"/>
              </a:rPr>
              <a:t>at</a:t>
            </a:r>
            <a:r>
              <a:rPr lang="en-GB" sz="1100" dirty="0" smtClean="0">
                <a:cs typeface="Times New Roman" charset="0"/>
              </a:rPr>
              <a:t> </a:t>
            </a:r>
            <a:r>
              <a:rPr lang="en-GB" sz="1100" dirty="0" smtClean="0">
                <a:cs typeface="SimSun" charset="0"/>
              </a:rPr>
              <a:t>the</a:t>
            </a:r>
            <a:r>
              <a:rPr lang="en-GB" sz="1100" dirty="0" smtClean="0">
                <a:cs typeface="Times New Roman" charset="0"/>
              </a:rPr>
              <a:t> BEGINNING of the PROJECT</a:t>
            </a:r>
            <a:r>
              <a:rPr lang="en-GB" sz="1100" dirty="0" smtClean="0">
                <a:cs typeface="SimSun" charset="0"/>
              </a:rPr>
              <a:t>.</a:t>
            </a:r>
            <a:r>
              <a:rPr lang="en-GB" sz="1100" dirty="0" smtClean="0">
                <a:cs typeface="Times New Roman" charset="0"/>
              </a:rPr>
              <a:t> </a:t>
            </a:r>
            <a:r>
              <a:rPr lang="en-GB" sz="1100" dirty="0" smtClean="0">
                <a:cs typeface="SimSun" charset="0"/>
              </a:rPr>
              <a:t>The</a:t>
            </a:r>
            <a:r>
              <a:rPr lang="en-GB" sz="1100" dirty="0" smtClean="0">
                <a:cs typeface="Times New Roman" charset="0"/>
              </a:rPr>
              <a:t> </a:t>
            </a:r>
            <a:r>
              <a:rPr lang="en-GB" sz="1100" dirty="0" smtClean="0">
                <a:cs typeface="SimSun" charset="0"/>
              </a:rPr>
              <a:t>SOFTWARE</a:t>
            </a:r>
            <a:r>
              <a:rPr lang="en-GB" sz="1100" dirty="0" smtClean="0">
                <a:cs typeface="Times New Roman" charset="0"/>
              </a:rPr>
              <a:t> </a:t>
            </a:r>
            <a:r>
              <a:rPr lang="en-GB" sz="1100" dirty="0" smtClean="0">
                <a:cs typeface="SimSun" charset="0"/>
              </a:rPr>
              <a:t>must</a:t>
            </a:r>
            <a:r>
              <a:rPr lang="en-GB" sz="1100" dirty="0" smtClean="0">
                <a:cs typeface="Times New Roman" charset="0"/>
              </a:rPr>
              <a:t> </a:t>
            </a:r>
            <a:r>
              <a:rPr lang="en-GB" sz="1100" dirty="0" smtClean="0">
                <a:cs typeface="SimSun" charset="0"/>
              </a:rPr>
              <a:t>be</a:t>
            </a:r>
            <a:r>
              <a:rPr lang="en-GB" sz="1100" dirty="0" smtClean="0">
                <a:cs typeface="Times New Roman" charset="0"/>
              </a:rPr>
              <a:t> </a:t>
            </a:r>
            <a:r>
              <a:rPr lang="en-GB" sz="1100" dirty="0" smtClean="0">
                <a:cs typeface="SimSun" charset="0"/>
              </a:rPr>
              <a:t>seen</a:t>
            </a:r>
            <a:r>
              <a:rPr lang="en-GB" sz="1100" dirty="0" smtClean="0">
                <a:cs typeface="Times New Roman" charset="0"/>
              </a:rPr>
              <a:t> </a:t>
            </a:r>
            <a:r>
              <a:rPr lang="en-GB" sz="1100" dirty="0" smtClean="0">
                <a:cs typeface="SimSun" charset="0"/>
              </a:rPr>
              <a:t>as</a:t>
            </a:r>
            <a:r>
              <a:rPr lang="en-GB" sz="1100" dirty="0" smtClean="0">
                <a:cs typeface="Times New Roman" charset="0"/>
              </a:rPr>
              <a:t> </a:t>
            </a:r>
            <a:r>
              <a:rPr lang="en-GB" sz="1100" dirty="0" smtClean="0">
                <a:cs typeface="SimSun" charset="0"/>
              </a:rPr>
              <a:t>an</a:t>
            </a:r>
            <a:r>
              <a:rPr lang="en-GB" sz="1100" dirty="0" smtClean="0">
                <a:cs typeface="Times New Roman" charset="0"/>
              </a:rPr>
              <a:t> ASSET </a:t>
            </a:r>
            <a:r>
              <a:rPr lang="en-GB" sz="1100" dirty="0" smtClean="0">
                <a:cs typeface="SimSun" charset="0"/>
              </a:rPr>
              <a:t>and</a:t>
            </a:r>
            <a:r>
              <a:rPr lang="en-GB" sz="1100" dirty="0" smtClean="0">
                <a:cs typeface="Times New Roman" charset="0"/>
              </a:rPr>
              <a:t> </a:t>
            </a:r>
            <a:r>
              <a:rPr lang="en-GB" sz="1100" dirty="0" smtClean="0">
                <a:cs typeface="SimSun" charset="0"/>
              </a:rPr>
              <a:t>the</a:t>
            </a:r>
            <a:r>
              <a:rPr lang="en-GB" sz="1100" dirty="0" smtClean="0">
                <a:cs typeface="Times New Roman" charset="0"/>
              </a:rPr>
              <a:t> </a:t>
            </a:r>
            <a:r>
              <a:rPr lang="en-GB" sz="1100" dirty="0" smtClean="0">
                <a:cs typeface="SimSun" charset="0"/>
              </a:rPr>
              <a:t>constant</a:t>
            </a:r>
            <a:r>
              <a:rPr lang="en-GB" sz="1100" dirty="0" smtClean="0">
                <a:cs typeface="Times New Roman" charset="0"/>
              </a:rPr>
              <a:t> </a:t>
            </a:r>
            <a:r>
              <a:rPr lang="en-GB" sz="1100" dirty="0" smtClean="0">
                <a:cs typeface="SimSun" charset="0"/>
              </a:rPr>
              <a:t>maintenance</a:t>
            </a:r>
            <a:r>
              <a:rPr lang="en-GB" sz="1100" dirty="0" smtClean="0">
                <a:cs typeface="Times New Roman" charset="0"/>
              </a:rPr>
              <a:t> </a:t>
            </a:r>
            <a:r>
              <a:rPr lang="en-GB" sz="1100" dirty="0" smtClean="0">
                <a:cs typeface="SimSun" charset="0"/>
              </a:rPr>
              <a:t>of</a:t>
            </a:r>
            <a:r>
              <a:rPr lang="en-GB" sz="1100" dirty="0" smtClean="0">
                <a:cs typeface="Times New Roman" charset="0"/>
              </a:rPr>
              <a:t> </a:t>
            </a:r>
            <a:r>
              <a:rPr lang="en-GB" sz="1100" dirty="0" smtClean="0">
                <a:cs typeface="SimSun" charset="0"/>
              </a:rPr>
              <a:t>the</a:t>
            </a:r>
            <a:r>
              <a:rPr lang="en-GB" sz="1100" dirty="0" smtClean="0">
                <a:cs typeface="Times New Roman" charset="0"/>
              </a:rPr>
              <a:t> </a:t>
            </a:r>
            <a:r>
              <a:rPr lang="en-GB" sz="1100" dirty="0" smtClean="0">
                <a:cs typeface="SimSun" charset="0"/>
              </a:rPr>
              <a:t>code</a:t>
            </a:r>
            <a:r>
              <a:rPr lang="en-GB" sz="1100" dirty="0" smtClean="0">
                <a:cs typeface="Times New Roman" charset="0"/>
              </a:rPr>
              <a:t> </a:t>
            </a:r>
            <a:r>
              <a:rPr lang="en-GB" sz="1100" dirty="0" smtClean="0">
                <a:cs typeface="SimSun" charset="0"/>
              </a:rPr>
              <a:t>will</a:t>
            </a:r>
            <a:r>
              <a:rPr lang="en-GB" sz="1100" dirty="0" smtClean="0">
                <a:cs typeface="Times New Roman" charset="0"/>
              </a:rPr>
              <a:t> </a:t>
            </a:r>
            <a:r>
              <a:rPr lang="en-GB" sz="1100" dirty="0" smtClean="0">
                <a:cs typeface="SimSun" charset="0"/>
              </a:rPr>
              <a:t>make</a:t>
            </a:r>
            <a:r>
              <a:rPr lang="en-GB" sz="1100" dirty="0" smtClean="0">
                <a:cs typeface="Times New Roman" charset="0"/>
              </a:rPr>
              <a:t> </a:t>
            </a:r>
            <a:r>
              <a:rPr lang="en-GB" sz="1100" dirty="0" smtClean="0">
                <a:cs typeface="SimSun" charset="0"/>
              </a:rPr>
              <a:t>it</a:t>
            </a:r>
            <a:r>
              <a:rPr lang="en-GB" sz="1100" dirty="0" smtClean="0">
                <a:cs typeface="Times New Roman" charset="0"/>
              </a:rPr>
              <a:t> </a:t>
            </a:r>
            <a:r>
              <a:rPr lang="en-GB" sz="1100" dirty="0" smtClean="0">
                <a:cs typeface="SimSun" charset="0"/>
              </a:rPr>
              <a:t>more</a:t>
            </a:r>
            <a:r>
              <a:rPr lang="en-GB" sz="1100" dirty="0" smtClean="0">
                <a:cs typeface="Times New Roman" charset="0"/>
              </a:rPr>
              <a:t> </a:t>
            </a:r>
            <a:r>
              <a:rPr lang="en-GB" sz="1100" dirty="0" smtClean="0">
                <a:cs typeface="SimSun" charset="0"/>
              </a:rPr>
              <a:t>VALUABLE</a:t>
            </a:r>
            <a:r>
              <a:rPr lang="en-GB" sz="1100" dirty="0" smtClean="0">
                <a:cs typeface="Times New Roman" charset="0"/>
              </a:rPr>
              <a:t> </a:t>
            </a:r>
            <a:r>
              <a:rPr lang="en-GB" sz="1100" dirty="0" smtClean="0">
                <a:cs typeface="SimSun" charset="0"/>
              </a:rPr>
              <a:t>DURING</a:t>
            </a:r>
            <a:r>
              <a:rPr lang="en-GB" sz="1100" dirty="0" smtClean="0">
                <a:cs typeface="Times New Roman" charset="0"/>
              </a:rPr>
              <a:t> ITS LIFETIME</a:t>
            </a:r>
            <a:r>
              <a:rPr lang="en-GB" sz="1100" dirty="0" smtClean="0">
                <a:cs typeface="SimSun" charset="0"/>
              </a:rPr>
              <a:t>,</a:t>
            </a:r>
            <a:r>
              <a:rPr lang="en-GB" sz="1100" dirty="0" smtClean="0">
                <a:cs typeface="Times New Roman" charset="0"/>
              </a:rPr>
              <a:t> </a:t>
            </a:r>
            <a:r>
              <a:rPr lang="en-GB" sz="1100" dirty="0" smtClean="0">
                <a:cs typeface="SimSun" charset="0"/>
              </a:rPr>
              <a:t>instead</a:t>
            </a:r>
            <a:r>
              <a:rPr lang="en-GB" sz="1100" dirty="0" smtClean="0">
                <a:cs typeface="Times New Roman" charset="0"/>
              </a:rPr>
              <a:t> </a:t>
            </a:r>
            <a:r>
              <a:rPr lang="en-GB" sz="1100" dirty="0" smtClean="0">
                <a:cs typeface="SimSun" charset="0"/>
              </a:rPr>
              <a:t>of</a:t>
            </a:r>
            <a:r>
              <a:rPr lang="en-GB" sz="1100" dirty="0" smtClean="0">
                <a:cs typeface="Times New Roman" charset="0"/>
              </a:rPr>
              <a:t> </a:t>
            </a:r>
            <a:r>
              <a:rPr lang="en-GB" sz="1100" dirty="0" smtClean="0">
                <a:cs typeface="SimSun" charset="0"/>
              </a:rPr>
              <a:t>letting</a:t>
            </a:r>
            <a:r>
              <a:rPr lang="en-GB" sz="1100" dirty="0" smtClean="0">
                <a:cs typeface="Times New Roman" charset="0"/>
              </a:rPr>
              <a:t> </a:t>
            </a:r>
            <a:r>
              <a:rPr lang="en-GB" sz="1100" dirty="0" smtClean="0">
                <a:cs typeface="SimSun" charset="0"/>
              </a:rPr>
              <a:t>it</a:t>
            </a:r>
            <a:r>
              <a:rPr lang="en-GB" sz="1100" dirty="0" smtClean="0">
                <a:cs typeface="Times New Roman" charset="0"/>
              </a:rPr>
              <a:t> </a:t>
            </a:r>
            <a:r>
              <a:rPr lang="en-GB" sz="1100" dirty="0" smtClean="0">
                <a:cs typeface="SimSun" charset="0"/>
              </a:rPr>
              <a:t>rot</a:t>
            </a:r>
            <a:r>
              <a:rPr lang="en-GB" sz="1100" dirty="0" smtClean="0">
                <a:cs typeface="Times New Roman" charset="0"/>
              </a:rPr>
              <a:t> </a:t>
            </a:r>
            <a:r>
              <a:rPr lang="en-GB" sz="1100" dirty="0" smtClean="0">
                <a:cs typeface="SimSun" charset="0"/>
              </a:rPr>
              <a:t>and</a:t>
            </a:r>
            <a:r>
              <a:rPr lang="en-GB" sz="1100" dirty="0" smtClean="0">
                <a:cs typeface="Times New Roman" charset="0"/>
              </a:rPr>
              <a:t> </a:t>
            </a:r>
            <a:r>
              <a:rPr lang="en-GB" sz="1100" dirty="0" smtClean="0">
                <a:cs typeface="SimSun" charset="0"/>
              </a:rPr>
              <a:t>devalue.</a:t>
            </a:r>
          </a:p>
          <a:p>
            <a:pPr>
              <a:spcBef>
                <a:spcPts val="450"/>
              </a:spcBef>
              <a:buClrTx/>
              <a:buFontTx/>
              <a:buNone/>
            </a:pPr>
            <a:r>
              <a:rPr lang="en-GB" sz="1100" dirty="0" smtClean="0">
                <a:cs typeface="SimSun" charset="0"/>
              </a:rPr>
              <a:t>Share ideas</a:t>
            </a:r>
          </a:p>
          <a:p>
            <a:pPr>
              <a:spcBef>
                <a:spcPts val="450"/>
              </a:spcBef>
              <a:buClrTx/>
              <a:buFontTx/>
              <a:buNone/>
            </a:pPr>
            <a:r>
              <a:rPr lang="en-GB" sz="1100" dirty="0" smtClean="0">
                <a:cs typeface="SimSun" charset="0"/>
              </a:rPr>
              <a:t>Prepare next generation</a:t>
            </a:r>
          </a:p>
          <a:p>
            <a:pPr>
              <a:spcBef>
                <a:spcPts val="450"/>
              </a:spcBef>
              <a:buClrTx/>
              <a:buFontTx/>
              <a:buNone/>
            </a:pPr>
            <a:r>
              <a:rPr lang="en-GB" sz="1100" dirty="0" smtClean="0">
                <a:cs typeface="SimSun" charset="0"/>
              </a:rPr>
              <a:t>Mentor</a:t>
            </a:r>
          </a:p>
          <a:p>
            <a:pPr>
              <a:spcBef>
                <a:spcPts val="450"/>
              </a:spcBef>
              <a:buClrTx/>
              <a:buFontTx/>
              <a:buNone/>
            </a:pPr>
            <a:r>
              <a:rPr lang="en-GB" sz="1100" dirty="0" smtClean="0">
                <a:cs typeface="SimSun" charset="0"/>
              </a:rPr>
              <a:t>Share successes</a:t>
            </a:r>
            <a:r>
              <a:rPr lang="en-GB" sz="1100" baseline="0" dirty="0" smtClean="0">
                <a:cs typeface="SimSun" charset="0"/>
              </a:rPr>
              <a:t> and failures</a:t>
            </a:r>
          </a:p>
          <a:p>
            <a:pPr>
              <a:spcBef>
                <a:spcPts val="450"/>
              </a:spcBef>
              <a:buClrTx/>
              <a:buFontTx/>
              <a:buNone/>
            </a:pPr>
            <a:endParaRPr lang="en-GB" sz="1100" dirty="0" smtClean="0">
              <a:cs typeface="SimSun" charset="0"/>
            </a:endParaRPr>
          </a:p>
          <a:p>
            <a:pPr>
              <a:spcBef>
                <a:spcPts val="450"/>
              </a:spcBef>
              <a:buClrTx/>
              <a:buFontTx/>
              <a:buNone/>
            </a:pPr>
            <a:endParaRPr lang="en-GB" sz="1100" dirty="0" smtClean="0">
              <a:cs typeface="SimSun" charset="0"/>
            </a:endParaRPr>
          </a:p>
          <a:p>
            <a:pPr>
              <a:spcBef>
                <a:spcPts val="450"/>
              </a:spcBef>
              <a:buClrTx/>
              <a:buFontTx/>
              <a:buNone/>
            </a:pPr>
            <a:r>
              <a:rPr lang="en-GB" sz="1100" dirty="0" smtClean="0">
                <a:cs typeface="SimSun" charset="0"/>
              </a:rPr>
              <a:t>3.Community</a:t>
            </a:r>
            <a:r>
              <a:rPr lang="en-GB" sz="1100" dirty="0" smtClean="0">
                <a:cs typeface="Times New Roman" charset="0"/>
              </a:rPr>
              <a:t> </a:t>
            </a:r>
            <a:r>
              <a:rPr lang="en-GB" sz="1100" dirty="0" smtClean="0">
                <a:cs typeface="SimSun" charset="0"/>
              </a:rPr>
              <a:t>of</a:t>
            </a:r>
            <a:r>
              <a:rPr lang="en-GB" sz="1100" dirty="0" smtClean="0">
                <a:cs typeface="Times New Roman" charset="0"/>
              </a:rPr>
              <a:t> </a:t>
            </a:r>
            <a:r>
              <a:rPr lang="en-GB" sz="1100" dirty="0" smtClean="0">
                <a:cs typeface="SimSun" charset="0"/>
              </a:rPr>
              <a:t>professionals:</a:t>
            </a:r>
            <a:r>
              <a:rPr lang="en-GB" sz="1100" dirty="0" smtClean="0">
                <a:cs typeface="Times New Roman" charset="0"/>
              </a:rPr>
              <a:t> </a:t>
            </a:r>
            <a:r>
              <a:rPr lang="en-GB" sz="1100" dirty="0" smtClean="0">
                <a:cs typeface="SimSun" charset="0"/>
              </a:rPr>
              <a:t>This</a:t>
            </a:r>
            <a:r>
              <a:rPr lang="en-GB" sz="1100" dirty="0" smtClean="0">
                <a:cs typeface="Times New Roman" charset="0"/>
              </a:rPr>
              <a:t> </a:t>
            </a:r>
            <a:r>
              <a:rPr lang="en-GB" sz="1100" dirty="0" smtClean="0">
                <a:cs typeface="SimSun" charset="0"/>
              </a:rPr>
              <a:t>is</a:t>
            </a:r>
            <a:r>
              <a:rPr lang="en-GB" sz="1100" dirty="0" smtClean="0">
                <a:cs typeface="Times New Roman" charset="0"/>
              </a:rPr>
              <a:t> </a:t>
            </a:r>
            <a:r>
              <a:rPr lang="en-GB" sz="1100" dirty="0" smtClean="0">
                <a:cs typeface="SimSun" charset="0"/>
              </a:rPr>
              <a:t>what</a:t>
            </a:r>
            <a:r>
              <a:rPr lang="en-GB" sz="1100" dirty="0" smtClean="0">
                <a:cs typeface="Times New Roman" charset="0"/>
              </a:rPr>
              <a:t> </a:t>
            </a:r>
            <a:r>
              <a:rPr lang="en-GB" sz="1100" dirty="0" smtClean="0">
                <a:cs typeface="SimSun" charset="0"/>
              </a:rPr>
              <a:t>we</a:t>
            </a:r>
            <a:r>
              <a:rPr lang="en-GB" sz="1100" dirty="0" smtClean="0">
                <a:cs typeface="Times New Roman" charset="0"/>
              </a:rPr>
              <a:t> </a:t>
            </a:r>
            <a:r>
              <a:rPr lang="en-GB" sz="1100" dirty="0" smtClean="0">
                <a:cs typeface="SimSun" charset="0"/>
              </a:rPr>
              <a:t>are</a:t>
            </a:r>
            <a:r>
              <a:rPr lang="en-GB" sz="1100" dirty="0" smtClean="0">
                <a:cs typeface="Times New Roman" charset="0"/>
              </a:rPr>
              <a:t> </a:t>
            </a:r>
            <a:r>
              <a:rPr lang="en-GB" sz="1100" dirty="0" smtClean="0">
                <a:cs typeface="SimSun" charset="0"/>
              </a:rPr>
              <a:t>doing</a:t>
            </a:r>
            <a:r>
              <a:rPr lang="en-GB" sz="1100" dirty="0" smtClean="0">
                <a:cs typeface="Times New Roman" charset="0"/>
              </a:rPr>
              <a:t> </a:t>
            </a:r>
            <a:r>
              <a:rPr lang="en-GB" sz="1100" dirty="0" smtClean="0">
                <a:cs typeface="SimSun" charset="0"/>
              </a:rPr>
              <a:t>here</a:t>
            </a:r>
            <a:r>
              <a:rPr lang="en-GB" sz="1100" dirty="0" smtClean="0">
                <a:cs typeface="Times New Roman" charset="0"/>
              </a:rPr>
              <a:t> </a:t>
            </a:r>
            <a:r>
              <a:rPr lang="en-GB" sz="1100" dirty="0" smtClean="0">
                <a:cs typeface="SimSun" charset="0"/>
              </a:rPr>
              <a:t>today.</a:t>
            </a:r>
            <a:r>
              <a:rPr lang="en-GB" sz="1100" dirty="0" smtClean="0">
                <a:cs typeface="Times New Roman" charset="0"/>
              </a:rPr>
              <a:t> </a:t>
            </a:r>
            <a:r>
              <a:rPr lang="en-GB" sz="1100" dirty="0" smtClean="0">
                <a:cs typeface="SimSun" charset="0"/>
              </a:rPr>
              <a:t>We</a:t>
            </a:r>
            <a:r>
              <a:rPr lang="en-GB" sz="1100" dirty="0" smtClean="0">
                <a:cs typeface="Times New Roman" charset="0"/>
              </a:rPr>
              <a:t> </a:t>
            </a:r>
            <a:r>
              <a:rPr lang="en-GB" sz="1100" dirty="0" smtClean="0">
                <a:cs typeface="SimSun" charset="0"/>
              </a:rPr>
              <a:t>are</a:t>
            </a:r>
            <a:r>
              <a:rPr lang="en-GB" sz="1100" dirty="0" smtClean="0">
                <a:cs typeface="Times New Roman" charset="0"/>
              </a:rPr>
              <a:t> </a:t>
            </a:r>
            <a:r>
              <a:rPr lang="en-GB" sz="1100" dirty="0" smtClean="0">
                <a:cs typeface="SimSun" charset="0"/>
              </a:rPr>
              <a:t>expected</a:t>
            </a:r>
            <a:r>
              <a:rPr lang="en-GB" sz="1100" dirty="0" smtClean="0">
                <a:cs typeface="Times New Roman" charset="0"/>
              </a:rPr>
              <a:t> </a:t>
            </a:r>
            <a:r>
              <a:rPr lang="en-GB" sz="1100" dirty="0" smtClean="0">
                <a:cs typeface="SimSun" charset="0"/>
              </a:rPr>
              <a:t>to</a:t>
            </a:r>
            <a:r>
              <a:rPr lang="en-GB" sz="1100" dirty="0" smtClean="0">
                <a:cs typeface="Times New Roman" charset="0"/>
              </a:rPr>
              <a:t> </a:t>
            </a:r>
            <a:r>
              <a:rPr lang="en-GB" sz="1100" dirty="0" smtClean="0">
                <a:cs typeface="SimSun" charset="0"/>
              </a:rPr>
              <a:t>SHARE</a:t>
            </a:r>
            <a:r>
              <a:rPr lang="en-GB" sz="1100" dirty="0" smtClean="0">
                <a:cs typeface="Times New Roman" charset="0"/>
              </a:rPr>
              <a:t> </a:t>
            </a:r>
            <a:r>
              <a:rPr lang="en-GB" sz="1100" dirty="0" smtClean="0">
                <a:cs typeface="SimSun" charset="0"/>
              </a:rPr>
              <a:t>our</a:t>
            </a:r>
            <a:r>
              <a:rPr lang="en-GB" sz="1100" dirty="0" smtClean="0">
                <a:cs typeface="Times New Roman" charset="0"/>
              </a:rPr>
              <a:t> </a:t>
            </a:r>
            <a:r>
              <a:rPr lang="en-GB" sz="1100" dirty="0" smtClean="0">
                <a:cs typeface="SimSun" charset="0"/>
              </a:rPr>
              <a:t>IDEAS</a:t>
            </a:r>
            <a:r>
              <a:rPr lang="en-GB" sz="1100" dirty="0" smtClean="0">
                <a:cs typeface="Times New Roman" charset="0"/>
              </a:rPr>
              <a:t> </a:t>
            </a:r>
            <a:r>
              <a:rPr lang="en-GB" sz="1100" dirty="0" smtClean="0">
                <a:cs typeface="SimSun" charset="0"/>
              </a:rPr>
              <a:t>and</a:t>
            </a:r>
            <a:r>
              <a:rPr lang="en-GB" sz="1100" dirty="0" smtClean="0">
                <a:cs typeface="Times New Roman" charset="0"/>
              </a:rPr>
              <a:t> </a:t>
            </a:r>
            <a:r>
              <a:rPr lang="en-GB" sz="1100" dirty="0" smtClean="0">
                <a:cs typeface="SimSun" charset="0"/>
              </a:rPr>
              <a:t>PREPARE</a:t>
            </a:r>
            <a:r>
              <a:rPr lang="en-GB" sz="1100" dirty="0" smtClean="0">
                <a:cs typeface="Times New Roman" charset="0"/>
              </a:rPr>
              <a:t> </a:t>
            </a:r>
            <a:r>
              <a:rPr lang="en-GB" sz="1100" dirty="0" smtClean="0">
                <a:cs typeface="SimSun" charset="0"/>
              </a:rPr>
              <a:t>the</a:t>
            </a:r>
            <a:r>
              <a:rPr lang="en-GB" sz="1100" dirty="0" smtClean="0">
                <a:cs typeface="Times New Roman" charset="0"/>
              </a:rPr>
              <a:t> NEXT GENERATION</a:t>
            </a:r>
            <a:r>
              <a:rPr lang="en-GB" sz="1100" dirty="0" smtClean="0">
                <a:cs typeface="SimSun" charset="0"/>
              </a:rPr>
              <a:t>.</a:t>
            </a:r>
            <a:r>
              <a:rPr lang="en-GB" sz="1100" dirty="0" smtClean="0">
                <a:cs typeface="Times New Roman" charset="0"/>
              </a:rPr>
              <a:t> </a:t>
            </a:r>
            <a:r>
              <a:rPr lang="en-GB" sz="1100" dirty="0" smtClean="0">
                <a:cs typeface="SimSun" charset="0"/>
              </a:rPr>
              <a:t>It's</a:t>
            </a:r>
            <a:r>
              <a:rPr lang="en-GB" sz="1100" dirty="0" smtClean="0">
                <a:cs typeface="Times New Roman" charset="0"/>
              </a:rPr>
              <a:t> </a:t>
            </a:r>
            <a:r>
              <a:rPr lang="en-GB" sz="1100" dirty="0" smtClean="0">
                <a:cs typeface="SimSun" charset="0"/>
              </a:rPr>
              <a:t>our</a:t>
            </a:r>
            <a:r>
              <a:rPr lang="en-GB" sz="1100" dirty="0" smtClean="0">
                <a:cs typeface="Times New Roman" charset="0"/>
              </a:rPr>
              <a:t> </a:t>
            </a:r>
            <a:r>
              <a:rPr lang="en-GB" sz="1100" dirty="0" smtClean="0">
                <a:cs typeface="SimSun" charset="0"/>
              </a:rPr>
              <a:t>duty</a:t>
            </a:r>
            <a:r>
              <a:rPr lang="en-GB" sz="1100" dirty="0" smtClean="0">
                <a:cs typeface="Times New Roman" charset="0"/>
              </a:rPr>
              <a:t> </a:t>
            </a:r>
            <a:r>
              <a:rPr lang="en-GB" sz="1100" dirty="0" smtClean="0">
                <a:cs typeface="SimSun" charset="0"/>
              </a:rPr>
              <a:t>to</a:t>
            </a:r>
            <a:r>
              <a:rPr lang="en-GB" sz="1100" dirty="0" smtClean="0">
                <a:cs typeface="Times New Roman" charset="0"/>
              </a:rPr>
              <a:t> MENTOR </a:t>
            </a:r>
            <a:r>
              <a:rPr lang="en-GB" sz="1100" dirty="0" smtClean="0">
                <a:cs typeface="SimSun" charset="0"/>
              </a:rPr>
              <a:t>less</a:t>
            </a:r>
            <a:r>
              <a:rPr lang="en-GB" sz="1100" dirty="0" smtClean="0">
                <a:cs typeface="Times New Roman" charset="0"/>
              </a:rPr>
              <a:t> </a:t>
            </a:r>
            <a:r>
              <a:rPr lang="en-GB" sz="1100" dirty="0" smtClean="0">
                <a:cs typeface="SimSun" charset="0"/>
              </a:rPr>
              <a:t>experienced</a:t>
            </a:r>
            <a:r>
              <a:rPr lang="en-GB" sz="1100" dirty="0" smtClean="0">
                <a:cs typeface="Times New Roman" charset="0"/>
              </a:rPr>
              <a:t> </a:t>
            </a:r>
            <a:r>
              <a:rPr lang="en-GB" sz="1100" dirty="0" smtClean="0">
                <a:cs typeface="SimSun" charset="0"/>
              </a:rPr>
              <a:t>developers</a:t>
            </a:r>
            <a:r>
              <a:rPr lang="en-GB" sz="1100" dirty="0" smtClean="0">
                <a:cs typeface="Times New Roman" charset="0"/>
              </a:rPr>
              <a:t> </a:t>
            </a:r>
            <a:r>
              <a:rPr lang="en-GB" sz="1100" dirty="0" smtClean="0">
                <a:cs typeface="SimSun" charset="0"/>
              </a:rPr>
              <a:t>and</a:t>
            </a:r>
            <a:r>
              <a:rPr lang="en-GB" sz="1100" dirty="0" smtClean="0">
                <a:cs typeface="Times New Roman" charset="0"/>
              </a:rPr>
              <a:t> </a:t>
            </a:r>
            <a:r>
              <a:rPr lang="en-GB" sz="1100" dirty="0" smtClean="0">
                <a:cs typeface="SimSun" charset="0"/>
              </a:rPr>
              <a:t>help</a:t>
            </a:r>
            <a:r>
              <a:rPr lang="en-GB" sz="1100" dirty="0" smtClean="0">
                <a:cs typeface="Times New Roman" charset="0"/>
              </a:rPr>
              <a:t> </a:t>
            </a:r>
            <a:r>
              <a:rPr lang="en-GB" sz="1100" dirty="0" smtClean="0">
                <a:cs typeface="SimSun" charset="0"/>
              </a:rPr>
              <a:t>our</a:t>
            </a:r>
            <a:r>
              <a:rPr lang="en-GB" sz="1100" dirty="0" smtClean="0">
                <a:cs typeface="Times New Roman" charset="0"/>
              </a:rPr>
              <a:t> </a:t>
            </a:r>
            <a:r>
              <a:rPr lang="en-GB" sz="1100" dirty="0" smtClean="0">
                <a:cs typeface="SimSun" charset="0"/>
              </a:rPr>
              <a:t>industry</a:t>
            </a:r>
            <a:r>
              <a:rPr lang="en-GB" sz="1100" dirty="0" smtClean="0">
                <a:cs typeface="Times New Roman" charset="0"/>
              </a:rPr>
              <a:t> </a:t>
            </a:r>
            <a:r>
              <a:rPr lang="en-GB" sz="1100" dirty="0" smtClean="0">
                <a:cs typeface="SimSun" charset="0"/>
              </a:rPr>
              <a:t>to</a:t>
            </a:r>
            <a:r>
              <a:rPr lang="en-GB" sz="1100" dirty="0" smtClean="0">
                <a:cs typeface="Times New Roman" charset="0"/>
              </a:rPr>
              <a:t> </a:t>
            </a:r>
            <a:r>
              <a:rPr lang="en-GB" sz="1100" dirty="0" smtClean="0">
                <a:cs typeface="SimSun" charset="0"/>
              </a:rPr>
              <a:t>LEARN</a:t>
            </a:r>
            <a:r>
              <a:rPr lang="en-GB" sz="1100" dirty="0" smtClean="0">
                <a:cs typeface="Times New Roman" charset="0"/>
              </a:rPr>
              <a:t> </a:t>
            </a:r>
            <a:r>
              <a:rPr lang="en-GB" sz="1100" dirty="0" smtClean="0">
                <a:cs typeface="SimSun" charset="0"/>
              </a:rPr>
              <a:t>from</a:t>
            </a:r>
            <a:r>
              <a:rPr lang="en-GB" sz="1100" dirty="0" smtClean="0">
                <a:cs typeface="Times New Roman" charset="0"/>
              </a:rPr>
              <a:t> </a:t>
            </a:r>
            <a:r>
              <a:rPr lang="en-GB" sz="1100" dirty="0" smtClean="0">
                <a:cs typeface="SimSun" charset="0"/>
              </a:rPr>
              <a:t>all</a:t>
            </a:r>
            <a:r>
              <a:rPr lang="en-GB" sz="1100" dirty="0" smtClean="0">
                <a:cs typeface="Times New Roman" charset="0"/>
              </a:rPr>
              <a:t> </a:t>
            </a:r>
            <a:r>
              <a:rPr lang="en-GB" sz="1100" dirty="0" smtClean="0">
                <a:cs typeface="SimSun" charset="0"/>
              </a:rPr>
              <a:t>our</a:t>
            </a:r>
            <a:r>
              <a:rPr lang="en-GB" sz="1100" dirty="0" smtClean="0">
                <a:cs typeface="Times New Roman" charset="0"/>
              </a:rPr>
              <a:t> </a:t>
            </a:r>
            <a:r>
              <a:rPr lang="en-GB" sz="1100" dirty="0" smtClean="0">
                <a:cs typeface="SimSun" charset="0"/>
              </a:rPr>
              <a:t>MISTAKES</a:t>
            </a:r>
            <a:r>
              <a:rPr lang="en-GB" sz="1100" dirty="0" smtClean="0">
                <a:cs typeface="Times New Roman" charset="0"/>
              </a:rPr>
              <a:t> </a:t>
            </a:r>
            <a:r>
              <a:rPr lang="en-GB" sz="1100" dirty="0" smtClean="0">
                <a:cs typeface="SimSun" charset="0"/>
              </a:rPr>
              <a:t>and</a:t>
            </a:r>
            <a:r>
              <a:rPr lang="en-GB" sz="1100" dirty="0" smtClean="0">
                <a:cs typeface="Times New Roman" charset="0"/>
              </a:rPr>
              <a:t> SUCCESSES</a:t>
            </a:r>
            <a:r>
              <a:rPr lang="en-GB" sz="1100" dirty="0" smtClean="0">
                <a:cs typeface="SimSun" charset="0"/>
              </a:rPr>
              <a:t>.</a:t>
            </a:r>
            <a:r>
              <a:rPr lang="en-GB" sz="1100" dirty="0" smtClean="0">
                <a:cs typeface="Times New Roman" charset="0"/>
              </a:rPr>
              <a:t> </a:t>
            </a:r>
            <a:r>
              <a:rPr lang="en-GB" sz="1100" dirty="0" smtClean="0">
                <a:cs typeface="SimSun" charset="0"/>
              </a:rPr>
              <a:t>COMMUNITIES and USER GROUPS</a:t>
            </a:r>
            <a:r>
              <a:rPr lang="en-GB" sz="1100" dirty="0" smtClean="0">
                <a:cs typeface="Times New Roman" charset="0"/>
              </a:rPr>
              <a:t> </a:t>
            </a:r>
            <a:r>
              <a:rPr lang="en-GB" sz="1100" dirty="0" smtClean="0">
                <a:cs typeface="SimSun" charset="0"/>
              </a:rPr>
              <a:t>are</a:t>
            </a:r>
            <a:r>
              <a:rPr lang="en-GB" sz="1100" dirty="0" smtClean="0">
                <a:cs typeface="Times New Roman" charset="0"/>
              </a:rPr>
              <a:t> </a:t>
            </a:r>
            <a:r>
              <a:rPr lang="en-GB" sz="1100" dirty="0" smtClean="0">
                <a:cs typeface="SimSun" charset="0"/>
              </a:rPr>
              <a:t>essential</a:t>
            </a:r>
            <a:r>
              <a:rPr lang="en-GB" sz="1100" dirty="0" smtClean="0">
                <a:cs typeface="Times New Roman" charset="0"/>
              </a:rPr>
              <a:t> </a:t>
            </a:r>
            <a:r>
              <a:rPr lang="en-GB" sz="1100" dirty="0" smtClean="0">
                <a:cs typeface="SimSun" charset="0"/>
              </a:rPr>
              <a:t>for</a:t>
            </a:r>
            <a:r>
              <a:rPr lang="en-GB" sz="1100" dirty="0" smtClean="0">
                <a:cs typeface="Times New Roman" charset="0"/>
              </a:rPr>
              <a:t> </a:t>
            </a:r>
            <a:r>
              <a:rPr lang="en-GB" sz="1100" dirty="0" smtClean="0">
                <a:cs typeface="SimSun" charset="0"/>
              </a:rPr>
              <a:t>a</a:t>
            </a:r>
            <a:r>
              <a:rPr lang="en-GB" sz="1100" dirty="0" smtClean="0">
                <a:cs typeface="Times New Roman" charset="0"/>
              </a:rPr>
              <a:t> </a:t>
            </a:r>
            <a:r>
              <a:rPr lang="en-GB" sz="1100" dirty="0" smtClean="0">
                <a:cs typeface="SimSun" charset="0"/>
              </a:rPr>
              <a:t>healthy</a:t>
            </a:r>
            <a:r>
              <a:rPr lang="en-GB" sz="1100" dirty="0" smtClean="0">
                <a:cs typeface="Times New Roman" charset="0"/>
              </a:rPr>
              <a:t> </a:t>
            </a:r>
            <a:r>
              <a:rPr lang="en-GB" sz="1100" dirty="0" smtClean="0">
                <a:cs typeface="SimSun" charset="0"/>
              </a:rPr>
              <a:t>future</a:t>
            </a:r>
            <a:r>
              <a:rPr lang="en-GB" sz="1100" dirty="0" smtClean="0">
                <a:cs typeface="Times New Roman" charset="0"/>
              </a:rPr>
              <a:t> </a:t>
            </a:r>
            <a:r>
              <a:rPr lang="en-GB" sz="1100" dirty="0" smtClean="0">
                <a:cs typeface="SimSun" charset="0"/>
              </a:rPr>
              <a:t>of</a:t>
            </a:r>
            <a:r>
              <a:rPr lang="en-GB" sz="1100" dirty="0" smtClean="0">
                <a:cs typeface="Times New Roman" charset="0"/>
              </a:rPr>
              <a:t> </a:t>
            </a:r>
            <a:r>
              <a:rPr lang="en-GB" sz="1100" dirty="0" smtClean="0">
                <a:cs typeface="SimSun" charset="0"/>
              </a:rPr>
              <a:t>our</a:t>
            </a:r>
            <a:r>
              <a:rPr lang="en-GB" sz="1100" dirty="0" smtClean="0">
                <a:cs typeface="Times New Roman" charset="0"/>
              </a:rPr>
              <a:t> </a:t>
            </a:r>
            <a:r>
              <a:rPr lang="en-GB" sz="1100" dirty="0" smtClean="0">
                <a:cs typeface="SimSun" charset="0"/>
              </a:rPr>
              <a:t>industry.</a:t>
            </a:r>
          </a:p>
          <a:p>
            <a:pPr>
              <a:spcBef>
                <a:spcPts val="450"/>
              </a:spcBef>
              <a:buClrTx/>
              <a:buFontTx/>
              <a:buNone/>
            </a:pPr>
            <a:endParaRPr lang="en-GB" sz="1100" dirty="0" smtClean="0">
              <a:cs typeface="SimSun" charset="0"/>
            </a:endParaRPr>
          </a:p>
          <a:p>
            <a:pPr>
              <a:spcBef>
                <a:spcPts val="450"/>
              </a:spcBef>
              <a:buClrTx/>
              <a:buFontTx/>
              <a:buNone/>
            </a:pPr>
            <a:endParaRPr lang="en-GB" sz="1100" dirty="0" smtClean="0">
              <a:cs typeface="SimSun" charset="0"/>
            </a:endParaRPr>
          </a:p>
          <a:p>
            <a:pPr>
              <a:spcBef>
                <a:spcPts val="450"/>
              </a:spcBef>
              <a:buClrTx/>
              <a:buFontTx/>
              <a:buNone/>
            </a:pPr>
            <a:r>
              <a:rPr lang="en-GB" sz="1100" dirty="0" smtClean="0">
                <a:cs typeface="SimSun" charset="0"/>
              </a:rPr>
              <a:t>4</a:t>
            </a:r>
            <a:r>
              <a:rPr lang="en-GB" sz="1100" dirty="0">
                <a:cs typeface="SimSun" charset="0"/>
              </a:rPr>
              <a:t>. Productive</a:t>
            </a:r>
            <a:r>
              <a:rPr lang="en-GB" sz="1100" dirty="0">
                <a:cs typeface="Times New Roman" charset="0"/>
              </a:rPr>
              <a:t> </a:t>
            </a:r>
            <a:r>
              <a:rPr lang="en-GB" sz="1100" dirty="0">
                <a:cs typeface="SimSun" charset="0"/>
              </a:rPr>
              <a:t>partnerships:</a:t>
            </a:r>
            <a:r>
              <a:rPr lang="en-GB" sz="1100" dirty="0">
                <a:cs typeface="Times New Roman" charset="0"/>
              </a:rPr>
              <a:t> </a:t>
            </a:r>
            <a:r>
              <a:rPr lang="en-GB" sz="1100" dirty="0">
                <a:cs typeface="SimSun" charset="0"/>
              </a:rPr>
              <a:t>We</a:t>
            </a:r>
            <a:r>
              <a:rPr lang="en-GB" sz="1100" dirty="0">
                <a:cs typeface="Times New Roman" charset="0"/>
              </a:rPr>
              <a:t> </a:t>
            </a:r>
            <a:r>
              <a:rPr lang="en-GB" sz="1100" dirty="0">
                <a:cs typeface="SimSun" charset="0"/>
              </a:rPr>
              <a:t>are</a:t>
            </a:r>
            <a:r>
              <a:rPr lang="en-GB" sz="1100" dirty="0">
                <a:cs typeface="Times New Roman" charset="0"/>
              </a:rPr>
              <a:t> NOT SIMPLE EMPLOYEES</a:t>
            </a:r>
            <a:r>
              <a:rPr lang="en-GB" sz="1100" dirty="0">
                <a:cs typeface="SimSun" charset="0"/>
              </a:rPr>
              <a:t>.</a:t>
            </a:r>
            <a:r>
              <a:rPr lang="en-GB" sz="1100" dirty="0">
                <a:cs typeface="Times New Roman" charset="0"/>
              </a:rPr>
              <a:t> </a:t>
            </a:r>
            <a:r>
              <a:rPr lang="en-GB" sz="1100" dirty="0">
                <a:cs typeface="SimSun" charset="0"/>
              </a:rPr>
              <a:t>We</a:t>
            </a:r>
            <a:r>
              <a:rPr lang="en-GB" sz="1100" dirty="0">
                <a:cs typeface="Times New Roman" charset="0"/>
              </a:rPr>
              <a:t> </a:t>
            </a:r>
            <a:r>
              <a:rPr lang="en-GB" sz="1100" dirty="0">
                <a:cs typeface="SimSun" charset="0"/>
              </a:rPr>
              <a:t>are</a:t>
            </a:r>
            <a:r>
              <a:rPr lang="en-GB" sz="1100" dirty="0">
                <a:cs typeface="Times New Roman" charset="0"/>
              </a:rPr>
              <a:t> PROFESSIONALS</a:t>
            </a:r>
            <a:r>
              <a:rPr lang="en-GB" sz="1100" dirty="0">
                <a:cs typeface="SimSun" charset="0"/>
              </a:rPr>
              <a:t>.</a:t>
            </a:r>
            <a:r>
              <a:rPr lang="en-GB" sz="1100" dirty="0">
                <a:cs typeface="Times New Roman" charset="0"/>
              </a:rPr>
              <a:t> </a:t>
            </a:r>
            <a:r>
              <a:rPr lang="en-GB" sz="1100" dirty="0">
                <a:cs typeface="SimSun" charset="0"/>
              </a:rPr>
              <a:t>We</a:t>
            </a:r>
            <a:r>
              <a:rPr lang="en-GB" sz="1100" dirty="0">
                <a:cs typeface="Times New Roman" charset="0"/>
              </a:rPr>
              <a:t> </a:t>
            </a:r>
            <a:r>
              <a:rPr lang="en-GB" sz="1100" dirty="0">
                <a:cs typeface="SimSun" charset="0"/>
              </a:rPr>
              <a:t>are</a:t>
            </a:r>
            <a:r>
              <a:rPr lang="en-GB" sz="1100" dirty="0">
                <a:cs typeface="Times New Roman" charset="0"/>
              </a:rPr>
              <a:t> </a:t>
            </a:r>
            <a:r>
              <a:rPr lang="en-GB" sz="1100" dirty="0">
                <a:cs typeface="SimSun" charset="0"/>
              </a:rPr>
              <a:t>NOT</a:t>
            </a:r>
            <a:r>
              <a:rPr lang="en-GB" sz="1100" dirty="0">
                <a:cs typeface="Times New Roman" charset="0"/>
              </a:rPr>
              <a:t> </a:t>
            </a:r>
            <a:r>
              <a:rPr lang="en-GB" sz="1100" dirty="0">
                <a:cs typeface="SimSun" charset="0"/>
              </a:rPr>
              <a:t>there</a:t>
            </a:r>
            <a:r>
              <a:rPr lang="en-GB" sz="1100" dirty="0">
                <a:cs typeface="Times New Roman" charset="0"/>
              </a:rPr>
              <a:t> </a:t>
            </a:r>
            <a:r>
              <a:rPr lang="en-GB" sz="1100" dirty="0">
                <a:cs typeface="SimSun" charset="0"/>
              </a:rPr>
              <a:t>to</a:t>
            </a:r>
            <a:r>
              <a:rPr lang="en-GB" sz="1100" dirty="0">
                <a:cs typeface="Times New Roman" charset="0"/>
              </a:rPr>
              <a:t> </a:t>
            </a:r>
            <a:r>
              <a:rPr lang="en-GB" sz="1100" dirty="0">
                <a:cs typeface="SimSun" charset="0"/>
              </a:rPr>
              <a:t>DO</a:t>
            </a:r>
            <a:r>
              <a:rPr lang="en-GB" sz="1100" dirty="0">
                <a:cs typeface="Times New Roman" charset="0"/>
              </a:rPr>
              <a:t> </a:t>
            </a:r>
            <a:r>
              <a:rPr lang="en-GB" sz="1100" dirty="0">
                <a:cs typeface="SimSun" charset="0"/>
              </a:rPr>
              <a:t>what</a:t>
            </a:r>
            <a:r>
              <a:rPr lang="en-GB" sz="1100" dirty="0">
                <a:cs typeface="Times New Roman" charset="0"/>
              </a:rPr>
              <a:t> WE ARE TOLD</a:t>
            </a:r>
            <a:r>
              <a:rPr lang="en-GB" sz="1100" dirty="0">
                <a:cs typeface="SimSun" charset="0"/>
              </a:rPr>
              <a:t>.</a:t>
            </a:r>
            <a:r>
              <a:rPr lang="en-GB" sz="1100" dirty="0">
                <a:cs typeface="Times New Roman" charset="0"/>
              </a:rPr>
              <a:t> </a:t>
            </a:r>
            <a:r>
              <a:rPr lang="en-GB" sz="1100" dirty="0">
                <a:cs typeface="SimSun" charset="0"/>
              </a:rPr>
              <a:t>We</a:t>
            </a:r>
            <a:r>
              <a:rPr lang="en-GB" sz="1100" dirty="0">
                <a:cs typeface="Times New Roman" charset="0"/>
              </a:rPr>
              <a:t> </a:t>
            </a:r>
            <a:r>
              <a:rPr lang="en-GB" sz="1100" dirty="0">
                <a:cs typeface="SimSun" charset="0"/>
              </a:rPr>
              <a:t>are</a:t>
            </a:r>
            <a:r>
              <a:rPr lang="en-GB" sz="1100" dirty="0">
                <a:cs typeface="Times New Roman" charset="0"/>
              </a:rPr>
              <a:t> </a:t>
            </a:r>
            <a:r>
              <a:rPr lang="en-GB" sz="1100" dirty="0">
                <a:cs typeface="SimSun" charset="0"/>
              </a:rPr>
              <a:t>there</a:t>
            </a:r>
            <a:r>
              <a:rPr lang="en-GB" sz="1100" dirty="0">
                <a:cs typeface="Times New Roman" charset="0"/>
              </a:rPr>
              <a:t> </a:t>
            </a:r>
            <a:r>
              <a:rPr lang="en-GB" sz="1100" dirty="0">
                <a:cs typeface="SimSun" charset="0"/>
              </a:rPr>
              <a:t>to</a:t>
            </a:r>
            <a:r>
              <a:rPr lang="en-GB" sz="1100" dirty="0">
                <a:cs typeface="Times New Roman" charset="0"/>
              </a:rPr>
              <a:t> PROVIDE SOLUTIONS</a:t>
            </a:r>
            <a:r>
              <a:rPr lang="en-GB" sz="1100" dirty="0">
                <a:cs typeface="SimSun" charset="0"/>
              </a:rPr>
              <a:t>,</a:t>
            </a:r>
            <a:r>
              <a:rPr lang="en-GB" sz="1100" dirty="0">
                <a:cs typeface="Times New Roman" charset="0"/>
              </a:rPr>
              <a:t> </a:t>
            </a:r>
            <a:r>
              <a:rPr lang="en-GB" sz="1100" dirty="0">
                <a:cs typeface="SimSun" charset="0"/>
              </a:rPr>
              <a:t>HELP</a:t>
            </a:r>
            <a:r>
              <a:rPr lang="en-GB" sz="1100" dirty="0">
                <a:cs typeface="Times New Roman" charset="0"/>
              </a:rPr>
              <a:t> </a:t>
            </a:r>
            <a:r>
              <a:rPr lang="en-GB" sz="1100" dirty="0">
                <a:cs typeface="SimSun" charset="0"/>
              </a:rPr>
              <a:t>our</a:t>
            </a:r>
            <a:r>
              <a:rPr lang="en-GB" sz="1100" dirty="0">
                <a:cs typeface="Times New Roman" charset="0"/>
              </a:rPr>
              <a:t> </a:t>
            </a:r>
            <a:r>
              <a:rPr lang="en-GB" sz="1100" dirty="0">
                <a:cs typeface="SimSun" charset="0"/>
              </a:rPr>
              <a:t>CLIENTS</a:t>
            </a:r>
            <a:r>
              <a:rPr lang="en-GB" sz="1100" dirty="0">
                <a:cs typeface="Times New Roman" charset="0"/>
              </a:rPr>
              <a:t> </a:t>
            </a:r>
            <a:r>
              <a:rPr lang="en-GB" sz="1100" dirty="0">
                <a:cs typeface="SimSun" charset="0"/>
              </a:rPr>
              <a:t>to</a:t>
            </a:r>
            <a:r>
              <a:rPr lang="en-GB" sz="1100" dirty="0">
                <a:cs typeface="Times New Roman" charset="0"/>
              </a:rPr>
              <a:t> </a:t>
            </a:r>
            <a:r>
              <a:rPr lang="en-GB" sz="1100" dirty="0">
                <a:cs typeface="SimSun" charset="0"/>
              </a:rPr>
              <a:t>ACHIEVE</a:t>
            </a:r>
            <a:r>
              <a:rPr lang="en-GB" sz="1100" dirty="0">
                <a:cs typeface="Times New Roman" charset="0"/>
              </a:rPr>
              <a:t> </a:t>
            </a:r>
            <a:r>
              <a:rPr lang="en-GB" sz="1100" dirty="0">
                <a:cs typeface="SimSun" charset="0"/>
              </a:rPr>
              <a:t>whatever</a:t>
            </a:r>
            <a:r>
              <a:rPr lang="en-GB" sz="1100" dirty="0">
                <a:cs typeface="Times New Roman" charset="0"/>
              </a:rPr>
              <a:t> </a:t>
            </a:r>
            <a:r>
              <a:rPr lang="en-GB" sz="1100" dirty="0">
                <a:cs typeface="SimSun" charset="0"/>
              </a:rPr>
              <a:t>they</a:t>
            </a:r>
            <a:r>
              <a:rPr lang="en-GB" sz="1100" dirty="0">
                <a:cs typeface="Times New Roman" charset="0"/>
              </a:rPr>
              <a:t> </a:t>
            </a:r>
            <a:r>
              <a:rPr lang="en-GB" sz="1100" dirty="0">
                <a:cs typeface="SimSun" charset="0"/>
              </a:rPr>
              <a:t>want</a:t>
            </a:r>
            <a:r>
              <a:rPr lang="en-GB" sz="1100" dirty="0">
                <a:cs typeface="Times New Roman" charset="0"/>
              </a:rPr>
              <a:t> </a:t>
            </a:r>
            <a:r>
              <a:rPr lang="en-GB" sz="1100" dirty="0">
                <a:cs typeface="SimSun" charset="0"/>
              </a:rPr>
              <a:t>to</a:t>
            </a:r>
            <a:r>
              <a:rPr lang="en-GB" sz="1100" dirty="0">
                <a:cs typeface="Times New Roman" charset="0"/>
              </a:rPr>
              <a:t> </a:t>
            </a:r>
            <a:r>
              <a:rPr lang="en-GB" sz="1100" dirty="0">
                <a:cs typeface="SimSun" charset="0"/>
              </a:rPr>
              <a:t>achieve.</a:t>
            </a:r>
            <a:r>
              <a:rPr lang="en-GB" sz="1100" dirty="0">
                <a:cs typeface="Times New Roman" charset="0"/>
              </a:rPr>
              <a:t> </a:t>
            </a:r>
            <a:r>
              <a:rPr lang="en-GB" sz="1100" dirty="0">
                <a:cs typeface="SimSun" charset="0"/>
              </a:rPr>
              <a:t>As</a:t>
            </a:r>
            <a:r>
              <a:rPr lang="en-GB" sz="1100" dirty="0">
                <a:cs typeface="Times New Roman" charset="0"/>
              </a:rPr>
              <a:t> </a:t>
            </a:r>
            <a:r>
              <a:rPr lang="en-GB" sz="1100" dirty="0">
                <a:cs typeface="SimSun" charset="0"/>
              </a:rPr>
              <a:t>professionals</a:t>
            </a:r>
            <a:r>
              <a:rPr lang="en-GB" sz="1100" dirty="0">
                <a:cs typeface="Times New Roman" charset="0"/>
              </a:rPr>
              <a:t> </a:t>
            </a:r>
            <a:r>
              <a:rPr lang="en-GB" sz="1100" dirty="0">
                <a:cs typeface="SimSun" charset="0"/>
              </a:rPr>
              <a:t>we</a:t>
            </a:r>
            <a:r>
              <a:rPr lang="en-GB" sz="1100" dirty="0">
                <a:cs typeface="Times New Roman" charset="0"/>
              </a:rPr>
              <a:t> </a:t>
            </a:r>
            <a:r>
              <a:rPr lang="en-GB" sz="1100" dirty="0">
                <a:cs typeface="SimSun" charset="0"/>
              </a:rPr>
              <a:t>have</a:t>
            </a:r>
            <a:r>
              <a:rPr lang="en-GB" sz="1100" dirty="0">
                <a:cs typeface="Times New Roman" charset="0"/>
              </a:rPr>
              <a:t> </a:t>
            </a:r>
            <a:r>
              <a:rPr lang="en-GB" sz="1100" dirty="0">
                <a:cs typeface="SimSun" charset="0"/>
              </a:rPr>
              <a:t>a</a:t>
            </a:r>
            <a:r>
              <a:rPr lang="en-GB" sz="1100" dirty="0">
                <a:cs typeface="Times New Roman" charset="0"/>
              </a:rPr>
              <a:t> REPUTATION TO CARE </a:t>
            </a:r>
            <a:r>
              <a:rPr lang="en-GB" sz="1100" dirty="0">
                <a:cs typeface="SimSun" charset="0"/>
              </a:rPr>
              <a:t>about</a:t>
            </a:r>
            <a:r>
              <a:rPr lang="en-GB" sz="1100" dirty="0">
                <a:cs typeface="Times New Roman" charset="0"/>
              </a:rPr>
              <a:t> </a:t>
            </a:r>
            <a:r>
              <a:rPr lang="en-GB" sz="1100" dirty="0">
                <a:cs typeface="SimSun" charset="0"/>
              </a:rPr>
              <a:t>and</a:t>
            </a:r>
            <a:r>
              <a:rPr lang="en-GB" sz="1100" dirty="0">
                <a:cs typeface="Times New Roman" charset="0"/>
              </a:rPr>
              <a:t> </a:t>
            </a:r>
            <a:r>
              <a:rPr lang="en-GB" sz="1100" dirty="0">
                <a:cs typeface="SimSun" charset="0"/>
              </a:rPr>
              <a:t>this</a:t>
            </a:r>
            <a:r>
              <a:rPr lang="en-GB" sz="1100" dirty="0">
                <a:cs typeface="Times New Roman" charset="0"/>
              </a:rPr>
              <a:t> </a:t>
            </a:r>
            <a:r>
              <a:rPr lang="en-GB" sz="1100" dirty="0">
                <a:cs typeface="SimSun" charset="0"/>
              </a:rPr>
              <a:t>reputation</a:t>
            </a:r>
            <a:r>
              <a:rPr lang="en-GB" sz="1100" dirty="0">
                <a:cs typeface="Times New Roman" charset="0"/>
              </a:rPr>
              <a:t> </a:t>
            </a:r>
            <a:r>
              <a:rPr lang="en-GB" sz="1100" dirty="0">
                <a:cs typeface="SimSun" charset="0"/>
              </a:rPr>
              <a:t>is</a:t>
            </a:r>
            <a:r>
              <a:rPr lang="en-GB" sz="1100" dirty="0">
                <a:cs typeface="Times New Roman" charset="0"/>
              </a:rPr>
              <a:t> </a:t>
            </a:r>
            <a:r>
              <a:rPr lang="en-GB" sz="1100" dirty="0">
                <a:cs typeface="SimSun" charset="0"/>
              </a:rPr>
              <a:t>totally</a:t>
            </a:r>
            <a:r>
              <a:rPr lang="en-GB" sz="1100" dirty="0">
                <a:cs typeface="Times New Roman" charset="0"/>
              </a:rPr>
              <a:t> </a:t>
            </a:r>
            <a:r>
              <a:rPr lang="en-GB" sz="1100" dirty="0">
                <a:cs typeface="SimSun" charset="0"/>
              </a:rPr>
              <a:t>RELATED</a:t>
            </a:r>
            <a:r>
              <a:rPr lang="en-GB" sz="1100" dirty="0">
                <a:cs typeface="Times New Roman" charset="0"/>
              </a:rPr>
              <a:t> </a:t>
            </a:r>
            <a:r>
              <a:rPr lang="en-GB" sz="1100" dirty="0">
                <a:cs typeface="SimSun" charset="0"/>
              </a:rPr>
              <a:t>to</a:t>
            </a:r>
            <a:r>
              <a:rPr lang="en-GB" sz="1100" dirty="0">
                <a:cs typeface="Times New Roman" charset="0"/>
              </a:rPr>
              <a:t> </a:t>
            </a:r>
            <a:r>
              <a:rPr lang="en-GB" sz="1100" dirty="0">
                <a:cs typeface="SimSun" charset="0"/>
              </a:rPr>
              <a:t>how</a:t>
            </a:r>
            <a:r>
              <a:rPr lang="en-GB" sz="1100" dirty="0">
                <a:cs typeface="Times New Roman" charset="0"/>
              </a:rPr>
              <a:t> </a:t>
            </a:r>
            <a:r>
              <a:rPr lang="en-GB" sz="1100" dirty="0">
                <a:cs typeface="SimSun" charset="0"/>
              </a:rPr>
              <a:t>we</a:t>
            </a:r>
            <a:r>
              <a:rPr lang="en-GB" sz="1100" dirty="0">
                <a:cs typeface="Times New Roman" charset="0"/>
              </a:rPr>
              <a:t> </a:t>
            </a:r>
            <a:r>
              <a:rPr lang="en-GB" sz="1100" dirty="0">
                <a:cs typeface="SimSun" charset="0"/>
              </a:rPr>
              <a:t>work</a:t>
            </a:r>
            <a:r>
              <a:rPr lang="en-GB" sz="1100" dirty="0">
                <a:cs typeface="Times New Roman" charset="0"/>
              </a:rPr>
              <a:t> </a:t>
            </a:r>
            <a:r>
              <a:rPr lang="en-GB" sz="1100" dirty="0">
                <a:cs typeface="SimSun" charset="0"/>
              </a:rPr>
              <a:t>with</a:t>
            </a:r>
            <a:r>
              <a:rPr lang="en-GB" sz="1100" dirty="0">
                <a:cs typeface="Times New Roman" charset="0"/>
              </a:rPr>
              <a:t> OUR CLIENTS</a:t>
            </a:r>
            <a:r>
              <a:rPr lang="en-GB" sz="1100" dirty="0">
                <a:cs typeface="SimSun" charset="0"/>
              </a:rPr>
              <a:t>.</a:t>
            </a:r>
            <a:r>
              <a:rPr lang="en-GB" sz="1100" dirty="0">
                <a:cs typeface="Times New Roman" charset="0"/>
              </a:rPr>
              <a:t> </a:t>
            </a:r>
            <a:r>
              <a:rPr lang="en-GB" sz="1100" dirty="0">
                <a:cs typeface="SimSun" charset="0"/>
              </a:rPr>
              <a:t>We</a:t>
            </a:r>
            <a:r>
              <a:rPr lang="en-GB" sz="1100" dirty="0">
                <a:cs typeface="Times New Roman" charset="0"/>
              </a:rPr>
              <a:t> </a:t>
            </a:r>
            <a:r>
              <a:rPr lang="en-GB" sz="1100" dirty="0">
                <a:cs typeface="SimSun" charset="0"/>
              </a:rPr>
              <a:t>are</a:t>
            </a:r>
            <a:r>
              <a:rPr lang="en-GB" sz="1100" dirty="0">
                <a:cs typeface="Times New Roman" charset="0"/>
              </a:rPr>
              <a:t> </a:t>
            </a:r>
            <a:r>
              <a:rPr lang="en-GB" sz="1100" dirty="0">
                <a:cs typeface="SimSun" charset="0"/>
              </a:rPr>
              <a:t>the</a:t>
            </a:r>
            <a:r>
              <a:rPr lang="en-GB" sz="1100" dirty="0">
                <a:cs typeface="Times New Roman" charset="0"/>
              </a:rPr>
              <a:t> </a:t>
            </a:r>
            <a:r>
              <a:rPr lang="en-GB" sz="1100" dirty="0">
                <a:cs typeface="SimSun" charset="0"/>
              </a:rPr>
              <a:t>main</a:t>
            </a:r>
            <a:r>
              <a:rPr lang="en-GB" sz="1100" dirty="0">
                <a:cs typeface="Times New Roman" charset="0"/>
              </a:rPr>
              <a:t> STAKEHOLDERS </a:t>
            </a:r>
            <a:r>
              <a:rPr lang="en-GB" sz="1100" dirty="0">
                <a:cs typeface="SimSun" charset="0"/>
              </a:rPr>
              <a:t>in</a:t>
            </a:r>
            <a:r>
              <a:rPr lang="en-GB" sz="1100" dirty="0">
                <a:cs typeface="Times New Roman" charset="0"/>
              </a:rPr>
              <a:t> </a:t>
            </a:r>
            <a:r>
              <a:rPr lang="en-GB" sz="1100" dirty="0">
                <a:cs typeface="SimSun" charset="0"/>
              </a:rPr>
              <a:t>a</a:t>
            </a:r>
            <a:r>
              <a:rPr lang="en-GB" sz="1100" dirty="0">
                <a:cs typeface="Times New Roman" charset="0"/>
              </a:rPr>
              <a:t> </a:t>
            </a:r>
            <a:r>
              <a:rPr lang="en-GB" sz="1100" dirty="0">
                <a:cs typeface="SimSun" charset="0"/>
              </a:rPr>
              <a:t>software</a:t>
            </a:r>
            <a:r>
              <a:rPr lang="en-GB" sz="1100" dirty="0">
                <a:cs typeface="Times New Roman" charset="0"/>
              </a:rPr>
              <a:t> </a:t>
            </a:r>
            <a:r>
              <a:rPr lang="en-GB" sz="1100" dirty="0">
                <a:cs typeface="SimSun" charset="0"/>
              </a:rPr>
              <a:t>project</a:t>
            </a:r>
            <a:r>
              <a:rPr lang="en-GB" sz="1100" dirty="0">
                <a:cs typeface="Times New Roman" charset="0"/>
              </a:rPr>
              <a:t> </a:t>
            </a:r>
            <a:r>
              <a:rPr lang="en-GB" sz="1100" dirty="0">
                <a:cs typeface="SimSun" charset="0"/>
              </a:rPr>
              <a:t>BECAUSE</a:t>
            </a:r>
            <a:r>
              <a:rPr lang="en-GB" sz="1100" dirty="0">
                <a:cs typeface="Times New Roman" charset="0"/>
              </a:rPr>
              <a:t> </a:t>
            </a:r>
            <a:r>
              <a:rPr lang="en-GB" sz="1100" dirty="0">
                <a:cs typeface="SimSun" charset="0"/>
              </a:rPr>
              <a:t>it</a:t>
            </a:r>
            <a:r>
              <a:rPr lang="en-GB" sz="1100" dirty="0">
                <a:cs typeface="Times New Roman" charset="0"/>
              </a:rPr>
              <a:t> </a:t>
            </a:r>
            <a:r>
              <a:rPr lang="en-GB" sz="1100" dirty="0">
                <a:cs typeface="SimSun" charset="0"/>
              </a:rPr>
              <a:t>is</a:t>
            </a:r>
            <a:r>
              <a:rPr lang="en-GB" sz="1100" dirty="0">
                <a:cs typeface="Times New Roman" charset="0"/>
              </a:rPr>
              <a:t> OUR REPUTATION </a:t>
            </a:r>
            <a:r>
              <a:rPr lang="en-GB" sz="1100" dirty="0">
                <a:cs typeface="SimSun" charset="0"/>
              </a:rPr>
              <a:t>that</a:t>
            </a:r>
            <a:r>
              <a:rPr lang="en-GB" sz="1100" dirty="0">
                <a:cs typeface="Times New Roman" charset="0"/>
              </a:rPr>
              <a:t> </a:t>
            </a:r>
            <a:r>
              <a:rPr lang="en-GB" sz="1100" dirty="0">
                <a:cs typeface="SimSun" charset="0"/>
              </a:rPr>
              <a:t>is</a:t>
            </a:r>
            <a:r>
              <a:rPr lang="en-GB" sz="1100" dirty="0">
                <a:cs typeface="Times New Roman" charset="0"/>
              </a:rPr>
              <a:t> </a:t>
            </a:r>
            <a:r>
              <a:rPr lang="en-GB" sz="1100" dirty="0">
                <a:cs typeface="SimSun" charset="0"/>
              </a:rPr>
              <a:t>on</a:t>
            </a:r>
            <a:r>
              <a:rPr lang="en-GB" sz="1100" dirty="0">
                <a:cs typeface="Times New Roman" charset="0"/>
              </a:rPr>
              <a:t> </a:t>
            </a:r>
            <a:r>
              <a:rPr lang="en-GB" sz="1100" dirty="0">
                <a:cs typeface="SimSun" charset="0"/>
              </a:rPr>
              <a:t>the</a:t>
            </a:r>
            <a:r>
              <a:rPr lang="en-GB" sz="1100" dirty="0">
                <a:cs typeface="Times New Roman" charset="0"/>
              </a:rPr>
              <a:t> </a:t>
            </a:r>
            <a:r>
              <a:rPr lang="en-GB" sz="1100" dirty="0">
                <a:cs typeface="SimSun" charset="0"/>
              </a:rPr>
              <a:t>line.</a:t>
            </a:r>
            <a:r>
              <a:rPr lang="en-GB" sz="1100" dirty="0">
                <a:cs typeface="Times New Roman" charset="0"/>
              </a:rPr>
              <a:t> NOT GETTING INVOLVED </a:t>
            </a:r>
            <a:r>
              <a:rPr lang="en-GB" sz="1100" dirty="0">
                <a:cs typeface="SimSun" charset="0"/>
              </a:rPr>
              <a:t>with</a:t>
            </a:r>
            <a:r>
              <a:rPr lang="en-GB" sz="1100" dirty="0">
                <a:cs typeface="Times New Roman" charset="0"/>
              </a:rPr>
              <a:t> </a:t>
            </a:r>
            <a:r>
              <a:rPr lang="en-GB" sz="1100" dirty="0">
                <a:cs typeface="SimSun" charset="0"/>
              </a:rPr>
              <a:t>the</a:t>
            </a:r>
            <a:r>
              <a:rPr lang="en-GB" sz="1100" dirty="0">
                <a:cs typeface="Times New Roman" charset="0"/>
              </a:rPr>
              <a:t> </a:t>
            </a:r>
            <a:r>
              <a:rPr lang="en-GB" sz="1100" dirty="0">
                <a:cs typeface="SimSun" charset="0"/>
              </a:rPr>
              <a:t>business,</a:t>
            </a:r>
            <a:r>
              <a:rPr lang="en-GB" sz="1100" dirty="0">
                <a:cs typeface="Times New Roman" charset="0"/>
              </a:rPr>
              <a:t> </a:t>
            </a:r>
            <a:r>
              <a:rPr lang="en-GB" sz="1100" dirty="0">
                <a:cs typeface="SimSun" charset="0"/>
              </a:rPr>
              <a:t>not</a:t>
            </a:r>
            <a:r>
              <a:rPr lang="en-GB" sz="1100" dirty="0">
                <a:cs typeface="Times New Roman" charset="0"/>
              </a:rPr>
              <a:t> </a:t>
            </a:r>
            <a:r>
              <a:rPr lang="en-GB" sz="1100" dirty="0">
                <a:cs typeface="SimSun" charset="0"/>
              </a:rPr>
              <a:t>questioning</a:t>
            </a:r>
            <a:r>
              <a:rPr lang="en-GB" sz="1100" dirty="0">
                <a:cs typeface="Times New Roman" charset="0"/>
              </a:rPr>
              <a:t> </a:t>
            </a:r>
            <a:r>
              <a:rPr lang="en-GB" sz="1100" dirty="0">
                <a:cs typeface="SimSun" charset="0"/>
              </a:rPr>
              <a:t>requirements,</a:t>
            </a:r>
            <a:r>
              <a:rPr lang="en-GB" sz="1100" dirty="0">
                <a:cs typeface="Times New Roman" charset="0"/>
              </a:rPr>
              <a:t> </a:t>
            </a:r>
            <a:r>
              <a:rPr lang="en-GB" sz="1100" dirty="0">
                <a:cs typeface="SimSun" charset="0"/>
              </a:rPr>
              <a:t>not</a:t>
            </a:r>
            <a:r>
              <a:rPr lang="en-GB" sz="1100" dirty="0">
                <a:cs typeface="Times New Roman" charset="0"/>
              </a:rPr>
              <a:t> </a:t>
            </a:r>
            <a:r>
              <a:rPr lang="en-GB" sz="1100" dirty="0">
                <a:cs typeface="SimSun" charset="0"/>
              </a:rPr>
              <a:t>helping</a:t>
            </a:r>
            <a:r>
              <a:rPr lang="en-GB" sz="1100" dirty="0">
                <a:cs typeface="Times New Roman" charset="0"/>
              </a:rPr>
              <a:t> </a:t>
            </a:r>
            <a:r>
              <a:rPr lang="en-GB" sz="1100" dirty="0">
                <a:cs typeface="SimSun" charset="0"/>
              </a:rPr>
              <a:t>on</a:t>
            </a:r>
            <a:r>
              <a:rPr lang="en-GB" sz="1100" dirty="0">
                <a:cs typeface="Times New Roman" charset="0"/>
              </a:rPr>
              <a:t> </a:t>
            </a:r>
            <a:r>
              <a:rPr lang="en-GB" sz="1100" dirty="0">
                <a:cs typeface="SimSun" charset="0"/>
              </a:rPr>
              <a:t>tasks</a:t>
            </a:r>
            <a:r>
              <a:rPr lang="en-GB" sz="1100" dirty="0">
                <a:cs typeface="Times New Roman" charset="0"/>
              </a:rPr>
              <a:t> </a:t>
            </a:r>
            <a:r>
              <a:rPr lang="en-GB" sz="1100" dirty="0">
                <a:cs typeface="SimSun" charset="0"/>
              </a:rPr>
              <a:t>that</a:t>
            </a:r>
            <a:r>
              <a:rPr lang="en-GB" sz="1100" dirty="0">
                <a:cs typeface="Times New Roman" charset="0"/>
              </a:rPr>
              <a:t> </a:t>
            </a:r>
            <a:r>
              <a:rPr lang="en-GB" sz="1100" dirty="0">
                <a:cs typeface="SimSun" charset="0"/>
              </a:rPr>
              <a:t>are</a:t>
            </a:r>
            <a:r>
              <a:rPr lang="en-GB" sz="1100" dirty="0">
                <a:cs typeface="Times New Roman" charset="0"/>
              </a:rPr>
              <a:t> </a:t>
            </a:r>
            <a:r>
              <a:rPr lang="en-GB" sz="1100" dirty="0">
                <a:cs typeface="SimSun" charset="0"/>
              </a:rPr>
              <a:t>not</a:t>
            </a:r>
            <a:r>
              <a:rPr lang="en-GB" sz="1100" dirty="0">
                <a:cs typeface="Times New Roman" charset="0"/>
              </a:rPr>
              <a:t> </a:t>
            </a:r>
            <a:r>
              <a:rPr lang="en-GB" sz="1100" dirty="0">
                <a:cs typeface="SimSun" charset="0"/>
              </a:rPr>
              <a:t>related</a:t>
            </a:r>
            <a:r>
              <a:rPr lang="en-GB" sz="1100" dirty="0">
                <a:cs typeface="Times New Roman" charset="0"/>
              </a:rPr>
              <a:t> </a:t>
            </a:r>
            <a:r>
              <a:rPr lang="en-GB" sz="1100" dirty="0">
                <a:cs typeface="SimSun" charset="0"/>
              </a:rPr>
              <a:t>to</a:t>
            </a:r>
            <a:r>
              <a:rPr lang="en-GB" sz="1100" dirty="0">
                <a:cs typeface="Times New Roman" charset="0"/>
              </a:rPr>
              <a:t> </a:t>
            </a:r>
            <a:r>
              <a:rPr lang="en-GB" sz="1100" dirty="0">
                <a:cs typeface="SimSun" charset="0"/>
              </a:rPr>
              <a:t>development</a:t>
            </a:r>
            <a:r>
              <a:rPr lang="en-GB" sz="1100" dirty="0">
                <a:cs typeface="Times New Roman" charset="0"/>
              </a:rPr>
              <a:t> </a:t>
            </a:r>
            <a:r>
              <a:rPr lang="en-GB" sz="1100" dirty="0">
                <a:cs typeface="SimSun" charset="0"/>
              </a:rPr>
              <a:t>but</a:t>
            </a:r>
            <a:r>
              <a:rPr lang="en-GB" sz="1100" dirty="0">
                <a:cs typeface="Times New Roman" charset="0"/>
              </a:rPr>
              <a:t> </a:t>
            </a:r>
            <a:r>
              <a:rPr lang="en-GB" sz="1100" dirty="0">
                <a:cs typeface="SimSun" charset="0"/>
              </a:rPr>
              <a:t>are</a:t>
            </a:r>
            <a:r>
              <a:rPr lang="en-GB" sz="1100" dirty="0">
                <a:cs typeface="Times New Roman" charset="0"/>
              </a:rPr>
              <a:t> </a:t>
            </a:r>
            <a:r>
              <a:rPr lang="en-GB" sz="1100" dirty="0">
                <a:cs typeface="SimSun" charset="0"/>
              </a:rPr>
              <a:t>related</a:t>
            </a:r>
            <a:r>
              <a:rPr lang="en-GB" sz="1100" dirty="0">
                <a:cs typeface="Times New Roman" charset="0"/>
              </a:rPr>
              <a:t> </a:t>
            </a:r>
            <a:r>
              <a:rPr lang="en-GB" sz="1100" dirty="0">
                <a:cs typeface="SimSun" charset="0"/>
              </a:rPr>
              <a:t>to</a:t>
            </a:r>
            <a:r>
              <a:rPr lang="en-GB" sz="1100" dirty="0">
                <a:cs typeface="Times New Roman" charset="0"/>
              </a:rPr>
              <a:t> </a:t>
            </a:r>
            <a:r>
              <a:rPr lang="en-GB" sz="1100" dirty="0">
                <a:cs typeface="SimSun" charset="0"/>
              </a:rPr>
              <a:t>the</a:t>
            </a:r>
            <a:r>
              <a:rPr lang="en-GB" sz="1100" dirty="0">
                <a:cs typeface="Times New Roman" charset="0"/>
              </a:rPr>
              <a:t> </a:t>
            </a:r>
            <a:r>
              <a:rPr lang="en-GB" sz="1100" dirty="0">
                <a:cs typeface="SimSun" charset="0"/>
              </a:rPr>
              <a:t>project,</a:t>
            </a:r>
            <a:r>
              <a:rPr lang="en-GB" sz="1100" dirty="0">
                <a:cs typeface="Times New Roman" charset="0"/>
              </a:rPr>
              <a:t> IS NOT A PARTNERSHIP</a:t>
            </a:r>
            <a:r>
              <a:rPr lang="en-GB" sz="1100" dirty="0">
                <a:cs typeface="SimSun" charset="0"/>
              </a:rPr>
              <a:t>.</a:t>
            </a:r>
            <a:r>
              <a:rPr lang="en-GB" sz="1100" dirty="0">
                <a:cs typeface="Times New Roman" charset="0"/>
              </a:rPr>
              <a:t> </a:t>
            </a:r>
            <a:r>
              <a:rPr lang="en-GB" sz="1100" dirty="0">
                <a:cs typeface="SimSun" charset="0"/>
              </a:rPr>
              <a:t>However,</a:t>
            </a:r>
            <a:r>
              <a:rPr lang="en-GB" sz="1100" dirty="0">
                <a:cs typeface="Times New Roman" charset="0"/>
              </a:rPr>
              <a:t> </a:t>
            </a:r>
            <a:r>
              <a:rPr lang="en-GB" sz="1100" dirty="0">
                <a:cs typeface="SimSun" charset="0"/>
              </a:rPr>
              <a:t>you</a:t>
            </a:r>
            <a:r>
              <a:rPr lang="en-GB" sz="1100" dirty="0">
                <a:cs typeface="Times New Roman" charset="0"/>
              </a:rPr>
              <a:t> </a:t>
            </a:r>
            <a:r>
              <a:rPr lang="en-GB" sz="1100" dirty="0">
                <a:cs typeface="SimSun" charset="0"/>
              </a:rPr>
              <a:t>may</a:t>
            </a:r>
            <a:r>
              <a:rPr lang="en-GB" sz="1100" dirty="0">
                <a:cs typeface="Times New Roman" charset="0"/>
              </a:rPr>
              <a:t> </a:t>
            </a:r>
            <a:r>
              <a:rPr lang="en-GB" sz="1100" dirty="0">
                <a:cs typeface="SimSun" charset="0"/>
              </a:rPr>
              <a:t>say,</a:t>
            </a:r>
            <a:r>
              <a:rPr lang="en-GB" sz="1100" dirty="0">
                <a:cs typeface="Times New Roman" charset="0"/>
              </a:rPr>
              <a:t> </a:t>
            </a:r>
            <a:r>
              <a:rPr lang="en-GB" sz="1100" dirty="0">
                <a:cs typeface="SimSun" charset="0"/>
              </a:rPr>
              <a:t>SOME</a:t>
            </a:r>
            <a:r>
              <a:rPr lang="en-GB" sz="1100" dirty="0">
                <a:cs typeface="Times New Roman" charset="0"/>
              </a:rPr>
              <a:t> </a:t>
            </a:r>
            <a:r>
              <a:rPr lang="en-GB" sz="1100" dirty="0">
                <a:cs typeface="SimSun" charset="0"/>
              </a:rPr>
              <a:t>CLIENTS</a:t>
            </a:r>
            <a:r>
              <a:rPr lang="en-GB" sz="1100" dirty="0">
                <a:cs typeface="Times New Roman" charset="0"/>
              </a:rPr>
              <a:t> </a:t>
            </a:r>
            <a:r>
              <a:rPr lang="en-GB" sz="1100" dirty="0">
                <a:cs typeface="SimSun" charset="0"/>
              </a:rPr>
              <a:t>are</a:t>
            </a:r>
            <a:r>
              <a:rPr lang="en-GB" sz="1100" dirty="0">
                <a:cs typeface="Times New Roman" charset="0"/>
              </a:rPr>
              <a:t> NOT READY </a:t>
            </a:r>
            <a:r>
              <a:rPr lang="en-GB" sz="1100" dirty="0">
                <a:cs typeface="SimSun" charset="0"/>
              </a:rPr>
              <a:t>for</a:t>
            </a:r>
            <a:r>
              <a:rPr lang="en-GB" sz="1100" dirty="0">
                <a:cs typeface="Times New Roman" charset="0"/>
              </a:rPr>
              <a:t> </a:t>
            </a:r>
            <a:r>
              <a:rPr lang="en-GB" sz="1100" dirty="0">
                <a:cs typeface="SimSun" charset="0"/>
              </a:rPr>
              <a:t>that</a:t>
            </a:r>
            <a:r>
              <a:rPr lang="en-GB" sz="1100" dirty="0">
                <a:cs typeface="Times New Roman" charset="0"/>
              </a:rPr>
              <a:t> </a:t>
            </a:r>
            <a:r>
              <a:rPr lang="en-GB" sz="1100" dirty="0">
                <a:cs typeface="SimSun" charset="0"/>
              </a:rPr>
              <a:t>and</a:t>
            </a:r>
            <a:r>
              <a:rPr lang="en-GB" sz="1100" dirty="0">
                <a:cs typeface="Times New Roman" charset="0"/>
              </a:rPr>
              <a:t> </a:t>
            </a:r>
            <a:r>
              <a:rPr lang="en-GB" sz="1100" dirty="0">
                <a:cs typeface="SimSun" charset="0"/>
              </a:rPr>
              <a:t>they</a:t>
            </a:r>
            <a:r>
              <a:rPr lang="en-GB" sz="1100" dirty="0">
                <a:cs typeface="Times New Roman" charset="0"/>
              </a:rPr>
              <a:t> </a:t>
            </a:r>
            <a:r>
              <a:rPr lang="en-GB" sz="1100" dirty="0">
                <a:cs typeface="SimSun" charset="0"/>
              </a:rPr>
              <a:t>will</a:t>
            </a:r>
            <a:r>
              <a:rPr lang="en-GB" sz="1100" dirty="0">
                <a:cs typeface="Times New Roman" charset="0"/>
              </a:rPr>
              <a:t> </a:t>
            </a:r>
            <a:r>
              <a:rPr lang="en-GB" sz="1100" dirty="0">
                <a:cs typeface="SimSun" charset="0"/>
              </a:rPr>
              <a:t>not</a:t>
            </a:r>
            <a:r>
              <a:rPr lang="en-GB" sz="1100" dirty="0">
                <a:cs typeface="Times New Roman" charset="0"/>
              </a:rPr>
              <a:t> “</a:t>
            </a:r>
            <a:r>
              <a:rPr lang="en-GB" sz="1100" dirty="0">
                <a:cs typeface="SimSun" charset="0"/>
              </a:rPr>
              <a:t>allow</a:t>
            </a:r>
            <a:r>
              <a:rPr lang="en-GB" sz="1100" dirty="0">
                <a:cs typeface="Times New Roman" charset="0"/>
              </a:rPr>
              <a:t>” </a:t>
            </a:r>
            <a:r>
              <a:rPr lang="en-GB" sz="1100" dirty="0">
                <a:cs typeface="SimSun" charset="0"/>
              </a:rPr>
              <a:t>you</a:t>
            </a:r>
            <a:r>
              <a:rPr lang="en-GB" sz="1100" dirty="0">
                <a:cs typeface="Times New Roman" charset="0"/>
              </a:rPr>
              <a:t> </a:t>
            </a:r>
            <a:r>
              <a:rPr lang="en-GB" sz="1100" dirty="0">
                <a:cs typeface="SimSun" charset="0"/>
              </a:rPr>
              <a:t>to</a:t>
            </a:r>
            <a:r>
              <a:rPr lang="en-GB" sz="1100" dirty="0">
                <a:cs typeface="Times New Roman" charset="0"/>
              </a:rPr>
              <a:t> </a:t>
            </a:r>
            <a:r>
              <a:rPr lang="en-GB" sz="1100" dirty="0">
                <a:cs typeface="SimSun" charset="0"/>
              </a:rPr>
              <a:t>get</a:t>
            </a:r>
            <a:r>
              <a:rPr lang="en-GB" sz="1100" dirty="0">
                <a:cs typeface="Times New Roman" charset="0"/>
              </a:rPr>
              <a:t> </a:t>
            </a:r>
            <a:r>
              <a:rPr lang="en-GB" sz="1100" dirty="0">
                <a:cs typeface="SimSun" charset="0"/>
              </a:rPr>
              <a:t>closer</a:t>
            </a:r>
            <a:r>
              <a:rPr lang="en-GB" sz="1100" dirty="0">
                <a:cs typeface="Times New Roman" charset="0"/>
              </a:rPr>
              <a:t> </a:t>
            </a:r>
            <a:r>
              <a:rPr lang="en-GB" sz="1100" dirty="0">
                <a:cs typeface="SimSun" charset="0"/>
              </a:rPr>
              <a:t>or</a:t>
            </a:r>
            <a:r>
              <a:rPr lang="en-GB" sz="1100" dirty="0">
                <a:cs typeface="Times New Roman" charset="0"/>
              </a:rPr>
              <a:t> </a:t>
            </a:r>
            <a:r>
              <a:rPr lang="en-GB" sz="1100" dirty="0">
                <a:cs typeface="SimSun" charset="0"/>
              </a:rPr>
              <a:t>to</a:t>
            </a:r>
            <a:r>
              <a:rPr lang="en-GB" sz="1100" dirty="0">
                <a:cs typeface="Times New Roman" charset="0"/>
              </a:rPr>
              <a:t> </a:t>
            </a:r>
            <a:r>
              <a:rPr lang="en-GB" sz="1100" dirty="0">
                <a:cs typeface="SimSun" charset="0"/>
              </a:rPr>
              <a:t>do</a:t>
            </a:r>
            <a:r>
              <a:rPr lang="en-GB" sz="1100" dirty="0">
                <a:cs typeface="Times New Roman" charset="0"/>
              </a:rPr>
              <a:t> </a:t>
            </a:r>
            <a:r>
              <a:rPr lang="en-GB" sz="1100" dirty="0">
                <a:cs typeface="SimSun" charset="0"/>
              </a:rPr>
              <a:t>anything</a:t>
            </a:r>
            <a:r>
              <a:rPr lang="en-GB" sz="1100" dirty="0">
                <a:cs typeface="Times New Roman" charset="0"/>
              </a:rPr>
              <a:t> </a:t>
            </a:r>
            <a:r>
              <a:rPr lang="en-GB" sz="1100" dirty="0">
                <a:cs typeface="SimSun" charset="0"/>
              </a:rPr>
              <a:t>that</a:t>
            </a:r>
            <a:r>
              <a:rPr lang="en-GB" sz="1100" dirty="0">
                <a:cs typeface="Times New Roman" charset="0"/>
              </a:rPr>
              <a:t> </a:t>
            </a:r>
            <a:r>
              <a:rPr lang="en-GB" sz="1100" dirty="0">
                <a:cs typeface="SimSun" charset="0"/>
              </a:rPr>
              <a:t>is</a:t>
            </a:r>
            <a:r>
              <a:rPr lang="en-GB" sz="1100" dirty="0">
                <a:cs typeface="Times New Roman" charset="0"/>
              </a:rPr>
              <a:t> </a:t>
            </a:r>
            <a:r>
              <a:rPr lang="en-GB" sz="1100" dirty="0">
                <a:cs typeface="SimSun" charset="0"/>
              </a:rPr>
              <a:t>not</a:t>
            </a:r>
            <a:r>
              <a:rPr lang="en-GB" sz="1100" dirty="0">
                <a:cs typeface="Times New Roman" charset="0"/>
              </a:rPr>
              <a:t> </a:t>
            </a:r>
            <a:r>
              <a:rPr lang="en-GB" sz="1100" dirty="0">
                <a:cs typeface="SimSun" charset="0"/>
              </a:rPr>
              <a:t>development.</a:t>
            </a:r>
            <a:r>
              <a:rPr lang="en-GB" sz="1100" dirty="0">
                <a:cs typeface="Times New Roman" charset="0"/>
              </a:rPr>
              <a:t> </a:t>
            </a:r>
            <a:r>
              <a:rPr lang="en-GB" sz="1100" dirty="0">
                <a:cs typeface="SimSun" charset="0"/>
              </a:rPr>
              <a:t>So</a:t>
            </a:r>
            <a:r>
              <a:rPr lang="en-GB" sz="1100" dirty="0">
                <a:cs typeface="Times New Roman" charset="0"/>
              </a:rPr>
              <a:t> </a:t>
            </a:r>
            <a:r>
              <a:rPr lang="en-GB" sz="1100" dirty="0">
                <a:cs typeface="SimSun" charset="0"/>
              </a:rPr>
              <a:t>in</a:t>
            </a:r>
            <a:r>
              <a:rPr lang="en-GB" sz="1100" dirty="0">
                <a:cs typeface="Times New Roman" charset="0"/>
              </a:rPr>
              <a:t> </a:t>
            </a:r>
            <a:r>
              <a:rPr lang="en-GB" sz="1100" dirty="0">
                <a:cs typeface="SimSun" charset="0"/>
              </a:rPr>
              <a:t>this</a:t>
            </a:r>
            <a:r>
              <a:rPr lang="en-GB" sz="1100" dirty="0">
                <a:cs typeface="Times New Roman" charset="0"/>
              </a:rPr>
              <a:t> </a:t>
            </a:r>
            <a:r>
              <a:rPr lang="en-GB" sz="1100" dirty="0">
                <a:cs typeface="SimSun" charset="0"/>
              </a:rPr>
              <a:t>case,</a:t>
            </a:r>
            <a:r>
              <a:rPr lang="en-GB" sz="1100" dirty="0">
                <a:cs typeface="Times New Roman" charset="0"/>
              </a:rPr>
              <a:t> </a:t>
            </a:r>
            <a:r>
              <a:rPr lang="en-GB" sz="1100" dirty="0">
                <a:cs typeface="SimSun" charset="0"/>
              </a:rPr>
              <a:t>they</a:t>
            </a:r>
            <a:r>
              <a:rPr lang="en-GB" sz="1100" dirty="0">
                <a:cs typeface="Times New Roman" charset="0"/>
              </a:rPr>
              <a:t> </a:t>
            </a:r>
            <a:r>
              <a:rPr lang="en-GB" sz="1100" dirty="0">
                <a:cs typeface="SimSun" charset="0"/>
              </a:rPr>
              <a:t>don't</a:t>
            </a:r>
            <a:r>
              <a:rPr lang="en-GB" sz="1100" dirty="0">
                <a:cs typeface="Times New Roman" charset="0"/>
              </a:rPr>
              <a:t> </a:t>
            </a:r>
            <a:r>
              <a:rPr lang="en-GB" sz="1100" dirty="0">
                <a:cs typeface="SimSun" charset="0"/>
              </a:rPr>
              <a:t>want</a:t>
            </a:r>
            <a:r>
              <a:rPr lang="en-GB" sz="1100" dirty="0">
                <a:cs typeface="Times New Roman" charset="0"/>
              </a:rPr>
              <a:t> </a:t>
            </a:r>
            <a:r>
              <a:rPr lang="en-GB" sz="1100" dirty="0">
                <a:cs typeface="SimSun" charset="0"/>
              </a:rPr>
              <a:t>the</a:t>
            </a:r>
            <a:r>
              <a:rPr lang="en-GB" sz="1100" dirty="0">
                <a:cs typeface="Times New Roman" charset="0"/>
              </a:rPr>
              <a:t> </a:t>
            </a:r>
            <a:r>
              <a:rPr lang="en-GB" sz="1100" dirty="0">
                <a:cs typeface="SimSun" charset="0"/>
              </a:rPr>
              <a:t>partnership</a:t>
            </a:r>
            <a:r>
              <a:rPr lang="en-GB" sz="1100" dirty="0">
                <a:cs typeface="Times New Roman" charset="0"/>
              </a:rPr>
              <a:t> </a:t>
            </a:r>
            <a:r>
              <a:rPr lang="en-GB" sz="1100" dirty="0">
                <a:cs typeface="SimSun" charset="0"/>
              </a:rPr>
              <a:t>and</a:t>
            </a:r>
            <a:r>
              <a:rPr lang="en-GB" sz="1100" dirty="0">
                <a:cs typeface="Times New Roman" charset="0"/>
              </a:rPr>
              <a:t> </a:t>
            </a:r>
            <a:r>
              <a:rPr lang="en-GB" sz="1100" dirty="0">
                <a:cs typeface="SimSun" charset="0"/>
              </a:rPr>
              <a:t>I</a:t>
            </a:r>
            <a:r>
              <a:rPr lang="en-GB" sz="1100" dirty="0">
                <a:cs typeface="Times New Roman" charset="0"/>
              </a:rPr>
              <a:t> </a:t>
            </a:r>
            <a:r>
              <a:rPr lang="en-GB" sz="1100" dirty="0">
                <a:cs typeface="SimSun" charset="0"/>
              </a:rPr>
              <a:t>don't</a:t>
            </a:r>
            <a:r>
              <a:rPr lang="en-GB" sz="1100" dirty="0">
                <a:cs typeface="Times New Roman" charset="0"/>
              </a:rPr>
              <a:t> </a:t>
            </a:r>
            <a:r>
              <a:rPr lang="en-GB" sz="1100" dirty="0">
                <a:cs typeface="SimSun" charset="0"/>
              </a:rPr>
              <a:t>think</a:t>
            </a:r>
            <a:r>
              <a:rPr lang="en-GB" sz="1100" dirty="0">
                <a:cs typeface="Times New Roman" charset="0"/>
              </a:rPr>
              <a:t> </a:t>
            </a:r>
            <a:r>
              <a:rPr lang="en-GB" sz="1100" dirty="0">
                <a:cs typeface="SimSun" charset="0"/>
              </a:rPr>
              <a:t>they</a:t>
            </a:r>
            <a:r>
              <a:rPr lang="en-GB" sz="1100" dirty="0">
                <a:cs typeface="Times New Roman" charset="0"/>
              </a:rPr>
              <a:t> </a:t>
            </a:r>
            <a:r>
              <a:rPr lang="en-GB" sz="1100" dirty="0">
                <a:cs typeface="SimSun" charset="0"/>
              </a:rPr>
              <a:t>will</a:t>
            </a:r>
            <a:r>
              <a:rPr lang="en-GB" sz="1100" dirty="0">
                <a:cs typeface="Times New Roman" charset="0"/>
              </a:rPr>
              <a:t> </a:t>
            </a:r>
            <a:r>
              <a:rPr lang="en-GB" sz="1100" dirty="0">
                <a:cs typeface="SimSun" charset="0"/>
              </a:rPr>
              <a:t>have</a:t>
            </a:r>
            <a:r>
              <a:rPr lang="en-GB" sz="1100" dirty="0">
                <a:cs typeface="Times New Roman" charset="0"/>
              </a:rPr>
              <a:t> </a:t>
            </a:r>
            <a:r>
              <a:rPr lang="en-GB" sz="1100" dirty="0">
                <a:cs typeface="SimSun" charset="0"/>
              </a:rPr>
              <a:t>software</a:t>
            </a:r>
            <a:r>
              <a:rPr lang="en-GB" sz="1100" dirty="0">
                <a:cs typeface="Times New Roman" charset="0"/>
              </a:rPr>
              <a:t> </a:t>
            </a:r>
            <a:r>
              <a:rPr lang="en-GB" sz="1100" dirty="0">
                <a:cs typeface="SimSun" charset="0"/>
              </a:rPr>
              <a:t>craftsmen</a:t>
            </a:r>
            <a:r>
              <a:rPr lang="en-GB" sz="1100" dirty="0">
                <a:cs typeface="Times New Roman" charset="0"/>
              </a:rPr>
              <a:t> </a:t>
            </a:r>
            <a:r>
              <a:rPr lang="en-GB" sz="1100" dirty="0">
                <a:cs typeface="SimSun" charset="0"/>
              </a:rPr>
              <a:t>working</a:t>
            </a:r>
            <a:r>
              <a:rPr lang="en-GB" sz="1100" dirty="0">
                <a:cs typeface="Times New Roman" charset="0"/>
              </a:rPr>
              <a:t> </a:t>
            </a:r>
            <a:r>
              <a:rPr lang="en-GB" sz="1100" dirty="0">
                <a:cs typeface="SimSun" charset="0"/>
              </a:rPr>
              <a:t>for</a:t>
            </a:r>
            <a:r>
              <a:rPr lang="en-GB" sz="1100" dirty="0">
                <a:cs typeface="Times New Roman" charset="0"/>
              </a:rPr>
              <a:t> </a:t>
            </a:r>
            <a:r>
              <a:rPr lang="en-GB" sz="1100" dirty="0">
                <a:cs typeface="SimSun" charset="0"/>
              </a:rPr>
              <a:t>them</a:t>
            </a:r>
            <a:r>
              <a:rPr lang="en-GB" sz="1100" dirty="0">
                <a:cs typeface="Times New Roman" charset="0"/>
              </a:rPr>
              <a:t> </a:t>
            </a:r>
            <a:r>
              <a:rPr lang="en-GB" sz="1100" dirty="0">
                <a:cs typeface="SimSun" charset="0"/>
              </a:rPr>
              <a:t>for</a:t>
            </a:r>
            <a:r>
              <a:rPr lang="en-GB" sz="1100" dirty="0">
                <a:cs typeface="Times New Roman" charset="0"/>
              </a:rPr>
              <a:t> </a:t>
            </a:r>
            <a:r>
              <a:rPr lang="en-GB" sz="1100" dirty="0">
                <a:cs typeface="SimSun" charset="0"/>
              </a:rPr>
              <a:t>too</a:t>
            </a:r>
            <a:r>
              <a:rPr lang="en-GB" sz="1100" dirty="0">
                <a:cs typeface="Times New Roman" charset="0"/>
              </a:rPr>
              <a:t> </a:t>
            </a:r>
            <a:r>
              <a:rPr lang="en-GB" sz="1100" dirty="0">
                <a:cs typeface="SimSun" charset="0"/>
              </a:rPr>
              <a:t>long.</a:t>
            </a: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130</a:t>
            </a:fld>
            <a:endParaRPr lang="ko-KR" altLang="en-US" dirty="0">
              <a:solidFill>
                <a:prstClr val="black"/>
              </a:solidFill>
              <a:latin typeface="Calibri"/>
              <a:ea typeface="맑은 고딕"/>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131</a:t>
            </a:fld>
            <a:endParaRPr lang="ko-KR" altLang="en-US" dirty="0">
              <a:solidFill>
                <a:prstClr val="black"/>
              </a:solidFill>
              <a:latin typeface="Calibri"/>
              <a:ea typeface="맑은 고딕"/>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132</a:t>
            </a:fld>
            <a:endParaRPr lang="ko-KR" altLang="en-US" dirty="0">
              <a:solidFill>
                <a:prstClr val="black"/>
              </a:solidFill>
              <a:latin typeface="Calibri"/>
              <a:ea typeface="맑은 고딕"/>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133</a:t>
            </a:fld>
            <a:endParaRPr lang="ko-KR" altLang="en-US" dirty="0">
              <a:solidFill>
                <a:prstClr val="black"/>
              </a:solidFill>
              <a:latin typeface="Calibri"/>
              <a:ea typeface="맑은 고딕"/>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134</a:t>
            </a:fld>
            <a:endParaRPr lang="ko-KR" altLang="en-US" dirty="0">
              <a:solidFill>
                <a:prstClr val="black"/>
              </a:solidFill>
              <a:latin typeface="Calibri"/>
              <a:ea typeface="맑은 고딕"/>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135</a:t>
            </a:fld>
            <a:endParaRPr lang="ko-KR" altLang="en-US" dirty="0">
              <a:solidFill>
                <a:prstClr val="black"/>
              </a:solidFill>
              <a:latin typeface="Calibri"/>
              <a:ea typeface="맑은 고딕"/>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136</a:t>
            </a:fld>
            <a:endParaRPr lang="ko-KR" altLang="en-US" dirty="0">
              <a:solidFill>
                <a:prstClr val="black"/>
              </a:solidFill>
              <a:latin typeface="Calibri"/>
              <a:ea typeface="맑은 고딕"/>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137</a:t>
            </a:fld>
            <a:endParaRPr lang="ko-KR" altLang="en-US" dirty="0">
              <a:solidFill>
                <a:prstClr val="black"/>
              </a:solidFill>
              <a:latin typeface="Calibri"/>
              <a:ea typeface="맑은 고딕"/>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138</a:t>
            </a:fld>
            <a:endParaRPr lang="ko-KR" altLang="en-US" dirty="0">
              <a:solidFill>
                <a:prstClr val="black"/>
              </a:solidFill>
              <a:latin typeface="Calibri"/>
              <a:ea typeface="맑은 고딕"/>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139</a:t>
            </a:fld>
            <a:endParaRPr lang="ko-KR" altLang="en-US" dirty="0">
              <a:solidFill>
                <a:prstClr val="black"/>
              </a:solidFill>
              <a:latin typeface="Calibri"/>
              <a:ea typeface="맑은 고딕"/>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7" name="Text Box 1"/>
          <p:cNvSpPr txBox="1">
            <a:spLocks noGrp="1" noRot="1" noChangeAspect="1" noChangeArrowheads="1"/>
          </p:cNvSpPr>
          <p:nvPr>
            <p:ph type="sldImg"/>
          </p:nvPr>
        </p:nvSpPr>
        <p:spPr bwMode="auto">
          <a:xfrm>
            <a:off x="-14224000" y="-11796713"/>
            <a:ext cx="16637000" cy="124793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50178" name="Text Box 2"/>
          <p:cNvSpPr txBox="1">
            <a:spLocks noGrp="1" noChangeArrowheads="1"/>
          </p:cNvSpPr>
          <p:nvPr>
            <p:ph type="body" idx="1"/>
          </p:nvPr>
        </p:nvSpPr>
        <p:spPr bwMode="auto">
          <a:xfrm>
            <a:off x="685800" y="4343400"/>
            <a:ext cx="5472113" cy="41005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9pPr>
          </a:lstStyle>
          <a:p>
            <a:pPr>
              <a:spcBef>
                <a:spcPts val="450"/>
              </a:spcBef>
              <a:buClrTx/>
              <a:buFontTx/>
              <a:buNone/>
            </a:pPr>
            <a:r>
              <a:rPr lang="en-GB" dirty="0">
                <a:cs typeface="WenQuanYi Micro Hei" charset="0"/>
              </a:rPr>
              <a:t>Software</a:t>
            </a:r>
            <a:r>
              <a:rPr lang="en-GB" dirty="0">
                <a:cs typeface="Times New Roman" charset="0"/>
              </a:rPr>
              <a:t> </a:t>
            </a:r>
            <a:r>
              <a:rPr lang="en-GB" dirty="0">
                <a:cs typeface="WenQuanYi Micro Hei" charset="0"/>
              </a:rPr>
              <a:t>craftsmanship</a:t>
            </a:r>
            <a:r>
              <a:rPr lang="en-GB" dirty="0">
                <a:cs typeface="Times New Roman" charset="0"/>
              </a:rPr>
              <a:t> </a:t>
            </a:r>
            <a:r>
              <a:rPr lang="en-GB" dirty="0">
                <a:cs typeface="WenQuanYi Micro Hei" charset="0"/>
              </a:rPr>
              <a:t>is</a:t>
            </a:r>
            <a:r>
              <a:rPr lang="en-GB" dirty="0">
                <a:cs typeface="Times New Roman" charset="0"/>
              </a:rPr>
              <a:t> </a:t>
            </a:r>
            <a:r>
              <a:rPr lang="en-GB" dirty="0">
                <a:cs typeface="WenQuanYi Micro Hei" charset="0"/>
              </a:rPr>
              <a:t>about</a:t>
            </a:r>
            <a:r>
              <a:rPr lang="en-GB" dirty="0">
                <a:cs typeface="Times New Roman" charset="0"/>
              </a:rPr>
              <a:t> </a:t>
            </a:r>
            <a:r>
              <a:rPr lang="en-GB" dirty="0">
                <a:cs typeface="WenQuanYi Micro Hei" charset="0"/>
              </a:rPr>
              <a:t>professionalism.</a:t>
            </a: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140</a:t>
            </a:fld>
            <a:endParaRPr lang="ko-KR" altLang="en-US" dirty="0">
              <a:solidFill>
                <a:prstClr val="black"/>
              </a:solidFill>
              <a:latin typeface="Calibri"/>
              <a:ea typeface="맑은 고딕"/>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141</a:t>
            </a:fld>
            <a:endParaRPr lang="ko-KR" altLang="en-US" dirty="0">
              <a:solidFill>
                <a:prstClr val="black"/>
              </a:solidFill>
              <a:latin typeface="Calibri"/>
              <a:ea typeface="맑은 고딕"/>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142</a:t>
            </a:fld>
            <a:endParaRPr lang="ko-KR" altLang="en-US" dirty="0">
              <a:solidFill>
                <a:prstClr val="black"/>
              </a:solidFill>
              <a:latin typeface="Calibri"/>
              <a:ea typeface="맑은 고딕"/>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143</a:t>
            </a:fld>
            <a:endParaRPr lang="ko-KR" altLang="en-US" dirty="0">
              <a:solidFill>
                <a:prstClr val="black"/>
              </a:solidFill>
              <a:latin typeface="Calibri"/>
              <a:ea typeface="맑은 고딕"/>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144</a:t>
            </a:fld>
            <a:endParaRPr lang="ko-KR" altLang="en-US" dirty="0">
              <a:solidFill>
                <a:prstClr val="black"/>
              </a:solidFill>
              <a:latin typeface="Calibri"/>
              <a:ea typeface="맑은 고딕"/>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145</a:t>
            </a:fld>
            <a:endParaRPr lang="ko-KR" altLang="en-US" dirty="0">
              <a:solidFill>
                <a:prstClr val="black"/>
              </a:solidFill>
              <a:latin typeface="Calibri"/>
              <a:ea typeface="맑은 고딕"/>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146</a:t>
            </a:fld>
            <a:endParaRPr lang="ko-KR" altLang="en-US" dirty="0">
              <a:solidFill>
                <a:prstClr val="black"/>
              </a:solidFill>
              <a:latin typeface="Calibri"/>
              <a:ea typeface="맑은 고딕"/>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147</a:t>
            </a:fld>
            <a:endParaRPr lang="ko-KR" altLang="en-US" dirty="0">
              <a:solidFill>
                <a:prstClr val="black"/>
              </a:solidFill>
              <a:latin typeface="Calibri"/>
              <a:ea typeface="맑은 고딕"/>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148</a:t>
            </a:fld>
            <a:endParaRPr lang="ko-KR" altLang="en-US" dirty="0">
              <a:solidFill>
                <a:prstClr val="black"/>
              </a:solidFill>
              <a:latin typeface="Calibri"/>
              <a:ea typeface="맑은 고딕"/>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149</a:t>
            </a:fld>
            <a:endParaRPr lang="ko-KR" altLang="en-US" dirty="0">
              <a:solidFill>
                <a:prstClr val="black"/>
              </a:solidFill>
              <a:latin typeface="Calibri"/>
              <a:ea typeface="맑은 고딕"/>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1" name="Text Box 1"/>
          <p:cNvSpPr txBox="1">
            <a:spLocks noGrp="1" noRot="1" noChangeAspect="1" noChangeArrowheads="1"/>
          </p:cNvSpPr>
          <p:nvPr>
            <p:ph type="sldImg"/>
          </p:nvPr>
        </p:nvSpPr>
        <p:spPr bwMode="auto">
          <a:xfrm>
            <a:off x="-14224000" y="-11796713"/>
            <a:ext cx="16637000" cy="124793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51202" name="Text Box 2"/>
          <p:cNvSpPr txBox="1">
            <a:spLocks noGrp="1" noChangeArrowheads="1"/>
          </p:cNvSpPr>
          <p:nvPr>
            <p:ph type="body" idx="1"/>
          </p:nvPr>
        </p:nvSpPr>
        <p:spPr bwMode="auto">
          <a:xfrm>
            <a:off x="685800" y="4343400"/>
            <a:ext cx="5472113" cy="41005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9pPr>
          </a:lstStyle>
          <a:p>
            <a:pPr>
              <a:spcBef>
                <a:spcPts val="450"/>
              </a:spcBef>
              <a:buClrTx/>
              <a:buFontTx/>
              <a:buNone/>
            </a:pPr>
            <a:r>
              <a:rPr lang="en-GB" sz="1100" dirty="0" smtClean="0">
                <a:solidFill>
                  <a:srgbClr val="FF0000"/>
                </a:solidFill>
                <a:cs typeface="WenQuanYi Micro Hei" charset="0"/>
              </a:rPr>
              <a:t>You don’t know my company</a:t>
            </a:r>
            <a:r>
              <a:rPr lang="en-GB" sz="1100" dirty="0" smtClean="0">
                <a:cs typeface="WenQuanYi Micro Hei" charset="0"/>
              </a:rPr>
              <a:t>. It’s different. Excuse.</a:t>
            </a:r>
          </a:p>
          <a:p>
            <a:pPr>
              <a:spcBef>
                <a:spcPts val="450"/>
              </a:spcBef>
              <a:buClrTx/>
              <a:buFontTx/>
              <a:buNone/>
            </a:pPr>
            <a:endParaRPr lang="en-GB" sz="1100" dirty="0" smtClean="0">
              <a:cs typeface="WenQuanYi Micro Hei" charset="0"/>
            </a:endParaRPr>
          </a:p>
          <a:p>
            <a:pPr>
              <a:spcBef>
                <a:spcPts val="450"/>
              </a:spcBef>
              <a:buClrTx/>
              <a:buFontTx/>
              <a:buNone/>
            </a:pPr>
            <a:r>
              <a:rPr lang="en-GB" sz="1100" dirty="0" smtClean="0">
                <a:cs typeface="WenQuanYi Micro Hei" charset="0"/>
              </a:rPr>
              <a:t>Not context specific:</a:t>
            </a:r>
            <a:r>
              <a:rPr lang="en-GB" sz="1100" baseline="0" dirty="0" smtClean="0">
                <a:cs typeface="WenQuanYi Micro Hei" charset="0"/>
              </a:rPr>
              <a:t> Quality, Tests, Bugs, Velocity, Agility</a:t>
            </a:r>
            <a:endParaRPr lang="en-GB" sz="1100" dirty="0" smtClean="0">
              <a:cs typeface="WenQuanYi Micro Hei" charset="0"/>
            </a:endParaRPr>
          </a:p>
          <a:p>
            <a:pPr>
              <a:spcBef>
                <a:spcPts val="450"/>
              </a:spcBef>
              <a:buClrTx/>
              <a:buFontTx/>
              <a:buNone/>
            </a:pPr>
            <a:endParaRPr lang="en-GB" sz="1100" dirty="0" smtClean="0">
              <a:cs typeface="WenQuanYi Micro Hei" charset="0"/>
            </a:endParaRPr>
          </a:p>
          <a:p>
            <a:pPr>
              <a:spcBef>
                <a:spcPts val="450"/>
              </a:spcBef>
              <a:buClrTx/>
              <a:buFontTx/>
              <a:buNone/>
            </a:pPr>
            <a:endParaRPr lang="en-GB" sz="1100" dirty="0" smtClean="0">
              <a:cs typeface="WenQuanYi Micro Hei" charset="0"/>
            </a:endParaRPr>
          </a:p>
          <a:p>
            <a:pPr>
              <a:spcBef>
                <a:spcPts val="450"/>
              </a:spcBef>
              <a:buClrTx/>
              <a:buFontTx/>
              <a:buNone/>
            </a:pPr>
            <a:r>
              <a:rPr lang="en-GB" sz="1100" dirty="0" smtClean="0">
                <a:cs typeface="WenQuanYi Micro Hei" charset="0"/>
              </a:rPr>
              <a:t>Many</a:t>
            </a:r>
            <a:r>
              <a:rPr lang="en-GB" sz="1100" dirty="0" smtClean="0">
                <a:cs typeface="Times New Roman" charset="0"/>
              </a:rPr>
              <a:t> </a:t>
            </a:r>
            <a:r>
              <a:rPr lang="en-GB" sz="1100" dirty="0">
                <a:cs typeface="WenQuanYi Micro Hei" charset="0"/>
              </a:rPr>
              <a:t>people</a:t>
            </a:r>
            <a:r>
              <a:rPr lang="en-GB" sz="1100" dirty="0">
                <a:cs typeface="Times New Roman" charset="0"/>
              </a:rPr>
              <a:t> </a:t>
            </a:r>
            <a:r>
              <a:rPr lang="en-GB" sz="1100" dirty="0">
                <a:cs typeface="WenQuanYi Micro Hei" charset="0"/>
              </a:rPr>
              <a:t>will</a:t>
            </a:r>
            <a:r>
              <a:rPr lang="en-GB" sz="1100" dirty="0">
                <a:cs typeface="Times New Roman" charset="0"/>
              </a:rPr>
              <a:t> </a:t>
            </a:r>
            <a:r>
              <a:rPr lang="en-GB" sz="1100" dirty="0">
                <a:cs typeface="WenQuanYi Micro Hei" charset="0"/>
              </a:rPr>
              <a:t>say:</a:t>
            </a:r>
            <a:r>
              <a:rPr lang="en-GB" sz="1100" dirty="0">
                <a:cs typeface="Times New Roman" charset="0"/>
              </a:rPr>
              <a:t> “</a:t>
            </a:r>
            <a:r>
              <a:rPr lang="en-GB" sz="1100" dirty="0">
                <a:cs typeface="WenQuanYi Micro Hei" charset="0"/>
              </a:rPr>
              <a:t>But</a:t>
            </a:r>
            <a:r>
              <a:rPr lang="en-GB" sz="1100" dirty="0">
                <a:cs typeface="Times New Roman" charset="0"/>
              </a:rPr>
              <a:t> </a:t>
            </a:r>
            <a:r>
              <a:rPr lang="en-GB" sz="1100" dirty="0">
                <a:cs typeface="WenQuanYi Micro Hei" charset="0"/>
              </a:rPr>
              <a:t>you</a:t>
            </a:r>
            <a:r>
              <a:rPr lang="en-GB" sz="1100" dirty="0">
                <a:cs typeface="Times New Roman" charset="0"/>
              </a:rPr>
              <a:t> </a:t>
            </a:r>
            <a:r>
              <a:rPr lang="en-GB" sz="1100" dirty="0">
                <a:cs typeface="WenQuanYi Micro Hei" charset="0"/>
              </a:rPr>
              <a:t>don't</a:t>
            </a:r>
            <a:r>
              <a:rPr lang="en-GB" sz="1100" dirty="0">
                <a:cs typeface="Times New Roman" charset="0"/>
              </a:rPr>
              <a:t> </a:t>
            </a:r>
            <a:r>
              <a:rPr lang="en-GB" sz="1100" dirty="0">
                <a:cs typeface="WenQuanYi Micro Hei" charset="0"/>
              </a:rPr>
              <a:t>know</a:t>
            </a:r>
            <a:r>
              <a:rPr lang="en-GB" sz="1100" dirty="0">
                <a:cs typeface="Times New Roman" charset="0"/>
              </a:rPr>
              <a:t> </a:t>
            </a:r>
            <a:r>
              <a:rPr lang="en-GB" sz="1100" dirty="0">
                <a:cs typeface="WenQuanYi Micro Hei" charset="0"/>
              </a:rPr>
              <a:t>the</a:t>
            </a:r>
            <a:r>
              <a:rPr lang="en-GB" sz="1100" dirty="0">
                <a:cs typeface="Times New Roman" charset="0"/>
              </a:rPr>
              <a:t> </a:t>
            </a:r>
            <a:r>
              <a:rPr lang="en-GB" sz="1100" dirty="0">
                <a:cs typeface="WenQuanYi Micro Hei" charset="0"/>
              </a:rPr>
              <a:t>context.</a:t>
            </a:r>
            <a:r>
              <a:rPr lang="en-GB" sz="1100" dirty="0">
                <a:cs typeface="Times New Roman" charset="0"/>
              </a:rPr>
              <a:t> </a:t>
            </a:r>
            <a:r>
              <a:rPr lang="en-GB" sz="1100" dirty="0">
                <a:cs typeface="WenQuanYi Micro Hei" charset="0"/>
              </a:rPr>
              <a:t>My</a:t>
            </a:r>
            <a:r>
              <a:rPr lang="en-GB" sz="1100" dirty="0">
                <a:cs typeface="Times New Roman" charset="0"/>
              </a:rPr>
              <a:t> </a:t>
            </a:r>
            <a:r>
              <a:rPr lang="en-GB" sz="1100" dirty="0">
                <a:cs typeface="WenQuanYi Micro Hei" charset="0"/>
              </a:rPr>
              <a:t>company</a:t>
            </a:r>
            <a:r>
              <a:rPr lang="en-GB" sz="1100" dirty="0">
                <a:cs typeface="Times New Roman" charset="0"/>
              </a:rPr>
              <a:t> </a:t>
            </a:r>
            <a:r>
              <a:rPr lang="en-GB" sz="1100" dirty="0">
                <a:cs typeface="WenQuanYi Micro Hei" charset="0"/>
              </a:rPr>
              <a:t>is</a:t>
            </a:r>
            <a:r>
              <a:rPr lang="en-GB" sz="1100" dirty="0">
                <a:cs typeface="Times New Roman" charset="0"/>
              </a:rPr>
              <a:t> </a:t>
            </a:r>
            <a:r>
              <a:rPr lang="en-GB" sz="1100" dirty="0">
                <a:cs typeface="WenQuanYi Micro Hei" charset="0"/>
              </a:rPr>
              <a:t>different,</a:t>
            </a:r>
            <a:r>
              <a:rPr lang="en-GB" sz="1100" dirty="0">
                <a:cs typeface="Times New Roman" charset="0"/>
              </a:rPr>
              <a:t> </a:t>
            </a:r>
            <a:r>
              <a:rPr lang="en-GB" sz="1100" dirty="0">
                <a:cs typeface="WenQuanYi Micro Hei" charset="0"/>
              </a:rPr>
              <a:t>my</a:t>
            </a:r>
            <a:r>
              <a:rPr lang="en-GB" sz="1100" dirty="0">
                <a:cs typeface="Times New Roman" charset="0"/>
              </a:rPr>
              <a:t> </a:t>
            </a:r>
            <a:r>
              <a:rPr lang="en-GB" sz="1100" dirty="0">
                <a:cs typeface="WenQuanYi Micro Hei" charset="0"/>
              </a:rPr>
              <a:t>project</a:t>
            </a:r>
            <a:r>
              <a:rPr lang="en-GB" sz="1100" dirty="0">
                <a:cs typeface="Times New Roman" charset="0"/>
              </a:rPr>
              <a:t> </a:t>
            </a:r>
            <a:r>
              <a:rPr lang="en-GB" sz="1100" dirty="0">
                <a:cs typeface="WenQuanYi Micro Hei" charset="0"/>
              </a:rPr>
              <a:t>is</a:t>
            </a:r>
            <a:r>
              <a:rPr lang="en-GB" sz="1100" dirty="0">
                <a:cs typeface="Times New Roman" charset="0"/>
              </a:rPr>
              <a:t> </a:t>
            </a:r>
            <a:r>
              <a:rPr lang="en-GB" sz="1100" dirty="0">
                <a:cs typeface="WenQuanYi Micro Hei" charset="0"/>
              </a:rPr>
              <a:t>different.</a:t>
            </a:r>
            <a:r>
              <a:rPr lang="en-GB" sz="1100" dirty="0">
                <a:cs typeface="Times New Roman" charset="0"/>
              </a:rPr>
              <a:t> </a:t>
            </a:r>
            <a:r>
              <a:rPr lang="en-GB" sz="1100" dirty="0">
                <a:cs typeface="WenQuanYi Micro Hei" charset="0"/>
              </a:rPr>
              <a:t>In</a:t>
            </a:r>
            <a:r>
              <a:rPr lang="en-GB" sz="1100" dirty="0">
                <a:cs typeface="Times New Roman" charset="0"/>
              </a:rPr>
              <a:t> </a:t>
            </a:r>
            <a:r>
              <a:rPr lang="en-GB" sz="1100" dirty="0">
                <a:cs typeface="WenQuanYi Micro Hei" charset="0"/>
              </a:rPr>
              <a:t>our</a:t>
            </a:r>
            <a:r>
              <a:rPr lang="en-GB" sz="1100" dirty="0">
                <a:cs typeface="Times New Roman" charset="0"/>
              </a:rPr>
              <a:t> </a:t>
            </a:r>
            <a:r>
              <a:rPr lang="en-GB" sz="1100" dirty="0">
                <a:cs typeface="WenQuanYi Micro Hei" charset="0"/>
              </a:rPr>
              <a:t>case,</a:t>
            </a:r>
            <a:r>
              <a:rPr lang="en-GB" sz="1100" dirty="0">
                <a:cs typeface="Times New Roman" charset="0"/>
              </a:rPr>
              <a:t> </a:t>
            </a:r>
            <a:r>
              <a:rPr lang="en-GB" sz="1100" dirty="0">
                <a:cs typeface="WenQuanYi Micro Hei" charset="0"/>
              </a:rPr>
              <a:t>according</a:t>
            </a:r>
            <a:r>
              <a:rPr lang="en-GB" sz="1100" dirty="0">
                <a:cs typeface="Times New Roman" charset="0"/>
              </a:rPr>
              <a:t> </a:t>
            </a:r>
            <a:r>
              <a:rPr lang="en-GB" sz="1100" dirty="0">
                <a:cs typeface="WenQuanYi Micro Hei" charset="0"/>
              </a:rPr>
              <a:t>to</a:t>
            </a:r>
            <a:r>
              <a:rPr lang="en-GB" sz="1100" dirty="0">
                <a:cs typeface="Times New Roman" charset="0"/>
              </a:rPr>
              <a:t> </a:t>
            </a:r>
            <a:r>
              <a:rPr lang="en-GB" sz="1100" dirty="0">
                <a:cs typeface="WenQuanYi Micro Hei" charset="0"/>
              </a:rPr>
              <a:t>our</a:t>
            </a:r>
            <a:r>
              <a:rPr lang="en-GB" sz="1100" dirty="0">
                <a:cs typeface="Times New Roman" charset="0"/>
              </a:rPr>
              <a:t> </a:t>
            </a:r>
            <a:r>
              <a:rPr lang="en-GB" sz="1100" dirty="0">
                <a:cs typeface="WenQuanYi Micro Hei" charset="0"/>
              </a:rPr>
              <a:t>context,</a:t>
            </a:r>
            <a:r>
              <a:rPr lang="en-GB" sz="1100" dirty="0">
                <a:cs typeface="Times New Roman" charset="0"/>
              </a:rPr>
              <a:t> </a:t>
            </a:r>
            <a:r>
              <a:rPr lang="en-GB" sz="1100" dirty="0">
                <a:cs typeface="WenQuanYi Micro Hei" charset="0"/>
              </a:rPr>
              <a:t>craftsmanship</a:t>
            </a:r>
            <a:r>
              <a:rPr lang="en-GB" sz="1100" dirty="0">
                <a:cs typeface="Times New Roman" charset="0"/>
              </a:rPr>
              <a:t> </a:t>
            </a:r>
            <a:r>
              <a:rPr lang="en-GB" sz="1100" dirty="0">
                <a:cs typeface="WenQuanYi Micro Hei" charset="0"/>
              </a:rPr>
              <a:t>does</a:t>
            </a:r>
            <a:r>
              <a:rPr lang="en-GB" sz="1100" dirty="0">
                <a:cs typeface="Times New Roman" charset="0"/>
              </a:rPr>
              <a:t> </a:t>
            </a:r>
            <a:r>
              <a:rPr lang="en-GB" sz="1100" dirty="0">
                <a:cs typeface="WenQuanYi Micro Hei" charset="0"/>
              </a:rPr>
              <a:t>not</a:t>
            </a:r>
            <a:r>
              <a:rPr lang="en-GB" sz="1100" dirty="0">
                <a:cs typeface="Times New Roman" charset="0"/>
              </a:rPr>
              <a:t> </a:t>
            </a:r>
            <a:r>
              <a:rPr lang="en-GB" sz="1100" dirty="0">
                <a:cs typeface="WenQuanYi Micro Hei" charset="0"/>
              </a:rPr>
              <a:t>apply.</a:t>
            </a:r>
            <a:r>
              <a:rPr lang="en-GB" sz="1100" dirty="0">
                <a:cs typeface="Times New Roman" charset="0"/>
              </a:rPr>
              <a:t> </a:t>
            </a:r>
            <a:r>
              <a:rPr lang="en-GB" sz="1100" dirty="0">
                <a:cs typeface="WenQuanYi Micro Hei" charset="0"/>
              </a:rPr>
              <a:t>You</a:t>
            </a:r>
            <a:r>
              <a:rPr lang="en-GB" sz="1100" dirty="0">
                <a:cs typeface="Times New Roman" charset="0"/>
              </a:rPr>
              <a:t> </a:t>
            </a:r>
            <a:r>
              <a:rPr lang="en-GB" sz="1100" dirty="0">
                <a:cs typeface="WenQuanYi Micro Hei" charset="0"/>
              </a:rPr>
              <a:t>don't</a:t>
            </a:r>
            <a:r>
              <a:rPr lang="en-GB" sz="1100" dirty="0">
                <a:cs typeface="Times New Roman" charset="0"/>
              </a:rPr>
              <a:t> </a:t>
            </a:r>
            <a:r>
              <a:rPr lang="en-GB" sz="1100" dirty="0">
                <a:cs typeface="WenQuanYi Micro Hei" charset="0"/>
              </a:rPr>
              <a:t>understand</a:t>
            </a:r>
            <a:r>
              <a:rPr lang="en-GB" sz="1100" dirty="0">
                <a:cs typeface="Times New Roman" charset="0"/>
              </a:rPr>
              <a:t> </a:t>
            </a:r>
            <a:r>
              <a:rPr lang="en-GB" sz="1100" dirty="0">
                <a:cs typeface="WenQuanYi Micro Hei" charset="0"/>
              </a:rPr>
              <a:t>the</a:t>
            </a:r>
            <a:r>
              <a:rPr lang="en-GB" sz="1100" dirty="0">
                <a:cs typeface="Times New Roman" charset="0"/>
              </a:rPr>
              <a:t> </a:t>
            </a:r>
            <a:r>
              <a:rPr lang="en-GB" sz="1100" dirty="0">
                <a:cs typeface="WenQuanYi Micro Hei" charset="0"/>
              </a:rPr>
              <a:t>constraints</a:t>
            </a:r>
            <a:r>
              <a:rPr lang="en-GB" sz="1100" dirty="0">
                <a:cs typeface="Times New Roman" charset="0"/>
              </a:rPr>
              <a:t> </a:t>
            </a:r>
            <a:r>
              <a:rPr lang="en-GB" sz="1100" dirty="0">
                <a:cs typeface="WenQuanYi Micro Hei" charset="0"/>
              </a:rPr>
              <a:t>and</a:t>
            </a:r>
            <a:r>
              <a:rPr lang="en-GB" sz="1100" dirty="0">
                <a:cs typeface="Times New Roman" charset="0"/>
              </a:rPr>
              <a:t> </a:t>
            </a:r>
            <a:r>
              <a:rPr lang="en-GB" sz="1100" dirty="0">
                <a:cs typeface="WenQuanYi Micro Hei" charset="0"/>
              </a:rPr>
              <a:t>pressure</a:t>
            </a:r>
            <a:r>
              <a:rPr lang="en-GB" sz="1100" dirty="0">
                <a:cs typeface="Times New Roman" charset="0"/>
              </a:rPr>
              <a:t> </a:t>
            </a:r>
            <a:r>
              <a:rPr lang="en-GB" sz="1100" dirty="0">
                <a:cs typeface="WenQuanYi Micro Hei" charset="0"/>
              </a:rPr>
              <a:t>we</a:t>
            </a:r>
            <a:r>
              <a:rPr lang="en-GB" sz="1100" dirty="0">
                <a:cs typeface="Times New Roman" charset="0"/>
              </a:rPr>
              <a:t> </a:t>
            </a:r>
            <a:r>
              <a:rPr lang="en-GB" sz="1100" dirty="0">
                <a:cs typeface="WenQuanYi Micro Hei" charset="0"/>
              </a:rPr>
              <a:t>have</a:t>
            </a:r>
            <a:r>
              <a:rPr lang="en-GB" sz="1100" dirty="0">
                <a:cs typeface="Times New Roman" charset="0"/>
              </a:rPr>
              <a:t>”</a:t>
            </a:r>
            <a:r>
              <a:rPr lang="en-GB" sz="1100" dirty="0">
                <a:cs typeface="WenQuanYi Micro Hei" charset="0"/>
              </a:rPr>
              <a:t>.</a:t>
            </a:r>
            <a:r>
              <a:rPr lang="en-GB" sz="1100" dirty="0">
                <a:cs typeface="Times New Roman" charset="0"/>
              </a:rPr>
              <a:t> </a:t>
            </a:r>
            <a:r>
              <a:rPr lang="en-GB" sz="1100" dirty="0">
                <a:cs typeface="WenQuanYi Micro Hei" charset="0"/>
              </a:rPr>
              <a:t>Yes,</a:t>
            </a:r>
            <a:r>
              <a:rPr lang="en-GB" sz="1100" dirty="0">
                <a:cs typeface="Times New Roman" charset="0"/>
              </a:rPr>
              <a:t> </a:t>
            </a:r>
            <a:r>
              <a:rPr lang="en-GB" sz="1100" dirty="0">
                <a:cs typeface="WenQuanYi Micro Hei" charset="0"/>
              </a:rPr>
              <a:t>context</a:t>
            </a:r>
            <a:r>
              <a:rPr lang="en-GB" sz="1100" dirty="0">
                <a:cs typeface="Times New Roman" charset="0"/>
              </a:rPr>
              <a:t> </a:t>
            </a:r>
            <a:r>
              <a:rPr lang="en-GB" sz="1100" dirty="0">
                <a:cs typeface="WenQuanYi Micro Hei" charset="0"/>
              </a:rPr>
              <a:t>matters,</a:t>
            </a:r>
            <a:r>
              <a:rPr lang="en-GB" sz="1100" dirty="0">
                <a:cs typeface="Times New Roman" charset="0"/>
              </a:rPr>
              <a:t> </a:t>
            </a:r>
            <a:r>
              <a:rPr lang="en-GB" sz="1100" dirty="0">
                <a:cs typeface="WenQuanYi Micro Hei" charset="0"/>
              </a:rPr>
              <a:t>but</a:t>
            </a:r>
            <a:r>
              <a:rPr lang="en-GB" sz="1100" dirty="0">
                <a:cs typeface="Times New Roman" charset="0"/>
              </a:rPr>
              <a:t> </a:t>
            </a:r>
            <a:r>
              <a:rPr lang="en-GB" sz="1100" dirty="0">
                <a:cs typeface="WenQuanYi Micro Hei" charset="0"/>
              </a:rPr>
              <a:t>are</a:t>
            </a:r>
            <a:r>
              <a:rPr lang="en-GB" sz="1100" dirty="0">
                <a:cs typeface="Times New Roman" charset="0"/>
              </a:rPr>
              <a:t> </a:t>
            </a:r>
            <a:r>
              <a:rPr lang="en-GB" sz="1100" dirty="0">
                <a:cs typeface="WenQuanYi Micro Hei" charset="0"/>
              </a:rPr>
              <a:t>there</a:t>
            </a:r>
            <a:r>
              <a:rPr lang="en-GB" sz="1100" dirty="0">
                <a:cs typeface="Times New Roman" charset="0"/>
              </a:rPr>
              <a:t> </a:t>
            </a:r>
            <a:r>
              <a:rPr lang="en-GB" sz="1100" dirty="0">
                <a:cs typeface="WenQuanYi Micro Hei" charset="0"/>
              </a:rPr>
              <a:t>practices</a:t>
            </a:r>
            <a:r>
              <a:rPr lang="en-GB" sz="1100" dirty="0">
                <a:cs typeface="Times New Roman" charset="0"/>
              </a:rPr>
              <a:t> </a:t>
            </a:r>
            <a:r>
              <a:rPr lang="en-GB" sz="1100" dirty="0">
                <a:cs typeface="WenQuanYi Micro Hei" charset="0"/>
              </a:rPr>
              <a:t>that</a:t>
            </a:r>
            <a:r>
              <a:rPr lang="en-GB" sz="1100" dirty="0">
                <a:cs typeface="Times New Roman" charset="0"/>
              </a:rPr>
              <a:t> </a:t>
            </a:r>
            <a:r>
              <a:rPr lang="en-GB" sz="1100" dirty="0">
                <a:cs typeface="WenQuanYi Micro Hei" charset="0"/>
              </a:rPr>
              <a:t>don't</a:t>
            </a:r>
            <a:r>
              <a:rPr lang="en-GB" sz="1100" dirty="0">
                <a:cs typeface="Times New Roman" charset="0"/>
              </a:rPr>
              <a:t> </a:t>
            </a:r>
            <a:r>
              <a:rPr lang="en-GB" sz="1100" dirty="0">
                <a:cs typeface="WenQuanYi Micro Hei" charset="0"/>
              </a:rPr>
              <a:t>depend</a:t>
            </a:r>
            <a:r>
              <a:rPr lang="en-GB" sz="1100" dirty="0">
                <a:cs typeface="Times New Roman" charset="0"/>
              </a:rPr>
              <a:t> </a:t>
            </a:r>
            <a:r>
              <a:rPr lang="en-GB" sz="1100" dirty="0">
                <a:cs typeface="WenQuanYi Micro Hei" charset="0"/>
              </a:rPr>
              <a:t>on</a:t>
            </a:r>
            <a:r>
              <a:rPr lang="en-GB" sz="1100" dirty="0">
                <a:cs typeface="Times New Roman" charset="0"/>
              </a:rPr>
              <a:t> </a:t>
            </a:r>
            <a:r>
              <a:rPr lang="en-GB" sz="1100" dirty="0">
                <a:cs typeface="WenQuanYi Micro Hei" charset="0"/>
              </a:rPr>
              <a:t>context?</a:t>
            </a:r>
          </a:p>
          <a:p>
            <a:pPr>
              <a:spcBef>
                <a:spcPts val="450"/>
              </a:spcBef>
              <a:buClrTx/>
              <a:buFontTx/>
              <a:buNone/>
            </a:pPr>
            <a:r>
              <a:rPr lang="en-GB" sz="1100" dirty="0">
                <a:cs typeface="WenQuanYi Micro Hei" charset="0"/>
              </a:rPr>
              <a:t>ARE THERE CASES WHERE QUALITY DOES NOT MATTER? BUGS? RELIABILITY? EASY TO MAINTAIN? CRAP CODE IS OK?</a:t>
            </a: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150</a:t>
            </a:fld>
            <a:endParaRPr lang="ko-KR" altLang="en-US" dirty="0">
              <a:solidFill>
                <a:prstClr val="black"/>
              </a:solidFill>
              <a:latin typeface="Calibri"/>
              <a:ea typeface="맑은 고딕"/>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151</a:t>
            </a:fld>
            <a:endParaRPr lang="ko-KR" altLang="en-US" dirty="0">
              <a:solidFill>
                <a:prstClr val="black"/>
              </a:solidFill>
              <a:latin typeface="Calibri"/>
              <a:ea typeface="맑은 고딕"/>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152</a:t>
            </a:fld>
            <a:endParaRPr lang="ko-KR" altLang="en-US" dirty="0">
              <a:solidFill>
                <a:prstClr val="black"/>
              </a:solidFill>
              <a:latin typeface="Calibri"/>
              <a:ea typeface="맑은 고딕"/>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153</a:t>
            </a:fld>
            <a:endParaRPr lang="ko-KR" altLang="en-US" dirty="0">
              <a:solidFill>
                <a:prstClr val="black"/>
              </a:solidFill>
              <a:latin typeface="Calibri"/>
              <a:ea typeface="맑은 고딕"/>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154</a:t>
            </a:fld>
            <a:endParaRPr lang="ko-KR" altLang="en-US" dirty="0">
              <a:solidFill>
                <a:prstClr val="black"/>
              </a:solidFill>
              <a:latin typeface="Calibri"/>
              <a:ea typeface="맑은 고딕"/>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155</a:t>
            </a:fld>
            <a:endParaRPr lang="ko-KR" altLang="en-US" dirty="0">
              <a:solidFill>
                <a:prstClr val="black"/>
              </a:solidFill>
              <a:latin typeface="Calibri"/>
              <a:ea typeface="맑은 고딕"/>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156</a:t>
            </a:fld>
            <a:endParaRPr lang="ko-KR" altLang="en-US" dirty="0">
              <a:solidFill>
                <a:prstClr val="black"/>
              </a:solidFill>
              <a:latin typeface="Calibri"/>
              <a:ea typeface="맑은 고딕"/>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157</a:t>
            </a:fld>
            <a:endParaRPr lang="ko-KR" altLang="en-US" dirty="0">
              <a:solidFill>
                <a:prstClr val="black"/>
              </a:solidFill>
              <a:latin typeface="Calibri"/>
              <a:ea typeface="맑은 고딕"/>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158</a:t>
            </a:fld>
            <a:endParaRPr lang="ko-KR" altLang="en-US" dirty="0">
              <a:solidFill>
                <a:prstClr val="black"/>
              </a:solidFill>
              <a:latin typeface="Calibri"/>
              <a:ea typeface="맑은 고딕"/>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159</a:t>
            </a:fld>
            <a:endParaRPr lang="ko-KR" altLang="en-US" dirty="0">
              <a:solidFill>
                <a:prstClr val="black"/>
              </a:solidFill>
              <a:latin typeface="Calibri"/>
              <a:ea typeface="맑은 고딕"/>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5" name="Text Box 1"/>
          <p:cNvSpPr txBox="1">
            <a:spLocks noGrp="1" noRot="1" noChangeAspect="1" noChangeArrowheads="1"/>
          </p:cNvSpPr>
          <p:nvPr>
            <p:ph type="sldImg"/>
          </p:nvPr>
        </p:nvSpPr>
        <p:spPr bwMode="auto">
          <a:xfrm>
            <a:off x="-14224000" y="-11796713"/>
            <a:ext cx="16637000" cy="124793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52226" name="Text Box 2"/>
          <p:cNvSpPr txBox="1">
            <a:spLocks noGrp="1" noChangeArrowheads="1"/>
          </p:cNvSpPr>
          <p:nvPr>
            <p:ph type="body" idx="1"/>
          </p:nvPr>
        </p:nvSpPr>
        <p:spPr bwMode="auto">
          <a:xfrm>
            <a:off x="685800" y="4343400"/>
            <a:ext cx="5472113" cy="41005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9pPr>
          </a:lstStyle>
          <a:p>
            <a:pPr>
              <a:spcBef>
                <a:spcPts val="450"/>
              </a:spcBef>
              <a:buClrTx/>
              <a:buFontTx/>
              <a:buNone/>
            </a:pPr>
            <a:r>
              <a:rPr lang="en-GB" sz="1100" dirty="0" smtClean="0">
                <a:cs typeface="WenQuanYi Micro Hei" charset="0"/>
              </a:rPr>
              <a:t>FEEDBACK</a:t>
            </a:r>
            <a:r>
              <a:rPr lang="en-GB" sz="1100" baseline="0" dirty="0" smtClean="0">
                <a:cs typeface="WenQuanYi Micro Hei" charset="0"/>
              </a:rPr>
              <a:t> AGAIN: Quicker &amp; Smaller, the better. </a:t>
            </a:r>
          </a:p>
          <a:p>
            <a:pPr>
              <a:spcBef>
                <a:spcPts val="450"/>
              </a:spcBef>
              <a:buClrTx/>
              <a:buFontTx/>
              <a:buNone/>
            </a:pPr>
            <a:r>
              <a:rPr lang="en-GB" sz="1100" baseline="0" dirty="0" smtClean="0">
                <a:solidFill>
                  <a:srgbClr val="FF0000"/>
                </a:solidFill>
                <a:cs typeface="WenQuanYi Micro Hei" charset="0"/>
              </a:rPr>
              <a:t>Agile </a:t>
            </a:r>
            <a:r>
              <a:rPr lang="en-GB" sz="1100" baseline="0" dirty="0" err="1" smtClean="0">
                <a:solidFill>
                  <a:srgbClr val="FF0000"/>
                </a:solidFill>
                <a:cs typeface="WenQuanYi Micro Hei" charset="0"/>
              </a:rPr>
              <a:t>vs</a:t>
            </a:r>
            <a:r>
              <a:rPr lang="en-GB" sz="1100" baseline="0" dirty="0" smtClean="0">
                <a:solidFill>
                  <a:srgbClr val="FF0000"/>
                </a:solidFill>
                <a:cs typeface="WenQuanYi Micro Hei" charset="0"/>
              </a:rPr>
              <a:t> Craftsmanship</a:t>
            </a:r>
          </a:p>
          <a:p>
            <a:pPr>
              <a:spcBef>
                <a:spcPts val="450"/>
              </a:spcBef>
              <a:buClrTx/>
              <a:buFontTx/>
              <a:buNone/>
            </a:pPr>
            <a:r>
              <a:rPr lang="en-GB" sz="1100" baseline="0" dirty="0" smtClean="0">
                <a:cs typeface="WenQuanYi Micro Hei" charset="0"/>
              </a:rPr>
              <a:t>How to get </a:t>
            </a:r>
            <a:r>
              <a:rPr lang="en-GB" sz="1100" baseline="0" dirty="0" smtClean="0">
                <a:solidFill>
                  <a:srgbClr val="FF0000"/>
                </a:solidFill>
                <a:cs typeface="WenQuanYi Micro Hei" charset="0"/>
              </a:rPr>
              <a:t>feedback</a:t>
            </a:r>
            <a:r>
              <a:rPr lang="en-GB" sz="1100" baseline="0" dirty="0" smtClean="0">
                <a:cs typeface="WenQuanYi Micro Hei" charset="0"/>
              </a:rPr>
              <a:t> on the </a:t>
            </a:r>
            <a:r>
              <a:rPr lang="en-GB" sz="1100" baseline="0" dirty="0" smtClean="0">
                <a:solidFill>
                  <a:srgbClr val="FF0000"/>
                </a:solidFill>
                <a:cs typeface="WenQuanYi Micro Hei" charset="0"/>
              </a:rPr>
              <a:t>quality</a:t>
            </a:r>
            <a:r>
              <a:rPr lang="en-GB" sz="1100" baseline="0" dirty="0" smtClean="0">
                <a:cs typeface="WenQuanYi Micro Hei" charset="0"/>
              </a:rPr>
              <a:t> of our software?</a:t>
            </a:r>
          </a:p>
          <a:p>
            <a:pPr>
              <a:spcBef>
                <a:spcPts val="450"/>
              </a:spcBef>
              <a:buClrTx/>
              <a:buFontTx/>
              <a:buNone/>
            </a:pPr>
            <a:r>
              <a:rPr lang="en-GB" sz="1100" baseline="0" dirty="0" smtClean="0">
                <a:cs typeface="WenQuanYi Micro Hei" charset="0"/>
              </a:rPr>
              <a:t>Not visible through </a:t>
            </a:r>
            <a:r>
              <a:rPr lang="en-GB" sz="1100" baseline="0" dirty="0" err="1" smtClean="0">
                <a:cs typeface="WenQuanYi Micro Hei" charset="0"/>
              </a:rPr>
              <a:t>burndown</a:t>
            </a:r>
            <a:r>
              <a:rPr lang="en-GB" sz="1100" baseline="0" dirty="0" smtClean="0">
                <a:cs typeface="WenQuanYi Micro Hei" charset="0"/>
              </a:rPr>
              <a:t> charts</a:t>
            </a:r>
          </a:p>
          <a:p>
            <a:pPr>
              <a:spcBef>
                <a:spcPts val="450"/>
              </a:spcBef>
              <a:buClrTx/>
              <a:buFontTx/>
              <a:buNone/>
            </a:pPr>
            <a:endParaRPr lang="en-GB" sz="1100" dirty="0" smtClean="0">
              <a:cs typeface="WenQuanYi Micro Hei" charset="0"/>
            </a:endParaRPr>
          </a:p>
          <a:p>
            <a:pPr>
              <a:spcBef>
                <a:spcPts val="450"/>
              </a:spcBef>
              <a:buClrTx/>
              <a:buFontTx/>
              <a:buNone/>
            </a:pPr>
            <a:endParaRPr lang="en-GB" sz="1100" dirty="0" smtClean="0">
              <a:cs typeface="WenQuanYi Micro Hei" charset="0"/>
            </a:endParaRPr>
          </a:p>
          <a:p>
            <a:pPr>
              <a:spcBef>
                <a:spcPts val="450"/>
              </a:spcBef>
              <a:buClrTx/>
              <a:buFontTx/>
              <a:buNone/>
            </a:pPr>
            <a:r>
              <a:rPr lang="en-GB" sz="1100" dirty="0" smtClean="0">
                <a:cs typeface="WenQuanYi Micro Hei" charset="0"/>
              </a:rPr>
              <a:t>This</a:t>
            </a:r>
            <a:r>
              <a:rPr lang="en-GB" sz="1100" dirty="0" smtClean="0">
                <a:cs typeface="Times New Roman" charset="0"/>
              </a:rPr>
              <a:t> </a:t>
            </a:r>
            <a:r>
              <a:rPr lang="en-GB" sz="1100" dirty="0">
                <a:cs typeface="WenQuanYi Micro Hei" charset="0"/>
              </a:rPr>
              <a:t>is</a:t>
            </a:r>
            <a:r>
              <a:rPr lang="en-GB" sz="1100" dirty="0">
                <a:cs typeface="Times New Roman" charset="0"/>
              </a:rPr>
              <a:t> </a:t>
            </a:r>
            <a:r>
              <a:rPr lang="en-GB" sz="1100" dirty="0">
                <a:cs typeface="WenQuanYi Micro Hei" charset="0"/>
              </a:rPr>
              <a:t>about</a:t>
            </a:r>
            <a:r>
              <a:rPr lang="en-GB" sz="1100" dirty="0">
                <a:cs typeface="Times New Roman" charset="0"/>
              </a:rPr>
              <a:t> </a:t>
            </a:r>
            <a:r>
              <a:rPr lang="en-GB" sz="1100" dirty="0">
                <a:cs typeface="WenQuanYi Micro Hei" charset="0"/>
              </a:rPr>
              <a:t>FEEDBACK</a:t>
            </a:r>
            <a:r>
              <a:rPr lang="en-GB" sz="1100" dirty="0">
                <a:cs typeface="Times New Roman" charset="0"/>
              </a:rPr>
              <a:t> </a:t>
            </a:r>
            <a:r>
              <a:rPr lang="en-GB" sz="1100" dirty="0">
                <a:cs typeface="WenQuanYi Micro Hei" charset="0"/>
              </a:rPr>
              <a:t>again.</a:t>
            </a:r>
            <a:r>
              <a:rPr lang="en-GB" sz="1100" dirty="0">
                <a:cs typeface="Times New Roman" charset="0"/>
              </a:rPr>
              <a:t> </a:t>
            </a:r>
            <a:r>
              <a:rPr lang="en-GB" sz="1100" dirty="0">
                <a:cs typeface="WenQuanYi Micro Hei" charset="0"/>
              </a:rPr>
              <a:t>The</a:t>
            </a:r>
            <a:r>
              <a:rPr lang="en-GB" sz="1100" dirty="0">
                <a:cs typeface="Times New Roman" charset="0"/>
              </a:rPr>
              <a:t> </a:t>
            </a:r>
            <a:r>
              <a:rPr lang="en-GB" sz="1100" dirty="0">
                <a:cs typeface="WenQuanYi Micro Hei" charset="0"/>
              </a:rPr>
              <a:t>QUICKER</a:t>
            </a:r>
            <a:r>
              <a:rPr lang="en-GB" sz="1100" dirty="0">
                <a:cs typeface="Times New Roman" charset="0"/>
              </a:rPr>
              <a:t> </a:t>
            </a:r>
            <a:r>
              <a:rPr lang="en-GB" sz="1100" dirty="0">
                <a:cs typeface="WenQuanYi Micro Hei" charset="0"/>
              </a:rPr>
              <a:t>and</a:t>
            </a:r>
            <a:r>
              <a:rPr lang="en-GB" sz="1100" dirty="0">
                <a:cs typeface="Times New Roman" charset="0"/>
              </a:rPr>
              <a:t> </a:t>
            </a:r>
            <a:r>
              <a:rPr lang="en-GB" sz="1100" dirty="0">
                <a:cs typeface="WenQuanYi Micro Hei" charset="0"/>
              </a:rPr>
              <a:t>SMALLER</a:t>
            </a:r>
            <a:r>
              <a:rPr lang="en-GB" sz="1100" dirty="0">
                <a:cs typeface="Times New Roman" charset="0"/>
              </a:rPr>
              <a:t> </a:t>
            </a:r>
            <a:r>
              <a:rPr lang="en-GB" sz="1100" dirty="0">
                <a:cs typeface="WenQuanYi Micro Hei" charset="0"/>
              </a:rPr>
              <a:t>the</a:t>
            </a:r>
            <a:r>
              <a:rPr lang="en-GB" sz="1100" dirty="0">
                <a:cs typeface="Times New Roman" charset="0"/>
              </a:rPr>
              <a:t> FEEDBACK LOOP </a:t>
            </a:r>
            <a:r>
              <a:rPr lang="en-GB" sz="1100" dirty="0">
                <a:cs typeface="WenQuanYi Micro Hei" charset="0"/>
              </a:rPr>
              <a:t>is,</a:t>
            </a:r>
            <a:r>
              <a:rPr lang="en-GB" sz="1100" dirty="0">
                <a:cs typeface="Times New Roman" charset="0"/>
              </a:rPr>
              <a:t> </a:t>
            </a:r>
            <a:r>
              <a:rPr lang="en-GB" sz="1100" dirty="0">
                <a:cs typeface="WenQuanYi Micro Hei" charset="0"/>
              </a:rPr>
              <a:t>the</a:t>
            </a:r>
            <a:r>
              <a:rPr lang="en-GB" sz="1100" dirty="0">
                <a:cs typeface="Times New Roman" charset="0"/>
              </a:rPr>
              <a:t> </a:t>
            </a:r>
            <a:r>
              <a:rPr lang="en-GB" sz="1100" dirty="0">
                <a:cs typeface="WenQuanYi Micro Hei" charset="0"/>
              </a:rPr>
              <a:t>better.</a:t>
            </a:r>
            <a:r>
              <a:rPr lang="en-GB" sz="1100" dirty="0">
                <a:cs typeface="Times New Roman" charset="0"/>
              </a:rPr>
              <a:t> </a:t>
            </a:r>
            <a:r>
              <a:rPr lang="en-GB" sz="1100" dirty="0">
                <a:cs typeface="WenQuanYi Micro Hei" charset="0"/>
              </a:rPr>
              <a:t>With</a:t>
            </a:r>
            <a:r>
              <a:rPr lang="en-GB" sz="1100" dirty="0">
                <a:cs typeface="Times New Roman" charset="0"/>
              </a:rPr>
              <a:t> </a:t>
            </a:r>
            <a:r>
              <a:rPr lang="en-GB" sz="1100" dirty="0">
                <a:cs typeface="WenQuanYi Micro Hei" charset="0"/>
              </a:rPr>
              <a:t>Agile</a:t>
            </a:r>
            <a:r>
              <a:rPr lang="en-GB" sz="1100" dirty="0">
                <a:cs typeface="Times New Roman" charset="0"/>
              </a:rPr>
              <a:t> </a:t>
            </a:r>
            <a:r>
              <a:rPr lang="en-GB" sz="1100" dirty="0">
                <a:cs typeface="WenQuanYi Micro Hei" charset="0"/>
              </a:rPr>
              <a:t>processes</a:t>
            </a:r>
            <a:r>
              <a:rPr lang="en-GB" sz="1100" dirty="0">
                <a:cs typeface="Times New Roman" charset="0"/>
              </a:rPr>
              <a:t> </a:t>
            </a:r>
            <a:r>
              <a:rPr lang="en-GB" sz="1100" dirty="0">
                <a:cs typeface="WenQuanYi Micro Hei" charset="0"/>
              </a:rPr>
              <a:t>we</a:t>
            </a:r>
            <a:r>
              <a:rPr lang="en-GB" sz="1100" dirty="0">
                <a:cs typeface="Times New Roman" charset="0"/>
              </a:rPr>
              <a:t> </a:t>
            </a:r>
            <a:r>
              <a:rPr lang="en-GB" sz="1100" dirty="0">
                <a:cs typeface="WenQuanYi Micro Hei" charset="0"/>
              </a:rPr>
              <a:t>can</a:t>
            </a:r>
            <a:r>
              <a:rPr lang="en-GB" sz="1100" dirty="0">
                <a:cs typeface="Times New Roman" charset="0"/>
              </a:rPr>
              <a:t> </a:t>
            </a:r>
            <a:r>
              <a:rPr lang="en-GB" sz="1100" dirty="0">
                <a:cs typeface="WenQuanYi Micro Hei" charset="0"/>
              </a:rPr>
              <a:t>know</a:t>
            </a:r>
            <a:r>
              <a:rPr lang="en-GB" sz="1100" dirty="0">
                <a:cs typeface="Times New Roman" charset="0"/>
              </a:rPr>
              <a:t> </a:t>
            </a:r>
            <a:r>
              <a:rPr lang="en-GB" sz="1100" dirty="0">
                <a:cs typeface="WenQuanYi Micro Hei" charset="0"/>
              </a:rPr>
              <a:t>if</a:t>
            </a:r>
            <a:r>
              <a:rPr lang="en-GB" sz="1100" dirty="0">
                <a:cs typeface="Times New Roman" charset="0"/>
              </a:rPr>
              <a:t> </a:t>
            </a:r>
            <a:r>
              <a:rPr lang="en-GB" sz="1100" dirty="0">
                <a:cs typeface="WenQuanYi Micro Hei" charset="0"/>
              </a:rPr>
              <a:t>we</a:t>
            </a:r>
            <a:r>
              <a:rPr lang="en-GB" sz="1100" dirty="0">
                <a:cs typeface="Times New Roman" charset="0"/>
              </a:rPr>
              <a:t> </a:t>
            </a:r>
            <a:r>
              <a:rPr lang="en-GB" sz="1100" dirty="0">
                <a:cs typeface="WenQuanYi Micro Hei" charset="0"/>
              </a:rPr>
              <a:t>are</a:t>
            </a:r>
            <a:r>
              <a:rPr lang="en-GB" sz="1100" dirty="0">
                <a:cs typeface="Times New Roman" charset="0"/>
              </a:rPr>
              <a:t> </a:t>
            </a:r>
            <a:r>
              <a:rPr lang="en-GB" sz="1100" dirty="0">
                <a:cs typeface="WenQuanYi Micro Hei" charset="0"/>
              </a:rPr>
              <a:t>building</a:t>
            </a:r>
            <a:r>
              <a:rPr lang="en-GB" sz="1100" dirty="0">
                <a:cs typeface="Times New Roman" charset="0"/>
              </a:rPr>
              <a:t> </a:t>
            </a:r>
            <a:r>
              <a:rPr lang="en-GB" sz="1100" dirty="0">
                <a:cs typeface="WenQuanYi Micro Hei" charset="0"/>
              </a:rPr>
              <a:t>the</a:t>
            </a:r>
            <a:r>
              <a:rPr lang="en-GB" sz="1100" dirty="0">
                <a:cs typeface="Times New Roman" charset="0"/>
              </a:rPr>
              <a:t> </a:t>
            </a:r>
            <a:r>
              <a:rPr lang="en-GB" sz="1100" dirty="0">
                <a:cs typeface="WenQuanYi Micro Hei" charset="0"/>
              </a:rPr>
              <a:t>right</a:t>
            </a:r>
            <a:r>
              <a:rPr lang="en-GB" sz="1100" dirty="0">
                <a:cs typeface="Times New Roman" charset="0"/>
              </a:rPr>
              <a:t> </a:t>
            </a:r>
            <a:r>
              <a:rPr lang="en-GB" sz="1100" dirty="0">
                <a:cs typeface="WenQuanYi Micro Hei" charset="0"/>
              </a:rPr>
              <a:t>thing,</a:t>
            </a:r>
            <a:r>
              <a:rPr lang="en-GB" sz="1100" dirty="0">
                <a:cs typeface="Times New Roman" charset="0"/>
              </a:rPr>
              <a:t> </a:t>
            </a:r>
            <a:r>
              <a:rPr lang="en-GB" sz="1100" dirty="0">
                <a:cs typeface="WenQuanYi Micro Hei" charset="0"/>
              </a:rPr>
              <a:t>but</a:t>
            </a:r>
            <a:r>
              <a:rPr lang="en-GB" sz="1100" dirty="0">
                <a:cs typeface="Times New Roman" charset="0"/>
              </a:rPr>
              <a:t> </a:t>
            </a:r>
            <a:r>
              <a:rPr lang="en-GB" sz="1100" dirty="0">
                <a:cs typeface="WenQuanYi Micro Hei" charset="0"/>
              </a:rPr>
              <a:t>how</a:t>
            </a:r>
            <a:r>
              <a:rPr lang="en-GB" sz="1100" dirty="0">
                <a:cs typeface="Times New Roman" charset="0"/>
              </a:rPr>
              <a:t> </a:t>
            </a:r>
            <a:r>
              <a:rPr lang="en-GB" sz="1100" dirty="0">
                <a:cs typeface="WenQuanYi Micro Hei" charset="0"/>
              </a:rPr>
              <a:t>do</a:t>
            </a:r>
            <a:r>
              <a:rPr lang="en-GB" sz="1100" dirty="0">
                <a:cs typeface="Times New Roman" charset="0"/>
              </a:rPr>
              <a:t> </a:t>
            </a:r>
            <a:r>
              <a:rPr lang="en-GB" sz="1100" dirty="0">
                <a:cs typeface="WenQuanYi Micro Hei" charset="0"/>
              </a:rPr>
              <a:t>we</a:t>
            </a:r>
            <a:r>
              <a:rPr lang="en-GB" sz="1100" dirty="0">
                <a:cs typeface="Times New Roman" charset="0"/>
              </a:rPr>
              <a:t> </a:t>
            </a:r>
            <a:r>
              <a:rPr lang="en-GB" sz="1100" dirty="0">
                <a:cs typeface="WenQuanYi Micro Hei" charset="0"/>
              </a:rPr>
              <a:t>know</a:t>
            </a:r>
            <a:r>
              <a:rPr lang="en-GB" sz="1100" dirty="0">
                <a:cs typeface="Times New Roman" charset="0"/>
              </a:rPr>
              <a:t> </a:t>
            </a:r>
            <a:r>
              <a:rPr lang="en-GB" sz="1100" dirty="0">
                <a:cs typeface="WenQuanYi Micro Hei" charset="0"/>
              </a:rPr>
              <a:t>if</a:t>
            </a:r>
            <a:r>
              <a:rPr lang="en-GB" sz="1100" dirty="0">
                <a:cs typeface="Times New Roman" charset="0"/>
              </a:rPr>
              <a:t> </a:t>
            </a:r>
            <a:r>
              <a:rPr lang="en-GB" sz="1100" dirty="0">
                <a:cs typeface="WenQuanYi Micro Hei" charset="0"/>
              </a:rPr>
              <a:t>we</a:t>
            </a:r>
            <a:r>
              <a:rPr lang="en-GB" sz="1100" dirty="0">
                <a:cs typeface="Times New Roman" charset="0"/>
              </a:rPr>
              <a:t> </a:t>
            </a:r>
            <a:r>
              <a:rPr lang="en-GB" sz="1100" dirty="0">
                <a:cs typeface="WenQuanYi Micro Hei" charset="0"/>
              </a:rPr>
              <a:t>are</a:t>
            </a:r>
            <a:r>
              <a:rPr lang="en-GB" sz="1100" dirty="0">
                <a:cs typeface="Times New Roman" charset="0"/>
              </a:rPr>
              <a:t> </a:t>
            </a:r>
            <a:r>
              <a:rPr lang="en-GB" sz="1100" dirty="0">
                <a:cs typeface="WenQuanYi Micro Hei" charset="0"/>
              </a:rPr>
              <a:t>building</a:t>
            </a:r>
            <a:r>
              <a:rPr lang="en-GB" sz="1100" dirty="0">
                <a:cs typeface="Times New Roman" charset="0"/>
              </a:rPr>
              <a:t> </a:t>
            </a:r>
            <a:r>
              <a:rPr lang="en-GB" sz="1100" dirty="0">
                <a:cs typeface="WenQuanYi Micro Hei" charset="0"/>
              </a:rPr>
              <a:t>it</a:t>
            </a:r>
            <a:r>
              <a:rPr lang="en-GB" sz="1100" dirty="0">
                <a:cs typeface="Times New Roman" charset="0"/>
              </a:rPr>
              <a:t> </a:t>
            </a:r>
            <a:r>
              <a:rPr lang="en-GB" sz="1100" dirty="0">
                <a:cs typeface="WenQuanYi Micro Hei" charset="0"/>
              </a:rPr>
              <a:t>right?</a:t>
            </a:r>
            <a:r>
              <a:rPr lang="en-GB" sz="1100" dirty="0">
                <a:cs typeface="Times New Roman" charset="0"/>
              </a:rPr>
              <a:t> </a:t>
            </a:r>
            <a:r>
              <a:rPr lang="en-GB" sz="1100" dirty="0">
                <a:cs typeface="WenQuanYi Micro Hei" charset="0"/>
              </a:rPr>
              <a:t>Just</a:t>
            </a:r>
            <a:r>
              <a:rPr lang="en-GB" sz="1100" dirty="0">
                <a:cs typeface="Times New Roman" charset="0"/>
              </a:rPr>
              <a:t> </a:t>
            </a:r>
            <a:r>
              <a:rPr lang="en-GB" sz="1100" dirty="0">
                <a:cs typeface="WenQuanYi Micro Hei" charset="0"/>
              </a:rPr>
              <a:t>looking</a:t>
            </a:r>
            <a:r>
              <a:rPr lang="en-GB" sz="1100" dirty="0">
                <a:cs typeface="Times New Roman" charset="0"/>
              </a:rPr>
              <a:t> </a:t>
            </a:r>
            <a:r>
              <a:rPr lang="en-GB" sz="1100" dirty="0">
                <a:cs typeface="WenQuanYi Micro Hei" charset="0"/>
              </a:rPr>
              <a:t>at</a:t>
            </a:r>
            <a:r>
              <a:rPr lang="en-GB" sz="1100" dirty="0">
                <a:cs typeface="Times New Roman" charset="0"/>
              </a:rPr>
              <a:t> </a:t>
            </a:r>
            <a:r>
              <a:rPr lang="en-GB" sz="1100" dirty="0">
                <a:cs typeface="WenQuanYi Micro Hei" charset="0"/>
              </a:rPr>
              <a:t>burn</a:t>
            </a:r>
            <a:r>
              <a:rPr lang="en-GB" sz="1100" dirty="0">
                <a:cs typeface="Times New Roman" charset="0"/>
              </a:rPr>
              <a:t> </a:t>
            </a:r>
            <a:r>
              <a:rPr lang="en-GB" sz="1100" dirty="0">
                <a:cs typeface="WenQuanYi Micro Hei" charset="0"/>
              </a:rPr>
              <a:t>down</a:t>
            </a:r>
            <a:r>
              <a:rPr lang="en-GB" sz="1100" dirty="0">
                <a:cs typeface="Times New Roman" charset="0"/>
              </a:rPr>
              <a:t> </a:t>
            </a:r>
            <a:r>
              <a:rPr lang="en-GB" sz="1100" dirty="0">
                <a:cs typeface="WenQuanYi Micro Hei" charset="0"/>
              </a:rPr>
              <a:t>charts</a:t>
            </a:r>
            <a:r>
              <a:rPr lang="en-GB" sz="1100" dirty="0">
                <a:cs typeface="Times New Roman" charset="0"/>
              </a:rPr>
              <a:t> </a:t>
            </a:r>
            <a:r>
              <a:rPr lang="en-GB" sz="1100" dirty="0">
                <a:cs typeface="WenQuanYi Micro Hei" charset="0"/>
              </a:rPr>
              <a:t>in</a:t>
            </a:r>
            <a:r>
              <a:rPr lang="en-GB" sz="1100" dirty="0">
                <a:cs typeface="Times New Roman" charset="0"/>
              </a:rPr>
              <a:t> </a:t>
            </a:r>
            <a:r>
              <a:rPr lang="en-GB" sz="1100" dirty="0">
                <a:cs typeface="WenQuanYi Micro Hei" charset="0"/>
              </a:rPr>
              <a:t>terms</a:t>
            </a:r>
            <a:r>
              <a:rPr lang="en-GB" sz="1100" dirty="0">
                <a:cs typeface="Times New Roman" charset="0"/>
              </a:rPr>
              <a:t> </a:t>
            </a:r>
            <a:r>
              <a:rPr lang="en-GB" sz="1100" dirty="0">
                <a:cs typeface="WenQuanYi Micro Hei" charset="0"/>
              </a:rPr>
              <a:t>of</a:t>
            </a:r>
            <a:r>
              <a:rPr lang="en-GB" sz="1100" dirty="0">
                <a:cs typeface="Times New Roman" charset="0"/>
              </a:rPr>
              <a:t> </a:t>
            </a:r>
            <a:r>
              <a:rPr lang="en-GB" sz="1100" dirty="0">
                <a:cs typeface="WenQuanYi Micro Hei" charset="0"/>
              </a:rPr>
              <a:t>features,</a:t>
            </a:r>
            <a:r>
              <a:rPr lang="en-GB" sz="1100" dirty="0">
                <a:cs typeface="Times New Roman" charset="0"/>
              </a:rPr>
              <a:t> </a:t>
            </a:r>
            <a:r>
              <a:rPr lang="en-GB" sz="1100" dirty="0">
                <a:cs typeface="WenQuanYi Micro Hei" charset="0"/>
              </a:rPr>
              <a:t>we</a:t>
            </a:r>
            <a:r>
              <a:rPr lang="en-GB" sz="1100" dirty="0">
                <a:cs typeface="Times New Roman" charset="0"/>
              </a:rPr>
              <a:t> </a:t>
            </a:r>
            <a:r>
              <a:rPr lang="en-GB" sz="1100" dirty="0">
                <a:cs typeface="WenQuanYi Micro Hei" charset="0"/>
              </a:rPr>
              <a:t>can't</a:t>
            </a:r>
            <a:r>
              <a:rPr lang="en-GB" sz="1100" dirty="0">
                <a:cs typeface="Times New Roman" charset="0"/>
              </a:rPr>
              <a:t> </a:t>
            </a:r>
            <a:r>
              <a:rPr lang="en-GB" sz="1100" dirty="0">
                <a:cs typeface="WenQuanYi Micro Hei" charset="0"/>
              </a:rPr>
              <a:t>see</a:t>
            </a:r>
            <a:r>
              <a:rPr lang="en-GB" sz="1100" dirty="0">
                <a:cs typeface="Times New Roman" charset="0"/>
              </a:rPr>
              <a:t> </a:t>
            </a:r>
            <a:r>
              <a:rPr lang="en-GB" sz="1100" dirty="0">
                <a:cs typeface="WenQuanYi Micro Hei" charset="0"/>
              </a:rPr>
              <a:t>it.</a:t>
            </a:r>
            <a:r>
              <a:rPr lang="en-GB" sz="1100" dirty="0">
                <a:cs typeface="Times New Roman" charset="0"/>
              </a:rPr>
              <a:t> </a:t>
            </a:r>
            <a:r>
              <a:rPr lang="en-GB" sz="1100" dirty="0">
                <a:cs typeface="WenQuanYi Micro Hei" charset="0"/>
              </a:rPr>
              <a:t>And</a:t>
            </a:r>
            <a:r>
              <a:rPr lang="en-GB" sz="1100" dirty="0">
                <a:cs typeface="Times New Roman" charset="0"/>
              </a:rPr>
              <a:t> </a:t>
            </a:r>
            <a:r>
              <a:rPr lang="en-GB" sz="1100" dirty="0">
                <a:cs typeface="WenQuanYi Micro Hei" charset="0"/>
              </a:rPr>
              <a:t>when</a:t>
            </a:r>
            <a:r>
              <a:rPr lang="en-GB" sz="1100" dirty="0">
                <a:cs typeface="Times New Roman" charset="0"/>
              </a:rPr>
              <a:t> </a:t>
            </a:r>
            <a:r>
              <a:rPr lang="en-GB" sz="1100" dirty="0">
                <a:cs typeface="WenQuanYi Micro Hei" charset="0"/>
              </a:rPr>
              <a:t>we</a:t>
            </a:r>
            <a:r>
              <a:rPr lang="en-GB" sz="1100" dirty="0">
                <a:cs typeface="Times New Roman" charset="0"/>
              </a:rPr>
              <a:t> </a:t>
            </a:r>
            <a:r>
              <a:rPr lang="en-GB" sz="1100" dirty="0">
                <a:cs typeface="WenQuanYi Micro Hei" charset="0"/>
              </a:rPr>
              <a:t>realise</a:t>
            </a:r>
            <a:r>
              <a:rPr lang="en-GB" sz="1100" dirty="0">
                <a:cs typeface="Times New Roman" charset="0"/>
              </a:rPr>
              <a:t> </a:t>
            </a:r>
            <a:r>
              <a:rPr lang="en-GB" sz="1100" dirty="0">
                <a:cs typeface="WenQuanYi Micro Hei" charset="0"/>
              </a:rPr>
              <a:t>the</a:t>
            </a:r>
            <a:r>
              <a:rPr lang="en-GB" sz="1100" dirty="0">
                <a:cs typeface="Times New Roman" charset="0"/>
              </a:rPr>
              <a:t> </a:t>
            </a:r>
            <a:r>
              <a:rPr lang="en-GB" sz="1100" dirty="0">
                <a:cs typeface="WenQuanYi Micro Hei" charset="0"/>
              </a:rPr>
              <a:t>CODE</a:t>
            </a:r>
            <a:r>
              <a:rPr lang="en-GB" sz="1100" dirty="0">
                <a:cs typeface="Times New Roman" charset="0"/>
              </a:rPr>
              <a:t> </a:t>
            </a:r>
            <a:r>
              <a:rPr lang="en-GB" sz="1100" dirty="0">
                <a:cs typeface="WenQuanYi Micro Hei" charset="0"/>
              </a:rPr>
              <a:t>has</a:t>
            </a:r>
            <a:r>
              <a:rPr lang="en-GB" sz="1100" dirty="0">
                <a:cs typeface="Times New Roman" charset="0"/>
              </a:rPr>
              <a:t> DETERIORATE</a:t>
            </a:r>
            <a:r>
              <a:rPr lang="en-GB" sz="1100" dirty="0">
                <a:cs typeface="WenQuanYi Micro Hei" charset="0"/>
              </a:rPr>
              <a:t>,</a:t>
            </a:r>
            <a:r>
              <a:rPr lang="en-GB" sz="1100" dirty="0">
                <a:cs typeface="Times New Roman" charset="0"/>
              </a:rPr>
              <a:t> </a:t>
            </a:r>
            <a:r>
              <a:rPr lang="en-GB" sz="1100" dirty="0">
                <a:cs typeface="WenQuanYi Micro Hei" charset="0"/>
              </a:rPr>
              <a:t>normally</a:t>
            </a:r>
            <a:r>
              <a:rPr lang="en-GB" sz="1100" dirty="0">
                <a:cs typeface="Times New Roman" charset="0"/>
              </a:rPr>
              <a:t> </a:t>
            </a:r>
            <a:r>
              <a:rPr lang="en-GB" sz="1100" dirty="0">
                <a:cs typeface="WenQuanYi Micro Hei" charset="0"/>
              </a:rPr>
              <a:t>it</a:t>
            </a:r>
            <a:r>
              <a:rPr lang="en-GB" sz="1100" dirty="0">
                <a:cs typeface="Times New Roman" charset="0"/>
              </a:rPr>
              <a:t> </a:t>
            </a:r>
            <a:r>
              <a:rPr lang="en-GB" sz="1100" dirty="0">
                <a:cs typeface="WenQuanYi Micro Hei" charset="0"/>
              </a:rPr>
              <a:t>is</a:t>
            </a:r>
            <a:r>
              <a:rPr lang="en-GB" sz="1100" dirty="0">
                <a:cs typeface="Times New Roman" charset="0"/>
              </a:rPr>
              <a:t> ALREADY TOO LATE</a:t>
            </a:r>
            <a:r>
              <a:rPr lang="en-GB" sz="1100" dirty="0">
                <a:cs typeface="WenQuanYi Micro Hei" charset="0"/>
              </a:rPr>
              <a:t>.</a:t>
            </a:r>
            <a:r>
              <a:rPr lang="en-GB" sz="1100" dirty="0">
                <a:cs typeface="Times New Roman" charset="0"/>
              </a:rPr>
              <a:t> </a:t>
            </a:r>
            <a:r>
              <a:rPr lang="en-GB" sz="1100" dirty="0">
                <a:cs typeface="WenQuanYi Micro Hei" charset="0"/>
              </a:rPr>
              <a:t>We</a:t>
            </a:r>
            <a:r>
              <a:rPr lang="en-GB" sz="1100" dirty="0">
                <a:cs typeface="Times New Roman" charset="0"/>
              </a:rPr>
              <a:t> </a:t>
            </a:r>
            <a:r>
              <a:rPr lang="en-GB" sz="1100" dirty="0">
                <a:cs typeface="WenQuanYi Micro Hei" charset="0"/>
              </a:rPr>
              <a:t>don't</a:t>
            </a:r>
            <a:r>
              <a:rPr lang="en-GB" sz="1100" dirty="0">
                <a:cs typeface="Times New Roman" charset="0"/>
              </a:rPr>
              <a:t> </a:t>
            </a:r>
            <a:r>
              <a:rPr lang="en-GB" sz="1100" dirty="0">
                <a:cs typeface="WenQuanYi Micro Hei" charset="0"/>
              </a:rPr>
              <a:t>slow</a:t>
            </a:r>
            <a:r>
              <a:rPr lang="en-GB" sz="1100" dirty="0">
                <a:cs typeface="Times New Roman" charset="0"/>
              </a:rPr>
              <a:t> </a:t>
            </a:r>
            <a:r>
              <a:rPr lang="en-GB" sz="1100" dirty="0">
                <a:cs typeface="WenQuanYi Micro Hei" charset="0"/>
              </a:rPr>
              <a:t>down</a:t>
            </a:r>
            <a:r>
              <a:rPr lang="en-GB" sz="1100" dirty="0">
                <a:cs typeface="Times New Roman" charset="0"/>
              </a:rPr>
              <a:t> </a:t>
            </a:r>
            <a:r>
              <a:rPr lang="en-GB" sz="1100" dirty="0">
                <a:cs typeface="WenQuanYi Micro Hei" charset="0"/>
              </a:rPr>
              <a:t>abruptly.</a:t>
            </a:r>
            <a:r>
              <a:rPr lang="en-GB" sz="1100" dirty="0">
                <a:cs typeface="Times New Roman" charset="0"/>
              </a:rPr>
              <a:t> </a:t>
            </a:r>
            <a:r>
              <a:rPr lang="en-GB" sz="1100" dirty="0">
                <a:cs typeface="WenQuanYi Micro Hei" charset="0"/>
              </a:rPr>
              <a:t>We</a:t>
            </a:r>
            <a:r>
              <a:rPr lang="en-GB" sz="1100" dirty="0">
                <a:cs typeface="Times New Roman" charset="0"/>
              </a:rPr>
              <a:t> </a:t>
            </a:r>
            <a:r>
              <a:rPr lang="en-GB" sz="1100" dirty="0">
                <a:cs typeface="WenQuanYi Micro Hei" charset="0"/>
              </a:rPr>
              <a:t>slow</a:t>
            </a:r>
            <a:r>
              <a:rPr lang="en-GB" sz="1100" dirty="0">
                <a:cs typeface="Times New Roman" charset="0"/>
              </a:rPr>
              <a:t> </a:t>
            </a:r>
            <a:r>
              <a:rPr lang="en-GB" sz="1100" dirty="0">
                <a:cs typeface="WenQuanYi Micro Hei" charset="0"/>
              </a:rPr>
              <a:t>down</a:t>
            </a:r>
            <a:r>
              <a:rPr lang="en-GB" sz="1100" dirty="0">
                <a:cs typeface="Times New Roman" charset="0"/>
              </a:rPr>
              <a:t> </a:t>
            </a:r>
            <a:r>
              <a:rPr lang="en-GB" sz="1100" dirty="0">
                <a:cs typeface="WenQuanYi Micro Hei" charset="0"/>
              </a:rPr>
              <a:t>in</a:t>
            </a:r>
            <a:r>
              <a:rPr lang="en-GB" sz="1100" dirty="0">
                <a:cs typeface="Times New Roman" charset="0"/>
              </a:rPr>
              <a:t> </a:t>
            </a:r>
            <a:r>
              <a:rPr lang="en-GB" sz="1100" dirty="0">
                <a:cs typeface="WenQuanYi Micro Hei" charset="0"/>
              </a:rPr>
              <a:t>a</a:t>
            </a:r>
            <a:r>
              <a:rPr lang="en-GB" sz="1100" dirty="0">
                <a:cs typeface="Times New Roman" charset="0"/>
              </a:rPr>
              <a:t> </a:t>
            </a:r>
            <a:r>
              <a:rPr lang="en-GB" sz="1100" dirty="0">
                <a:cs typeface="WenQuanYi Micro Hei" charset="0"/>
              </a:rPr>
              <a:t>very</a:t>
            </a:r>
            <a:r>
              <a:rPr lang="en-GB" sz="1100" dirty="0">
                <a:cs typeface="Times New Roman" charset="0"/>
              </a:rPr>
              <a:t> </a:t>
            </a:r>
            <a:r>
              <a:rPr lang="en-GB" sz="1100" dirty="0">
                <a:cs typeface="WenQuanYi Micro Hei" charset="0"/>
              </a:rPr>
              <a:t>gentle</a:t>
            </a:r>
            <a:r>
              <a:rPr lang="en-GB" sz="1100" dirty="0">
                <a:cs typeface="Times New Roman" charset="0"/>
              </a:rPr>
              <a:t> </a:t>
            </a:r>
            <a:r>
              <a:rPr lang="en-GB" sz="1100" dirty="0">
                <a:cs typeface="WenQuanYi Micro Hei" charset="0"/>
              </a:rPr>
              <a:t>pace.</a:t>
            </a: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160</a:t>
            </a:fld>
            <a:endParaRPr lang="ko-KR" altLang="en-US" dirty="0">
              <a:solidFill>
                <a:prstClr val="black"/>
              </a:solidFill>
              <a:latin typeface="Calibri"/>
              <a:ea typeface="맑은 고딕"/>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161</a:t>
            </a:fld>
            <a:endParaRPr lang="ko-KR" altLang="en-US" dirty="0">
              <a:solidFill>
                <a:prstClr val="black"/>
              </a:solidFill>
              <a:latin typeface="Calibri"/>
              <a:ea typeface="맑은 고딕"/>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162</a:t>
            </a:fld>
            <a:endParaRPr lang="ko-KR" altLang="en-US" dirty="0">
              <a:solidFill>
                <a:prstClr val="black"/>
              </a:solidFill>
              <a:latin typeface="Calibri"/>
              <a:ea typeface="맑은 고딕"/>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163</a:t>
            </a:fld>
            <a:endParaRPr lang="ko-KR" altLang="en-US" dirty="0">
              <a:solidFill>
                <a:prstClr val="black"/>
              </a:solidFill>
              <a:latin typeface="Calibri"/>
              <a:ea typeface="맑은 고딕"/>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164</a:t>
            </a:fld>
            <a:endParaRPr lang="ko-KR" altLang="en-US" dirty="0">
              <a:solidFill>
                <a:prstClr val="black"/>
              </a:solidFill>
              <a:latin typeface="Calibri"/>
              <a:ea typeface="맑은 고딕"/>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165</a:t>
            </a:fld>
            <a:endParaRPr lang="ko-KR" altLang="en-US" dirty="0">
              <a:solidFill>
                <a:prstClr val="black"/>
              </a:solidFill>
              <a:latin typeface="Calibri"/>
              <a:ea typeface="맑은 고딕"/>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166</a:t>
            </a:fld>
            <a:endParaRPr lang="ko-KR" altLang="en-US" dirty="0">
              <a:solidFill>
                <a:prstClr val="black"/>
              </a:solidFill>
              <a:latin typeface="Calibri"/>
              <a:ea typeface="맑은 고딕"/>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167</a:t>
            </a:fld>
            <a:endParaRPr lang="ko-KR" altLang="en-US" dirty="0">
              <a:solidFill>
                <a:prstClr val="black"/>
              </a:solidFill>
              <a:latin typeface="Calibri"/>
              <a:ea typeface="맑은 고딕"/>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168</a:t>
            </a:fld>
            <a:endParaRPr lang="ko-KR" altLang="en-US" dirty="0">
              <a:solidFill>
                <a:prstClr val="black"/>
              </a:solidFill>
              <a:latin typeface="Calibri"/>
              <a:ea typeface="맑은 고딕"/>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169</a:t>
            </a:fld>
            <a:endParaRPr lang="ko-KR" altLang="en-US" dirty="0">
              <a:solidFill>
                <a:prstClr val="black"/>
              </a:solidFill>
              <a:latin typeface="Calibri"/>
              <a:ea typeface="맑은 고딕"/>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49" name="Text Box 1"/>
          <p:cNvSpPr txBox="1">
            <a:spLocks noGrp="1" noRot="1" noChangeAspect="1" noChangeArrowheads="1"/>
          </p:cNvSpPr>
          <p:nvPr>
            <p:ph type="sldImg"/>
          </p:nvPr>
        </p:nvSpPr>
        <p:spPr bwMode="auto">
          <a:xfrm>
            <a:off x="-14224000" y="-11796713"/>
            <a:ext cx="16637000" cy="124793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53250" name="Text Box 2"/>
          <p:cNvSpPr txBox="1">
            <a:spLocks noGrp="1" noChangeArrowheads="1"/>
          </p:cNvSpPr>
          <p:nvPr>
            <p:ph type="body" idx="1"/>
          </p:nvPr>
        </p:nvSpPr>
        <p:spPr bwMode="auto">
          <a:xfrm>
            <a:off x="685800" y="4343400"/>
            <a:ext cx="5472113" cy="41005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9pPr>
          </a:lstStyle>
          <a:p>
            <a:pPr>
              <a:spcBef>
                <a:spcPts val="450"/>
              </a:spcBef>
              <a:buClrTx/>
              <a:buFontTx/>
              <a:buNone/>
            </a:pPr>
            <a:r>
              <a:rPr lang="en-GB" sz="1100" dirty="0" smtClean="0">
                <a:cs typeface="WenQuanYi Micro Hei" charset="0"/>
              </a:rPr>
              <a:t>Goes back almost 15 years.</a:t>
            </a:r>
          </a:p>
          <a:p>
            <a:pPr>
              <a:spcBef>
                <a:spcPts val="450"/>
              </a:spcBef>
              <a:buClrTx/>
              <a:buFontTx/>
              <a:buNone/>
            </a:pPr>
            <a:r>
              <a:rPr lang="en-GB" sz="1100" dirty="0" smtClean="0">
                <a:cs typeface="WenQuanYi Micro Hei" charset="0"/>
              </a:rPr>
              <a:t>Inner circle – Not context specific</a:t>
            </a:r>
          </a:p>
          <a:p>
            <a:pPr>
              <a:spcBef>
                <a:spcPts val="450"/>
              </a:spcBef>
              <a:buClrTx/>
              <a:buFontTx/>
              <a:buNone/>
            </a:pPr>
            <a:r>
              <a:rPr lang="en-GB" sz="1100" dirty="0" smtClean="0">
                <a:cs typeface="WenQuanYi Micro Hei" charset="0"/>
              </a:rPr>
              <a:t>Forgotten during Agile</a:t>
            </a:r>
            <a:r>
              <a:rPr lang="en-GB" sz="1100" baseline="0" dirty="0" smtClean="0">
                <a:cs typeface="WenQuanYi Micro Hei" charset="0"/>
              </a:rPr>
              <a:t> transformation</a:t>
            </a:r>
          </a:p>
          <a:p>
            <a:pPr>
              <a:spcBef>
                <a:spcPts val="450"/>
              </a:spcBef>
              <a:buClrTx/>
              <a:buFontTx/>
              <a:buNone/>
            </a:pPr>
            <a:r>
              <a:rPr lang="en-GB" sz="1100" baseline="0" dirty="0" smtClean="0">
                <a:cs typeface="WenQuanYi Micro Hei" charset="0"/>
              </a:rPr>
              <a:t>Add value / Quick &amp; Small Feedback loop – Agile sense.</a:t>
            </a:r>
          </a:p>
          <a:p>
            <a:pPr>
              <a:spcBef>
                <a:spcPts val="450"/>
              </a:spcBef>
              <a:buClrTx/>
              <a:buFontTx/>
              <a:buNone/>
            </a:pPr>
            <a:endParaRPr lang="en-GB" sz="1100" dirty="0" smtClean="0">
              <a:cs typeface="WenQuanYi Micro Hei" charset="0"/>
            </a:endParaRPr>
          </a:p>
          <a:p>
            <a:pPr>
              <a:spcBef>
                <a:spcPts val="450"/>
              </a:spcBef>
              <a:buClrTx/>
              <a:buFontTx/>
              <a:buNone/>
            </a:pPr>
            <a:endParaRPr lang="en-GB" sz="1100" dirty="0" smtClean="0">
              <a:cs typeface="WenQuanYi Micro Hei" charset="0"/>
            </a:endParaRPr>
          </a:p>
          <a:p>
            <a:pPr>
              <a:spcBef>
                <a:spcPts val="450"/>
              </a:spcBef>
              <a:buClrTx/>
              <a:buFontTx/>
              <a:buNone/>
            </a:pPr>
            <a:r>
              <a:rPr lang="en-GB" sz="1100" dirty="0" smtClean="0">
                <a:cs typeface="WenQuanYi Micro Hei" charset="0"/>
              </a:rPr>
              <a:t>When</a:t>
            </a:r>
            <a:r>
              <a:rPr lang="en-GB" sz="1100" dirty="0" smtClean="0">
                <a:cs typeface="Times New Roman" charset="0"/>
              </a:rPr>
              <a:t> </a:t>
            </a:r>
            <a:r>
              <a:rPr lang="en-GB" sz="1100" dirty="0">
                <a:cs typeface="WenQuanYi Micro Hei" charset="0"/>
              </a:rPr>
              <a:t>we</a:t>
            </a:r>
            <a:r>
              <a:rPr lang="en-GB" sz="1100" dirty="0">
                <a:cs typeface="Times New Roman" charset="0"/>
              </a:rPr>
              <a:t> </a:t>
            </a:r>
            <a:r>
              <a:rPr lang="en-GB" sz="1100" dirty="0">
                <a:cs typeface="WenQuanYi Micro Hei" charset="0"/>
              </a:rPr>
              <a:t>talk</a:t>
            </a:r>
            <a:r>
              <a:rPr lang="en-GB" sz="1100" dirty="0">
                <a:cs typeface="Times New Roman" charset="0"/>
              </a:rPr>
              <a:t> </a:t>
            </a:r>
            <a:r>
              <a:rPr lang="en-GB" sz="1100" dirty="0">
                <a:cs typeface="WenQuanYi Micro Hei" charset="0"/>
              </a:rPr>
              <a:t>about</a:t>
            </a:r>
            <a:r>
              <a:rPr lang="en-GB" sz="1100" dirty="0">
                <a:cs typeface="Times New Roman" charset="0"/>
              </a:rPr>
              <a:t> </a:t>
            </a:r>
            <a:r>
              <a:rPr lang="en-GB" sz="1100" dirty="0">
                <a:cs typeface="WenQuanYi Micro Hei" charset="0"/>
              </a:rPr>
              <a:t>context,</a:t>
            </a:r>
            <a:r>
              <a:rPr lang="en-GB" sz="1100" dirty="0">
                <a:cs typeface="Times New Roman" charset="0"/>
              </a:rPr>
              <a:t> </a:t>
            </a:r>
            <a:r>
              <a:rPr lang="en-GB" sz="1100" dirty="0">
                <a:cs typeface="WenQuanYi Micro Hei" charset="0"/>
              </a:rPr>
              <a:t>are the</a:t>
            </a:r>
            <a:r>
              <a:rPr lang="en-GB" sz="1100" dirty="0">
                <a:cs typeface="Times New Roman" charset="0"/>
              </a:rPr>
              <a:t> </a:t>
            </a:r>
            <a:r>
              <a:rPr lang="en-GB" sz="1100" dirty="0">
                <a:cs typeface="WenQuanYi Micro Hei" charset="0"/>
              </a:rPr>
              <a:t>practices</a:t>
            </a:r>
            <a:r>
              <a:rPr lang="en-GB" sz="1100" dirty="0">
                <a:cs typeface="Times New Roman" charset="0"/>
              </a:rPr>
              <a:t> </a:t>
            </a:r>
            <a:r>
              <a:rPr lang="en-GB" sz="1100" dirty="0">
                <a:cs typeface="WenQuanYi Micro Hei" charset="0"/>
              </a:rPr>
              <a:t>in</a:t>
            </a:r>
            <a:r>
              <a:rPr lang="en-GB" sz="1100" dirty="0">
                <a:cs typeface="Times New Roman" charset="0"/>
              </a:rPr>
              <a:t> </a:t>
            </a:r>
            <a:r>
              <a:rPr lang="en-GB" sz="1100" dirty="0">
                <a:cs typeface="WenQuanYi Micro Hei" charset="0"/>
              </a:rPr>
              <a:t>the</a:t>
            </a:r>
            <a:r>
              <a:rPr lang="en-GB" sz="1100" dirty="0">
                <a:cs typeface="Times New Roman" charset="0"/>
              </a:rPr>
              <a:t> </a:t>
            </a:r>
            <a:r>
              <a:rPr lang="en-GB" sz="1100" dirty="0">
                <a:cs typeface="WenQuanYi Micro Hei" charset="0"/>
              </a:rPr>
              <a:t>INNER CIRCLES CONTEXT SPECIFIC?</a:t>
            </a:r>
            <a:r>
              <a:rPr lang="en-GB" sz="1100" dirty="0">
                <a:cs typeface="Times New Roman" charset="0"/>
              </a:rPr>
              <a:t> </a:t>
            </a:r>
            <a:r>
              <a:rPr lang="en-GB" sz="1100" dirty="0">
                <a:cs typeface="WenQuanYi Micro Hei" charset="0"/>
              </a:rPr>
              <a:t>Why</a:t>
            </a:r>
            <a:r>
              <a:rPr lang="en-GB" sz="1100" dirty="0">
                <a:cs typeface="Times New Roman" charset="0"/>
              </a:rPr>
              <a:t> </a:t>
            </a:r>
            <a:r>
              <a:rPr lang="en-GB" sz="1100" dirty="0">
                <a:cs typeface="WenQuanYi Micro Hei" charset="0"/>
              </a:rPr>
              <a:t>these</a:t>
            </a:r>
            <a:r>
              <a:rPr lang="en-GB" sz="1100" dirty="0">
                <a:cs typeface="Times New Roman" charset="0"/>
              </a:rPr>
              <a:t> </a:t>
            </a:r>
            <a:r>
              <a:rPr lang="en-GB" sz="1100" dirty="0">
                <a:cs typeface="WenQuanYi Micro Hei" charset="0"/>
              </a:rPr>
              <a:t>practices</a:t>
            </a:r>
            <a:r>
              <a:rPr lang="en-GB" sz="1100" dirty="0">
                <a:cs typeface="Times New Roman" charset="0"/>
              </a:rPr>
              <a:t> </a:t>
            </a:r>
            <a:r>
              <a:rPr lang="en-GB" sz="1100" dirty="0">
                <a:cs typeface="WenQuanYi Micro Hei" charset="0"/>
              </a:rPr>
              <a:t>were</a:t>
            </a:r>
            <a:r>
              <a:rPr lang="en-GB" sz="1100" dirty="0">
                <a:cs typeface="Times New Roman" charset="0"/>
              </a:rPr>
              <a:t> </a:t>
            </a:r>
            <a:r>
              <a:rPr lang="en-GB" sz="1100" dirty="0">
                <a:cs typeface="WenQuanYi Micro Hei" charset="0"/>
              </a:rPr>
              <a:t>forgotten</a:t>
            </a:r>
            <a:r>
              <a:rPr lang="en-GB" sz="1100" dirty="0">
                <a:cs typeface="Times New Roman" charset="0"/>
              </a:rPr>
              <a:t> </a:t>
            </a:r>
            <a:r>
              <a:rPr lang="en-GB" sz="1100" dirty="0">
                <a:cs typeface="WenQuanYi Micro Hei" charset="0"/>
              </a:rPr>
              <a:t>or</a:t>
            </a:r>
            <a:r>
              <a:rPr lang="en-GB" sz="1100" dirty="0">
                <a:cs typeface="Times New Roman" charset="0"/>
              </a:rPr>
              <a:t> </a:t>
            </a:r>
            <a:r>
              <a:rPr lang="en-GB" sz="1100" dirty="0">
                <a:cs typeface="WenQuanYi Micro Hei" charset="0"/>
              </a:rPr>
              <a:t>not</a:t>
            </a:r>
            <a:r>
              <a:rPr lang="en-GB" sz="1100" dirty="0">
                <a:cs typeface="Times New Roman" charset="0"/>
              </a:rPr>
              <a:t> </a:t>
            </a:r>
            <a:r>
              <a:rPr lang="en-GB" sz="1100" dirty="0">
                <a:cs typeface="WenQuanYi Micro Hei" charset="0"/>
              </a:rPr>
              <a:t>emphasised</a:t>
            </a:r>
            <a:r>
              <a:rPr lang="en-GB" sz="1100" dirty="0">
                <a:cs typeface="Times New Roman" charset="0"/>
              </a:rPr>
              <a:t> </a:t>
            </a:r>
            <a:r>
              <a:rPr lang="en-GB" sz="1100" dirty="0">
                <a:cs typeface="WenQuanYi Micro Hei" charset="0"/>
              </a:rPr>
              <a:t>during</a:t>
            </a:r>
            <a:r>
              <a:rPr lang="en-GB" sz="1100" dirty="0">
                <a:cs typeface="Times New Roman" charset="0"/>
              </a:rPr>
              <a:t> </a:t>
            </a:r>
            <a:r>
              <a:rPr lang="en-GB" sz="1100" dirty="0">
                <a:cs typeface="WenQuanYi Micro Hei" charset="0"/>
              </a:rPr>
              <a:t>agile</a:t>
            </a:r>
            <a:r>
              <a:rPr lang="en-GB" sz="1100" dirty="0">
                <a:cs typeface="Times New Roman" charset="0"/>
              </a:rPr>
              <a:t> </a:t>
            </a:r>
            <a:r>
              <a:rPr lang="en-GB" sz="1100" dirty="0">
                <a:cs typeface="WenQuanYi Micro Hei" charset="0"/>
              </a:rPr>
              <a:t>transformations?</a:t>
            </a:r>
            <a:r>
              <a:rPr lang="en-GB" sz="1100" dirty="0">
                <a:cs typeface="Times New Roman" charset="0"/>
              </a:rPr>
              <a:t> </a:t>
            </a:r>
            <a:r>
              <a:rPr lang="en-GB" sz="1100" dirty="0">
                <a:cs typeface="WenQuanYi Micro Hei" charset="0"/>
              </a:rPr>
              <a:t>Those</a:t>
            </a:r>
            <a:r>
              <a:rPr lang="en-GB" sz="1100" dirty="0">
                <a:cs typeface="Times New Roman" charset="0"/>
              </a:rPr>
              <a:t> </a:t>
            </a:r>
            <a:r>
              <a:rPr lang="en-GB" sz="1100" dirty="0">
                <a:cs typeface="WenQuanYi Micro Hei" charset="0"/>
              </a:rPr>
              <a:t>PRACTICES</a:t>
            </a:r>
            <a:r>
              <a:rPr lang="en-GB" sz="1100" dirty="0">
                <a:cs typeface="Times New Roman" charset="0"/>
              </a:rPr>
              <a:t> ADD VALUE</a:t>
            </a:r>
            <a:r>
              <a:rPr lang="en-GB" sz="1100" dirty="0">
                <a:cs typeface="WenQuanYi Micro Hei" charset="0"/>
              </a:rPr>
              <a:t>,</a:t>
            </a:r>
            <a:r>
              <a:rPr lang="en-GB" sz="1100" dirty="0">
                <a:cs typeface="Times New Roman" charset="0"/>
              </a:rPr>
              <a:t> </a:t>
            </a:r>
            <a:r>
              <a:rPr lang="en-GB" sz="1100" dirty="0">
                <a:cs typeface="WenQuanYi Micro Hei" charset="0"/>
              </a:rPr>
              <a:t>providing</a:t>
            </a:r>
            <a:r>
              <a:rPr lang="en-GB" sz="1100" dirty="0">
                <a:cs typeface="Times New Roman" charset="0"/>
              </a:rPr>
              <a:t> </a:t>
            </a:r>
            <a:r>
              <a:rPr lang="en-GB" sz="1100" dirty="0">
                <a:cs typeface="WenQuanYi Micro Hei" charset="0"/>
              </a:rPr>
              <a:t>a</a:t>
            </a:r>
            <a:r>
              <a:rPr lang="en-GB" sz="1100" dirty="0">
                <a:cs typeface="Times New Roman" charset="0"/>
              </a:rPr>
              <a:t> </a:t>
            </a:r>
            <a:r>
              <a:rPr lang="en-GB" sz="1100" dirty="0">
                <a:cs typeface="WenQuanYi Micro Hei" charset="0"/>
              </a:rPr>
              <a:t>quick</a:t>
            </a:r>
            <a:r>
              <a:rPr lang="en-GB" sz="1100" dirty="0">
                <a:cs typeface="Times New Roman" charset="0"/>
              </a:rPr>
              <a:t> </a:t>
            </a:r>
            <a:r>
              <a:rPr lang="en-GB" sz="1100" dirty="0">
                <a:cs typeface="WenQuanYi Micro Hei" charset="0"/>
              </a:rPr>
              <a:t>and</a:t>
            </a:r>
            <a:r>
              <a:rPr lang="en-GB" sz="1100" dirty="0">
                <a:cs typeface="Times New Roman" charset="0"/>
              </a:rPr>
              <a:t> </a:t>
            </a:r>
            <a:r>
              <a:rPr lang="en-GB" sz="1100" dirty="0">
                <a:cs typeface="WenQuanYi Micro Hei" charset="0"/>
              </a:rPr>
              <a:t>small</a:t>
            </a:r>
            <a:r>
              <a:rPr lang="en-GB" sz="1100" dirty="0">
                <a:cs typeface="Times New Roman" charset="0"/>
              </a:rPr>
              <a:t> FEEDBACK LOOP</a:t>
            </a:r>
            <a:r>
              <a:rPr lang="en-GB" sz="1100" dirty="0">
                <a:cs typeface="WenQuanYi Micro Hei" charset="0"/>
              </a:rPr>
              <a:t>.</a:t>
            </a:r>
            <a:r>
              <a:rPr lang="en-GB" sz="1100" dirty="0">
                <a:cs typeface="Times New Roman" charset="0"/>
              </a:rPr>
              <a:t> </a:t>
            </a:r>
            <a:r>
              <a:rPr lang="en-GB" sz="1100" dirty="0">
                <a:cs typeface="WenQuanYi Micro Hei" charset="0"/>
              </a:rPr>
              <a:t>They</a:t>
            </a:r>
            <a:r>
              <a:rPr lang="en-GB" sz="1100" dirty="0">
                <a:cs typeface="Times New Roman" charset="0"/>
              </a:rPr>
              <a:t> </a:t>
            </a:r>
            <a:r>
              <a:rPr lang="en-GB" sz="1100" dirty="0">
                <a:cs typeface="WenQuanYi Micro Hei" charset="0"/>
              </a:rPr>
              <a:t>are</a:t>
            </a:r>
            <a:r>
              <a:rPr lang="en-GB" sz="1100" dirty="0">
                <a:cs typeface="Times New Roman" charset="0"/>
              </a:rPr>
              <a:t> </a:t>
            </a:r>
            <a:r>
              <a:rPr lang="en-GB" sz="1100" dirty="0">
                <a:cs typeface="WenQuanYi Micro Hei" charset="0"/>
              </a:rPr>
              <a:t>key</a:t>
            </a:r>
            <a:r>
              <a:rPr lang="en-GB" sz="1100" dirty="0">
                <a:cs typeface="Times New Roman" charset="0"/>
              </a:rPr>
              <a:t> </a:t>
            </a:r>
            <a:r>
              <a:rPr lang="en-GB" sz="1100" dirty="0">
                <a:cs typeface="WenQuanYi Micro Hei" charset="0"/>
              </a:rPr>
              <a:t>for</a:t>
            </a:r>
            <a:r>
              <a:rPr lang="en-GB" sz="1100" dirty="0">
                <a:cs typeface="Times New Roman" charset="0"/>
              </a:rPr>
              <a:t> </a:t>
            </a:r>
            <a:r>
              <a:rPr lang="en-GB" sz="1100" dirty="0">
                <a:cs typeface="WenQuanYi Micro Hei" charset="0"/>
              </a:rPr>
              <a:t>us</a:t>
            </a:r>
            <a:r>
              <a:rPr lang="en-GB" sz="1100" dirty="0">
                <a:cs typeface="Times New Roman" charset="0"/>
              </a:rPr>
              <a:t> </a:t>
            </a:r>
            <a:r>
              <a:rPr lang="en-GB" sz="1100" dirty="0">
                <a:cs typeface="WenQuanYi Micro Hei" charset="0"/>
              </a:rPr>
              <a:t>to</a:t>
            </a:r>
            <a:r>
              <a:rPr lang="en-GB" sz="1100" dirty="0">
                <a:cs typeface="Times New Roman" charset="0"/>
              </a:rPr>
              <a:t> </a:t>
            </a:r>
            <a:r>
              <a:rPr lang="en-GB" sz="1100" dirty="0">
                <a:cs typeface="WenQuanYi Micro Hei" charset="0"/>
              </a:rPr>
              <a:t>know</a:t>
            </a:r>
            <a:r>
              <a:rPr lang="en-GB" sz="1100" dirty="0">
                <a:cs typeface="Times New Roman" charset="0"/>
              </a:rPr>
              <a:t> </a:t>
            </a:r>
            <a:r>
              <a:rPr lang="en-GB" sz="1100" dirty="0">
                <a:cs typeface="WenQuanYi Micro Hei" charset="0"/>
              </a:rPr>
              <a:t>if</a:t>
            </a:r>
            <a:r>
              <a:rPr lang="en-GB" sz="1100" dirty="0">
                <a:cs typeface="Times New Roman" charset="0"/>
              </a:rPr>
              <a:t> </a:t>
            </a:r>
            <a:r>
              <a:rPr lang="en-GB" sz="1100" dirty="0">
                <a:cs typeface="WenQuanYi Micro Hei" charset="0"/>
              </a:rPr>
              <a:t>we</a:t>
            </a:r>
            <a:r>
              <a:rPr lang="en-GB" sz="1100" dirty="0">
                <a:cs typeface="Times New Roman" charset="0"/>
              </a:rPr>
              <a:t> </a:t>
            </a:r>
            <a:r>
              <a:rPr lang="en-GB" sz="1100" dirty="0">
                <a:cs typeface="WenQuanYi Micro Hei" charset="0"/>
              </a:rPr>
              <a:t>are</a:t>
            </a:r>
            <a:r>
              <a:rPr lang="en-GB" sz="1100" dirty="0">
                <a:cs typeface="Times New Roman" charset="0"/>
              </a:rPr>
              <a:t> BUILDING THE THING RIGHT</a:t>
            </a:r>
            <a:r>
              <a:rPr lang="en-GB" sz="1100" dirty="0">
                <a:cs typeface="WenQuanYi Micro Hei" charset="0"/>
              </a:rPr>
              <a:t>.</a:t>
            </a:r>
            <a:r>
              <a:rPr lang="en-GB" sz="1100" dirty="0">
                <a:cs typeface="Times New Roman" charset="0"/>
              </a:rPr>
              <a:t> </a:t>
            </a: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170</a:t>
            </a:fld>
            <a:endParaRPr lang="ko-KR" altLang="en-US" dirty="0">
              <a:solidFill>
                <a:prstClr val="black"/>
              </a:solidFill>
              <a:latin typeface="Calibri"/>
              <a:ea typeface="맑은 고딕"/>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171</a:t>
            </a:fld>
            <a:endParaRPr lang="ko-KR" altLang="en-US" dirty="0">
              <a:solidFill>
                <a:prstClr val="black"/>
              </a:solidFill>
              <a:latin typeface="Calibri"/>
              <a:ea typeface="맑은 고딕"/>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172</a:t>
            </a:fld>
            <a:endParaRPr lang="ko-KR" altLang="en-US" dirty="0">
              <a:solidFill>
                <a:prstClr val="black"/>
              </a:solidFill>
              <a:latin typeface="Calibri"/>
              <a:ea typeface="맑은 고딕"/>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173</a:t>
            </a:fld>
            <a:endParaRPr lang="ko-KR" altLang="en-US" dirty="0">
              <a:solidFill>
                <a:prstClr val="black"/>
              </a:solidFill>
              <a:latin typeface="Calibri"/>
              <a:ea typeface="맑은 고딕"/>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174</a:t>
            </a:fld>
            <a:endParaRPr lang="ko-KR" altLang="en-US" dirty="0">
              <a:solidFill>
                <a:prstClr val="black"/>
              </a:solidFill>
              <a:latin typeface="Calibri"/>
              <a:ea typeface="맑은 고딕"/>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175</a:t>
            </a:fld>
            <a:endParaRPr lang="ko-KR" altLang="en-US" dirty="0">
              <a:solidFill>
                <a:prstClr val="black"/>
              </a:solidFill>
              <a:latin typeface="Calibri"/>
              <a:ea typeface="맑은 고딕"/>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176</a:t>
            </a:fld>
            <a:endParaRPr lang="ko-KR" altLang="en-US" dirty="0">
              <a:solidFill>
                <a:prstClr val="black"/>
              </a:solidFill>
              <a:latin typeface="Calibri"/>
              <a:ea typeface="맑은 고딕"/>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177</a:t>
            </a:fld>
            <a:endParaRPr lang="ko-KR" altLang="en-US" dirty="0">
              <a:solidFill>
                <a:prstClr val="black"/>
              </a:solidFill>
              <a:latin typeface="Calibri"/>
              <a:ea typeface="맑은 고딕"/>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178</a:t>
            </a:fld>
            <a:endParaRPr lang="ko-KR" altLang="en-US" dirty="0">
              <a:solidFill>
                <a:prstClr val="black"/>
              </a:solidFill>
              <a:latin typeface="Calibri"/>
              <a:ea typeface="맑은 고딕"/>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179</a:t>
            </a:fld>
            <a:endParaRPr lang="ko-KR" altLang="en-US" dirty="0">
              <a:solidFill>
                <a:prstClr val="black"/>
              </a:solidFill>
              <a:latin typeface="Calibri"/>
              <a:ea typeface="맑은 고딕"/>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3" name="Text Box 1"/>
          <p:cNvSpPr txBox="1">
            <a:spLocks noGrp="1" noRot="1" noChangeAspect="1" noChangeArrowheads="1"/>
          </p:cNvSpPr>
          <p:nvPr>
            <p:ph type="sldImg"/>
          </p:nvPr>
        </p:nvSpPr>
        <p:spPr bwMode="auto">
          <a:xfrm>
            <a:off x="-14224000" y="-11796713"/>
            <a:ext cx="16637000" cy="124793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54274" name="Text Box 2"/>
          <p:cNvSpPr txBox="1">
            <a:spLocks noGrp="1" noChangeArrowheads="1"/>
          </p:cNvSpPr>
          <p:nvPr>
            <p:ph type="body" idx="1"/>
          </p:nvPr>
        </p:nvSpPr>
        <p:spPr bwMode="auto">
          <a:xfrm>
            <a:off x="685800" y="4343400"/>
            <a:ext cx="5472113" cy="41005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914400" algn="l"/>
                <a:tab pos="1436688" algn="l"/>
                <a:tab pos="2160588" algn="l"/>
                <a:tab pos="2884488" algn="l"/>
                <a:tab pos="3608388" algn="l"/>
                <a:tab pos="4343400" algn="l"/>
                <a:tab pos="5056188" algn="l"/>
                <a:tab pos="5389563" algn="l"/>
                <a:tab pos="5829300" algn="l"/>
                <a:tab pos="6278563" algn="l"/>
                <a:tab pos="6727825" algn="l"/>
                <a:tab pos="7177088" algn="l"/>
                <a:tab pos="7626350" algn="l"/>
                <a:tab pos="8075613" algn="l"/>
                <a:tab pos="8524875" algn="l"/>
                <a:tab pos="8974138" algn="l"/>
                <a:tab pos="9423400" algn="l"/>
                <a:tab pos="9872663" algn="l"/>
                <a:tab pos="10321925" algn="l"/>
                <a:tab pos="10779125" algn="l"/>
                <a:tab pos="10779125" algn="l"/>
                <a:tab pos="10780713" algn="l"/>
              </a:tabLst>
              <a:defRPr sz="1200">
                <a:solidFill>
                  <a:srgbClr val="000000"/>
                </a:solidFill>
                <a:latin typeface="Times New Roman" charset="0"/>
                <a:ea typeface="ＭＳ Ｐゴシック" charset="0"/>
              </a:defRPr>
            </a:lvl1pPr>
            <a:lvl2pPr>
              <a:tabLst>
                <a:tab pos="0" algn="l"/>
                <a:tab pos="914400" algn="l"/>
                <a:tab pos="1436688" algn="l"/>
                <a:tab pos="2160588" algn="l"/>
                <a:tab pos="2884488" algn="l"/>
                <a:tab pos="3608388" algn="l"/>
                <a:tab pos="4343400" algn="l"/>
                <a:tab pos="5056188" algn="l"/>
                <a:tab pos="5389563" algn="l"/>
                <a:tab pos="5829300" algn="l"/>
                <a:tab pos="6278563" algn="l"/>
                <a:tab pos="6727825" algn="l"/>
                <a:tab pos="7177088" algn="l"/>
                <a:tab pos="7626350" algn="l"/>
                <a:tab pos="8075613" algn="l"/>
                <a:tab pos="8524875" algn="l"/>
                <a:tab pos="8974138" algn="l"/>
                <a:tab pos="9423400" algn="l"/>
                <a:tab pos="9872663" algn="l"/>
                <a:tab pos="10321925" algn="l"/>
                <a:tab pos="10779125" algn="l"/>
                <a:tab pos="10779125" algn="l"/>
                <a:tab pos="10780713" algn="l"/>
              </a:tabLst>
              <a:defRPr sz="1200">
                <a:solidFill>
                  <a:srgbClr val="000000"/>
                </a:solidFill>
                <a:latin typeface="Times New Roman" charset="0"/>
                <a:ea typeface="ＭＳ Ｐゴシック" charset="0"/>
              </a:defRPr>
            </a:lvl2pPr>
            <a:lvl3pPr>
              <a:tabLst>
                <a:tab pos="0" algn="l"/>
                <a:tab pos="914400" algn="l"/>
                <a:tab pos="1436688" algn="l"/>
                <a:tab pos="2160588" algn="l"/>
                <a:tab pos="2884488" algn="l"/>
                <a:tab pos="3608388" algn="l"/>
                <a:tab pos="4343400" algn="l"/>
                <a:tab pos="5056188" algn="l"/>
                <a:tab pos="5389563" algn="l"/>
                <a:tab pos="5829300" algn="l"/>
                <a:tab pos="6278563" algn="l"/>
                <a:tab pos="6727825" algn="l"/>
                <a:tab pos="7177088" algn="l"/>
                <a:tab pos="7626350" algn="l"/>
                <a:tab pos="8075613" algn="l"/>
                <a:tab pos="8524875" algn="l"/>
                <a:tab pos="8974138" algn="l"/>
                <a:tab pos="9423400" algn="l"/>
                <a:tab pos="9872663" algn="l"/>
                <a:tab pos="10321925" algn="l"/>
                <a:tab pos="10779125" algn="l"/>
                <a:tab pos="10779125" algn="l"/>
                <a:tab pos="10780713" algn="l"/>
              </a:tabLst>
              <a:defRPr sz="1200">
                <a:solidFill>
                  <a:srgbClr val="000000"/>
                </a:solidFill>
                <a:latin typeface="Times New Roman" charset="0"/>
                <a:ea typeface="ＭＳ Ｐゴシック" charset="0"/>
              </a:defRPr>
            </a:lvl3pPr>
            <a:lvl4pPr>
              <a:tabLst>
                <a:tab pos="0" algn="l"/>
                <a:tab pos="914400" algn="l"/>
                <a:tab pos="1436688" algn="l"/>
                <a:tab pos="2160588" algn="l"/>
                <a:tab pos="2884488" algn="l"/>
                <a:tab pos="3608388" algn="l"/>
                <a:tab pos="4343400" algn="l"/>
                <a:tab pos="5056188" algn="l"/>
                <a:tab pos="5389563" algn="l"/>
                <a:tab pos="5829300" algn="l"/>
                <a:tab pos="6278563" algn="l"/>
                <a:tab pos="6727825" algn="l"/>
                <a:tab pos="7177088" algn="l"/>
                <a:tab pos="7626350" algn="l"/>
                <a:tab pos="8075613" algn="l"/>
                <a:tab pos="8524875" algn="l"/>
                <a:tab pos="8974138" algn="l"/>
                <a:tab pos="9423400" algn="l"/>
                <a:tab pos="9872663" algn="l"/>
                <a:tab pos="10321925" algn="l"/>
                <a:tab pos="10779125" algn="l"/>
                <a:tab pos="10779125" algn="l"/>
                <a:tab pos="10780713" algn="l"/>
              </a:tabLst>
              <a:defRPr sz="1200">
                <a:solidFill>
                  <a:srgbClr val="000000"/>
                </a:solidFill>
                <a:latin typeface="Times New Roman" charset="0"/>
                <a:ea typeface="ＭＳ Ｐゴシック" charset="0"/>
              </a:defRPr>
            </a:lvl4pPr>
            <a:lvl5pPr>
              <a:tabLst>
                <a:tab pos="0" algn="l"/>
                <a:tab pos="914400" algn="l"/>
                <a:tab pos="1436688" algn="l"/>
                <a:tab pos="2160588" algn="l"/>
                <a:tab pos="2884488" algn="l"/>
                <a:tab pos="3608388" algn="l"/>
                <a:tab pos="4343400" algn="l"/>
                <a:tab pos="5056188" algn="l"/>
                <a:tab pos="5389563" algn="l"/>
                <a:tab pos="5829300" algn="l"/>
                <a:tab pos="6278563" algn="l"/>
                <a:tab pos="6727825" algn="l"/>
                <a:tab pos="7177088" algn="l"/>
                <a:tab pos="7626350" algn="l"/>
                <a:tab pos="8075613" algn="l"/>
                <a:tab pos="8524875" algn="l"/>
                <a:tab pos="8974138" algn="l"/>
                <a:tab pos="9423400" algn="l"/>
                <a:tab pos="9872663" algn="l"/>
                <a:tab pos="10321925" algn="l"/>
                <a:tab pos="10779125" algn="l"/>
                <a:tab pos="10779125" algn="l"/>
                <a:tab pos="10780713"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436688" algn="l"/>
                <a:tab pos="2160588" algn="l"/>
                <a:tab pos="2884488" algn="l"/>
                <a:tab pos="3608388" algn="l"/>
                <a:tab pos="4343400" algn="l"/>
                <a:tab pos="5056188" algn="l"/>
                <a:tab pos="5389563" algn="l"/>
                <a:tab pos="5829300" algn="l"/>
                <a:tab pos="6278563" algn="l"/>
                <a:tab pos="6727825" algn="l"/>
                <a:tab pos="7177088" algn="l"/>
                <a:tab pos="7626350" algn="l"/>
                <a:tab pos="8075613" algn="l"/>
                <a:tab pos="8524875" algn="l"/>
                <a:tab pos="8974138" algn="l"/>
                <a:tab pos="9423400" algn="l"/>
                <a:tab pos="9872663" algn="l"/>
                <a:tab pos="10321925" algn="l"/>
                <a:tab pos="10779125" algn="l"/>
                <a:tab pos="10779125" algn="l"/>
                <a:tab pos="10780713"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436688" algn="l"/>
                <a:tab pos="2160588" algn="l"/>
                <a:tab pos="2884488" algn="l"/>
                <a:tab pos="3608388" algn="l"/>
                <a:tab pos="4343400" algn="l"/>
                <a:tab pos="5056188" algn="l"/>
                <a:tab pos="5389563" algn="l"/>
                <a:tab pos="5829300" algn="l"/>
                <a:tab pos="6278563" algn="l"/>
                <a:tab pos="6727825" algn="l"/>
                <a:tab pos="7177088" algn="l"/>
                <a:tab pos="7626350" algn="l"/>
                <a:tab pos="8075613" algn="l"/>
                <a:tab pos="8524875" algn="l"/>
                <a:tab pos="8974138" algn="l"/>
                <a:tab pos="9423400" algn="l"/>
                <a:tab pos="9872663" algn="l"/>
                <a:tab pos="10321925" algn="l"/>
                <a:tab pos="10779125" algn="l"/>
                <a:tab pos="10779125" algn="l"/>
                <a:tab pos="10780713"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436688" algn="l"/>
                <a:tab pos="2160588" algn="l"/>
                <a:tab pos="2884488" algn="l"/>
                <a:tab pos="3608388" algn="l"/>
                <a:tab pos="4343400" algn="l"/>
                <a:tab pos="5056188" algn="l"/>
                <a:tab pos="5389563" algn="l"/>
                <a:tab pos="5829300" algn="l"/>
                <a:tab pos="6278563" algn="l"/>
                <a:tab pos="6727825" algn="l"/>
                <a:tab pos="7177088" algn="l"/>
                <a:tab pos="7626350" algn="l"/>
                <a:tab pos="8075613" algn="l"/>
                <a:tab pos="8524875" algn="l"/>
                <a:tab pos="8974138" algn="l"/>
                <a:tab pos="9423400" algn="l"/>
                <a:tab pos="9872663" algn="l"/>
                <a:tab pos="10321925" algn="l"/>
                <a:tab pos="10779125" algn="l"/>
                <a:tab pos="10779125" algn="l"/>
                <a:tab pos="10780713"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436688" algn="l"/>
                <a:tab pos="2160588" algn="l"/>
                <a:tab pos="2884488" algn="l"/>
                <a:tab pos="3608388" algn="l"/>
                <a:tab pos="4343400" algn="l"/>
                <a:tab pos="5056188" algn="l"/>
                <a:tab pos="5389563" algn="l"/>
                <a:tab pos="5829300" algn="l"/>
                <a:tab pos="6278563" algn="l"/>
                <a:tab pos="6727825" algn="l"/>
                <a:tab pos="7177088" algn="l"/>
                <a:tab pos="7626350" algn="l"/>
                <a:tab pos="8075613" algn="l"/>
                <a:tab pos="8524875" algn="l"/>
                <a:tab pos="8974138" algn="l"/>
                <a:tab pos="9423400" algn="l"/>
                <a:tab pos="9872663" algn="l"/>
                <a:tab pos="10321925" algn="l"/>
                <a:tab pos="10779125" algn="l"/>
                <a:tab pos="10779125" algn="l"/>
                <a:tab pos="10780713" algn="l"/>
              </a:tabLst>
              <a:defRPr sz="1200">
                <a:solidFill>
                  <a:srgbClr val="000000"/>
                </a:solidFill>
                <a:latin typeface="Times New Roman" charset="0"/>
                <a:ea typeface="ＭＳ Ｐゴシック" charset="0"/>
              </a:defRPr>
            </a:lvl9pPr>
          </a:lstStyle>
          <a:p>
            <a:pPr>
              <a:spcBef>
                <a:spcPts val="450"/>
              </a:spcBef>
              <a:buClrTx/>
              <a:buFontTx/>
              <a:buNone/>
            </a:pPr>
            <a:r>
              <a:rPr lang="en-GB" sz="1100" dirty="0" smtClean="0">
                <a:solidFill>
                  <a:srgbClr val="FF0000"/>
                </a:solidFill>
                <a:cs typeface="WenQuanYi Micro Hei" charset="0"/>
              </a:rPr>
              <a:t>Automated Test:</a:t>
            </a:r>
            <a:r>
              <a:rPr lang="en-GB" sz="1100" dirty="0" smtClean="0">
                <a:cs typeface="WenQuanYi Micro Hei" charset="0"/>
              </a:rPr>
              <a:t> Click</a:t>
            </a:r>
            <a:r>
              <a:rPr lang="en-GB" sz="1100" baseline="0" dirty="0" smtClean="0">
                <a:cs typeface="WenQuanYi Micro Hei" charset="0"/>
              </a:rPr>
              <a:t> button, Regression Test (Value, Feedback)</a:t>
            </a:r>
          </a:p>
          <a:p>
            <a:pPr>
              <a:spcBef>
                <a:spcPts val="450"/>
              </a:spcBef>
              <a:buClrTx/>
              <a:buFontTx/>
              <a:buNone/>
            </a:pPr>
            <a:r>
              <a:rPr lang="en-GB" sz="1100" baseline="0" dirty="0" smtClean="0">
                <a:solidFill>
                  <a:srgbClr val="FF0000"/>
                </a:solidFill>
                <a:cs typeface="WenQuanYi Micro Hei" charset="0"/>
              </a:rPr>
              <a:t>Test First:</a:t>
            </a:r>
            <a:r>
              <a:rPr lang="en-GB" sz="1100" baseline="0" dirty="0" smtClean="0">
                <a:cs typeface="WenQuanYi Micro Hei" charset="0"/>
              </a:rPr>
              <a:t> Think out ideas, Define API, Focus</a:t>
            </a:r>
          </a:p>
          <a:p>
            <a:pPr>
              <a:spcBef>
                <a:spcPts val="450"/>
              </a:spcBef>
              <a:buClrTx/>
              <a:buFontTx/>
              <a:buNone/>
            </a:pPr>
            <a:r>
              <a:rPr lang="en-GB" sz="1100" baseline="0" dirty="0" smtClean="0">
                <a:solidFill>
                  <a:srgbClr val="FF0000"/>
                </a:solidFill>
                <a:cs typeface="WenQuanYi Micro Hei" charset="0"/>
              </a:rPr>
              <a:t>TDD</a:t>
            </a:r>
            <a:r>
              <a:rPr lang="en-GB" sz="1100" baseline="0" dirty="0" smtClean="0">
                <a:cs typeface="WenQuanYi Micro Hei" charset="0"/>
              </a:rPr>
              <a:t>: </a:t>
            </a:r>
            <a:r>
              <a:rPr lang="en-GB" sz="1100" baseline="0" dirty="0" smtClean="0">
                <a:solidFill>
                  <a:srgbClr val="FF0000"/>
                </a:solidFill>
                <a:cs typeface="WenQuanYi Micro Hei" charset="0"/>
              </a:rPr>
              <a:t>All Levels,</a:t>
            </a:r>
            <a:r>
              <a:rPr lang="en-GB" sz="1100" baseline="0" dirty="0" smtClean="0">
                <a:cs typeface="WenQuanYi Micro Hei" charset="0"/>
              </a:rPr>
              <a:t> De-coupling, Design, Feedback, Documentation</a:t>
            </a:r>
            <a:endParaRPr lang="en-GB" sz="1100" baseline="0" dirty="0" smtClean="0">
              <a:solidFill>
                <a:srgbClr val="FF0000"/>
              </a:solidFill>
              <a:cs typeface="WenQuanYi Micro Hei" charset="0"/>
            </a:endParaRPr>
          </a:p>
          <a:p>
            <a:pPr>
              <a:spcBef>
                <a:spcPts val="450"/>
              </a:spcBef>
              <a:buClrTx/>
              <a:buFontTx/>
              <a:buNone/>
            </a:pPr>
            <a:r>
              <a:rPr lang="en-GB" sz="1100" baseline="0" dirty="0" smtClean="0">
                <a:solidFill>
                  <a:srgbClr val="FF0000"/>
                </a:solidFill>
                <a:cs typeface="WenQuanYi Micro Hei" charset="0"/>
              </a:rPr>
              <a:t>Pair</a:t>
            </a:r>
            <a:r>
              <a:rPr lang="en-GB" sz="1100" baseline="0" dirty="0" smtClean="0">
                <a:cs typeface="WenQuanYi Micro Hei" charset="0"/>
              </a:rPr>
              <a:t>: Names, Duplication, Knowledge Share</a:t>
            </a:r>
          </a:p>
          <a:p>
            <a:pPr>
              <a:spcBef>
                <a:spcPts val="450"/>
              </a:spcBef>
              <a:buClrTx/>
              <a:buFontTx/>
              <a:buNone/>
            </a:pPr>
            <a:r>
              <a:rPr lang="en-GB" sz="1100" baseline="0" dirty="0" smtClean="0">
                <a:solidFill>
                  <a:srgbClr val="FF0000"/>
                </a:solidFill>
                <a:cs typeface="WenQuanYi Micro Hei" charset="0"/>
              </a:rPr>
              <a:t>CI:</a:t>
            </a:r>
            <a:r>
              <a:rPr lang="en-GB" sz="1100" baseline="0" dirty="0" smtClean="0">
                <a:cs typeface="WenQuanYi Micro Hei" charset="0"/>
              </a:rPr>
              <a:t> Team work </a:t>
            </a:r>
            <a:r>
              <a:rPr lang="en-GB" sz="1100" baseline="0" dirty="0" smtClean="0">
                <a:solidFill>
                  <a:srgbClr val="FF0000"/>
                </a:solidFill>
                <a:cs typeface="WenQuanYi Micro Hei" charset="0"/>
              </a:rPr>
              <a:t>(FEEDBACK, VALUE)</a:t>
            </a:r>
            <a:endParaRPr lang="en-GB" sz="1100" dirty="0" smtClean="0">
              <a:solidFill>
                <a:srgbClr val="FF0000"/>
              </a:solidFill>
              <a:cs typeface="WenQuanYi Micro Hei" charset="0"/>
            </a:endParaRPr>
          </a:p>
          <a:p>
            <a:pPr>
              <a:spcBef>
                <a:spcPts val="450"/>
              </a:spcBef>
              <a:buClrTx/>
              <a:buFontTx/>
              <a:buNone/>
            </a:pPr>
            <a:endParaRPr lang="en-GB" sz="1100" dirty="0" smtClean="0">
              <a:cs typeface="WenQuanYi Micro Hei" charset="0"/>
            </a:endParaRPr>
          </a:p>
          <a:p>
            <a:pPr>
              <a:spcBef>
                <a:spcPts val="450"/>
              </a:spcBef>
              <a:buClrTx/>
              <a:buFontTx/>
              <a:buNone/>
            </a:pPr>
            <a:r>
              <a:rPr lang="en-GB" sz="1100" dirty="0" smtClean="0">
                <a:cs typeface="WenQuanYi Micro Hei" charset="0"/>
              </a:rPr>
              <a:t>1.</a:t>
            </a:r>
            <a:r>
              <a:rPr lang="en-GB" sz="1100" baseline="0" dirty="0" smtClean="0">
                <a:cs typeface="WenQuanYi Micro Hei" charset="0"/>
              </a:rPr>
              <a:t> </a:t>
            </a:r>
            <a:r>
              <a:rPr lang="en-GB" sz="1100" dirty="0" smtClean="0">
                <a:cs typeface="WenQuanYi Micro Hei" charset="0"/>
              </a:rPr>
              <a:t>Automated</a:t>
            </a:r>
            <a:r>
              <a:rPr lang="en-GB" sz="1100" dirty="0" smtClean="0">
                <a:cs typeface="Times New Roman" charset="0"/>
              </a:rPr>
              <a:t> </a:t>
            </a:r>
            <a:r>
              <a:rPr lang="en-GB" sz="1100" dirty="0">
                <a:cs typeface="WenQuanYi Micro Hei" charset="0"/>
              </a:rPr>
              <a:t>testing:</a:t>
            </a:r>
            <a:r>
              <a:rPr lang="en-GB" sz="1100" dirty="0">
                <a:cs typeface="Times New Roman" charset="0"/>
              </a:rPr>
              <a:t> </a:t>
            </a:r>
            <a:r>
              <a:rPr lang="en-GB" sz="1100" dirty="0">
                <a:cs typeface="WenQuanYi Micro Hei" charset="0"/>
              </a:rPr>
              <a:t>We</a:t>
            </a:r>
            <a:r>
              <a:rPr lang="en-GB" sz="1100" dirty="0">
                <a:cs typeface="Times New Roman" charset="0"/>
              </a:rPr>
              <a:t> </a:t>
            </a:r>
            <a:r>
              <a:rPr lang="en-GB" sz="1100" dirty="0">
                <a:cs typeface="WenQuanYi Micro Hei" charset="0"/>
              </a:rPr>
              <a:t>click</a:t>
            </a:r>
            <a:r>
              <a:rPr lang="en-GB" sz="1100" dirty="0">
                <a:cs typeface="Times New Roman" charset="0"/>
              </a:rPr>
              <a:t> </a:t>
            </a:r>
            <a:r>
              <a:rPr lang="en-GB" sz="1100" dirty="0">
                <a:cs typeface="WenQuanYi Micro Hei" charset="0"/>
              </a:rPr>
              <a:t>a</a:t>
            </a:r>
            <a:r>
              <a:rPr lang="en-GB" sz="1100" dirty="0">
                <a:cs typeface="Times New Roman" charset="0"/>
              </a:rPr>
              <a:t> </a:t>
            </a:r>
            <a:r>
              <a:rPr lang="en-GB" sz="1100" dirty="0">
                <a:cs typeface="WenQuanYi Micro Hei" charset="0"/>
              </a:rPr>
              <a:t>button</a:t>
            </a:r>
            <a:r>
              <a:rPr lang="en-GB" sz="1100" dirty="0">
                <a:cs typeface="Times New Roman" charset="0"/>
              </a:rPr>
              <a:t> </a:t>
            </a:r>
            <a:r>
              <a:rPr lang="en-GB" sz="1100" dirty="0">
                <a:cs typeface="WenQuanYi Micro Hei" charset="0"/>
              </a:rPr>
              <a:t>and</a:t>
            </a:r>
            <a:r>
              <a:rPr lang="en-GB" sz="1100" dirty="0">
                <a:cs typeface="Times New Roman" charset="0"/>
              </a:rPr>
              <a:t> </a:t>
            </a:r>
            <a:r>
              <a:rPr lang="en-GB" sz="1100" dirty="0">
                <a:cs typeface="WenQuanYi Micro Hei" charset="0"/>
              </a:rPr>
              <a:t>in</a:t>
            </a:r>
            <a:r>
              <a:rPr lang="en-GB" sz="1100" dirty="0">
                <a:cs typeface="Times New Roman" charset="0"/>
              </a:rPr>
              <a:t> </a:t>
            </a:r>
            <a:r>
              <a:rPr lang="en-GB" sz="1100" dirty="0">
                <a:cs typeface="WenQuanYi Micro Hei" charset="0"/>
              </a:rPr>
              <a:t>a</a:t>
            </a:r>
            <a:r>
              <a:rPr lang="en-GB" sz="1100" dirty="0">
                <a:cs typeface="Times New Roman" charset="0"/>
              </a:rPr>
              <a:t> </a:t>
            </a:r>
            <a:r>
              <a:rPr lang="en-GB" sz="1100" dirty="0">
                <a:cs typeface="WenQuanYi Micro Hei" charset="0"/>
              </a:rPr>
              <a:t>few</a:t>
            </a:r>
            <a:r>
              <a:rPr lang="en-GB" sz="1100" dirty="0">
                <a:cs typeface="Times New Roman" charset="0"/>
              </a:rPr>
              <a:t> </a:t>
            </a:r>
            <a:r>
              <a:rPr lang="en-GB" sz="1100" dirty="0">
                <a:cs typeface="WenQuanYi Micro Hei" charset="0"/>
              </a:rPr>
              <a:t>minutes</a:t>
            </a:r>
            <a:r>
              <a:rPr lang="en-GB" sz="1100" dirty="0">
                <a:cs typeface="Times New Roman" charset="0"/>
              </a:rPr>
              <a:t> </a:t>
            </a:r>
            <a:r>
              <a:rPr lang="en-GB" sz="1100" dirty="0">
                <a:cs typeface="WenQuanYi Micro Hei" charset="0"/>
              </a:rPr>
              <a:t>we</a:t>
            </a:r>
            <a:r>
              <a:rPr lang="en-GB" sz="1100" dirty="0">
                <a:cs typeface="Times New Roman" charset="0"/>
              </a:rPr>
              <a:t> </a:t>
            </a:r>
            <a:r>
              <a:rPr lang="en-GB" sz="1100" dirty="0">
                <a:cs typeface="WenQuanYi Micro Hei" charset="0"/>
              </a:rPr>
              <a:t>know</a:t>
            </a:r>
            <a:r>
              <a:rPr lang="en-GB" sz="1100" dirty="0">
                <a:cs typeface="Times New Roman" charset="0"/>
              </a:rPr>
              <a:t> </a:t>
            </a:r>
            <a:r>
              <a:rPr lang="en-GB" sz="1100" dirty="0">
                <a:cs typeface="WenQuanYi Micro Hei" charset="0"/>
              </a:rPr>
              <a:t>if</a:t>
            </a:r>
            <a:r>
              <a:rPr lang="en-GB" sz="1100" dirty="0">
                <a:cs typeface="Times New Roman" charset="0"/>
              </a:rPr>
              <a:t> </a:t>
            </a:r>
            <a:r>
              <a:rPr lang="en-GB" sz="1100" dirty="0">
                <a:cs typeface="WenQuanYi Micro Hei" charset="0"/>
              </a:rPr>
              <a:t>the</a:t>
            </a:r>
            <a:r>
              <a:rPr lang="en-GB" sz="1100" dirty="0">
                <a:cs typeface="Times New Roman" charset="0"/>
              </a:rPr>
              <a:t> </a:t>
            </a:r>
            <a:r>
              <a:rPr lang="en-GB" sz="1100" dirty="0">
                <a:cs typeface="WenQuanYi Micro Hei" charset="0"/>
              </a:rPr>
              <a:t>system</a:t>
            </a:r>
            <a:r>
              <a:rPr lang="en-GB" sz="1100" dirty="0">
                <a:cs typeface="Times New Roman" charset="0"/>
              </a:rPr>
              <a:t> </a:t>
            </a:r>
            <a:r>
              <a:rPr lang="en-GB" sz="1100" dirty="0">
                <a:cs typeface="WenQuanYi Micro Hei" charset="0"/>
              </a:rPr>
              <a:t>works</a:t>
            </a:r>
            <a:r>
              <a:rPr lang="en-GB" sz="1100" dirty="0">
                <a:cs typeface="Times New Roman" charset="0"/>
              </a:rPr>
              <a:t> </a:t>
            </a:r>
            <a:r>
              <a:rPr lang="en-GB" sz="1100" dirty="0">
                <a:cs typeface="WenQuanYi Micro Hei" charset="0"/>
              </a:rPr>
              <a:t>or</a:t>
            </a:r>
            <a:r>
              <a:rPr lang="en-GB" sz="1100" dirty="0">
                <a:cs typeface="Times New Roman" charset="0"/>
              </a:rPr>
              <a:t> </a:t>
            </a:r>
            <a:r>
              <a:rPr lang="en-GB" sz="1100" dirty="0">
                <a:cs typeface="WenQuanYi Micro Hei" charset="0"/>
              </a:rPr>
              <a:t>not.</a:t>
            </a:r>
            <a:r>
              <a:rPr lang="en-GB" sz="1100" dirty="0">
                <a:cs typeface="Times New Roman" charset="0"/>
              </a:rPr>
              <a:t> </a:t>
            </a:r>
            <a:r>
              <a:rPr lang="en-GB" sz="1100" dirty="0">
                <a:cs typeface="WenQuanYi Micro Hei" charset="0"/>
              </a:rPr>
              <a:t>It</a:t>
            </a:r>
            <a:r>
              <a:rPr lang="en-GB" sz="1100" dirty="0">
                <a:cs typeface="Times New Roman" charset="0"/>
              </a:rPr>
              <a:t> </a:t>
            </a:r>
            <a:r>
              <a:rPr lang="en-GB" sz="1100" dirty="0">
                <a:cs typeface="WenQuanYi Micro Hei" charset="0"/>
              </a:rPr>
              <a:t>give</a:t>
            </a:r>
            <a:r>
              <a:rPr lang="en-GB" sz="1100" dirty="0">
                <a:cs typeface="Times New Roman" charset="0"/>
              </a:rPr>
              <a:t> </a:t>
            </a:r>
            <a:r>
              <a:rPr lang="en-GB" sz="1100" dirty="0">
                <a:cs typeface="WenQuanYi Micro Hei" charset="0"/>
              </a:rPr>
              <a:t>us</a:t>
            </a:r>
            <a:r>
              <a:rPr lang="en-GB" sz="1100" dirty="0">
                <a:cs typeface="Times New Roman" charset="0"/>
              </a:rPr>
              <a:t> </a:t>
            </a:r>
            <a:r>
              <a:rPr lang="en-GB" sz="1100" dirty="0">
                <a:cs typeface="WenQuanYi Micro Hei" charset="0"/>
              </a:rPr>
              <a:t>regression</a:t>
            </a:r>
            <a:r>
              <a:rPr lang="en-GB" sz="1100" dirty="0">
                <a:cs typeface="Times New Roman" charset="0"/>
              </a:rPr>
              <a:t> </a:t>
            </a:r>
            <a:r>
              <a:rPr lang="en-GB" sz="1100" dirty="0">
                <a:cs typeface="WenQuanYi Micro Hei" charset="0"/>
              </a:rPr>
              <a:t>test</a:t>
            </a:r>
            <a:r>
              <a:rPr lang="en-GB" sz="1100" dirty="0">
                <a:cs typeface="Times New Roman" charset="0"/>
              </a:rPr>
              <a:t> </a:t>
            </a:r>
            <a:r>
              <a:rPr lang="en-GB" sz="1100" dirty="0">
                <a:cs typeface="WenQuanYi Micro Hei" charset="0"/>
              </a:rPr>
              <a:t>suite.</a:t>
            </a:r>
            <a:r>
              <a:rPr lang="en-GB" sz="1100" dirty="0">
                <a:cs typeface="Times New Roman" charset="0"/>
              </a:rPr>
              <a:t> </a:t>
            </a:r>
            <a:r>
              <a:rPr lang="en-GB" sz="1100" dirty="0">
                <a:cs typeface="WenQuanYi Micro Hei" charset="0"/>
              </a:rPr>
              <a:t>That's</a:t>
            </a:r>
            <a:r>
              <a:rPr lang="en-GB" sz="1100" dirty="0">
                <a:cs typeface="Times New Roman" charset="0"/>
              </a:rPr>
              <a:t> </a:t>
            </a:r>
            <a:r>
              <a:rPr lang="en-GB" sz="1100" dirty="0">
                <a:cs typeface="WenQuanYi Micro Hei" charset="0"/>
              </a:rPr>
              <a:t>value.</a:t>
            </a:r>
            <a:r>
              <a:rPr lang="en-GB" sz="1100" dirty="0">
                <a:cs typeface="Times New Roman" charset="0"/>
              </a:rPr>
              <a:t> </a:t>
            </a:r>
            <a:r>
              <a:rPr lang="en-GB" sz="1100" dirty="0">
                <a:cs typeface="WenQuanYi Micro Hei" charset="0"/>
              </a:rPr>
              <a:t>That's</a:t>
            </a:r>
            <a:r>
              <a:rPr lang="en-GB" sz="1100" dirty="0">
                <a:cs typeface="Times New Roman" charset="0"/>
              </a:rPr>
              <a:t> </a:t>
            </a:r>
            <a:r>
              <a:rPr lang="en-GB" sz="1100" dirty="0">
                <a:cs typeface="WenQuanYi Micro Hei" charset="0"/>
              </a:rPr>
              <a:t>short</a:t>
            </a:r>
            <a:r>
              <a:rPr lang="en-GB" sz="1100" dirty="0">
                <a:cs typeface="Times New Roman" charset="0"/>
              </a:rPr>
              <a:t> </a:t>
            </a:r>
            <a:r>
              <a:rPr lang="en-GB" sz="1100" dirty="0">
                <a:cs typeface="WenQuanYi Micro Hei" charset="0"/>
              </a:rPr>
              <a:t>and</a:t>
            </a:r>
            <a:r>
              <a:rPr lang="en-GB" sz="1100" dirty="0">
                <a:cs typeface="Times New Roman" charset="0"/>
              </a:rPr>
              <a:t> </a:t>
            </a:r>
            <a:r>
              <a:rPr lang="en-GB" sz="1100" dirty="0">
                <a:cs typeface="WenQuanYi Micro Hei" charset="0"/>
              </a:rPr>
              <a:t>quick</a:t>
            </a:r>
            <a:r>
              <a:rPr lang="en-GB" sz="1100" dirty="0">
                <a:cs typeface="Times New Roman" charset="0"/>
              </a:rPr>
              <a:t> </a:t>
            </a:r>
            <a:r>
              <a:rPr lang="en-GB" sz="1100" dirty="0">
                <a:cs typeface="WenQuanYi Micro Hei" charset="0"/>
              </a:rPr>
              <a:t>feedback</a:t>
            </a:r>
            <a:r>
              <a:rPr lang="en-GB" sz="1100" dirty="0">
                <a:cs typeface="Times New Roman" charset="0"/>
              </a:rPr>
              <a:t> </a:t>
            </a:r>
            <a:r>
              <a:rPr lang="en-GB" sz="1100" dirty="0">
                <a:cs typeface="WenQuanYi Micro Hei" charset="0"/>
              </a:rPr>
              <a:t>loop.</a:t>
            </a:r>
          </a:p>
          <a:p>
            <a:pPr>
              <a:spcBef>
                <a:spcPts val="450"/>
              </a:spcBef>
              <a:buClrTx/>
              <a:buFontTx/>
              <a:buNone/>
            </a:pPr>
            <a:r>
              <a:rPr lang="en-GB" sz="1100" dirty="0">
                <a:cs typeface="WenQuanYi Micro Hei" charset="0"/>
              </a:rPr>
              <a:t>2</a:t>
            </a:r>
            <a:r>
              <a:rPr lang="en-GB" sz="1100" dirty="0" smtClean="0">
                <a:cs typeface="WenQuanYi Micro Hei" charset="0"/>
              </a:rPr>
              <a:t>.</a:t>
            </a:r>
            <a:r>
              <a:rPr lang="en-GB" sz="1100" baseline="0" dirty="0" smtClean="0">
                <a:cs typeface="WenQuanYi Micro Hei" charset="0"/>
              </a:rPr>
              <a:t> </a:t>
            </a:r>
            <a:r>
              <a:rPr lang="en-GB" sz="1100" dirty="0" smtClean="0">
                <a:cs typeface="WenQuanYi Micro Hei" charset="0"/>
              </a:rPr>
              <a:t>Test</a:t>
            </a:r>
            <a:r>
              <a:rPr lang="en-GB" sz="1100" dirty="0" smtClean="0">
                <a:cs typeface="Times New Roman" charset="0"/>
              </a:rPr>
              <a:t> </a:t>
            </a:r>
            <a:r>
              <a:rPr lang="en-GB" sz="1100" dirty="0">
                <a:cs typeface="WenQuanYi Micro Hei" charset="0"/>
              </a:rPr>
              <a:t>first:</a:t>
            </a:r>
            <a:r>
              <a:rPr lang="en-GB" sz="1100" dirty="0">
                <a:cs typeface="Times New Roman" charset="0"/>
              </a:rPr>
              <a:t> </a:t>
            </a:r>
            <a:r>
              <a:rPr lang="en-GB" sz="1100" dirty="0">
                <a:cs typeface="WenQuanYi Micro Hei" charset="0"/>
              </a:rPr>
              <a:t>Help</a:t>
            </a:r>
            <a:r>
              <a:rPr lang="en-GB" sz="1100" dirty="0">
                <a:cs typeface="Times New Roman" charset="0"/>
              </a:rPr>
              <a:t> </a:t>
            </a:r>
            <a:r>
              <a:rPr lang="en-GB" sz="1100" dirty="0">
                <a:cs typeface="WenQuanYi Micro Hei" charset="0"/>
              </a:rPr>
              <a:t>to</a:t>
            </a:r>
            <a:r>
              <a:rPr lang="en-GB" sz="1100" dirty="0">
                <a:cs typeface="Times New Roman" charset="0"/>
              </a:rPr>
              <a:t> </a:t>
            </a:r>
            <a:r>
              <a:rPr lang="en-GB" sz="1100" dirty="0">
                <a:cs typeface="WenQuanYi Micro Hei" charset="0"/>
              </a:rPr>
              <a:t>think</a:t>
            </a:r>
            <a:r>
              <a:rPr lang="en-GB" sz="1100" dirty="0">
                <a:cs typeface="Times New Roman" charset="0"/>
              </a:rPr>
              <a:t> </a:t>
            </a:r>
            <a:r>
              <a:rPr lang="en-GB" sz="1100" dirty="0">
                <a:cs typeface="WenQuanYi Micro Hei" charset="0"/>
              </a:rPr>
              <a:t>out</a:t>
            </a:r>
            <a:r>
              <a:rPr lang="en-GB" sz="1100" dirty="0">
                <a:cs typeface="Times New Roman" charset="0"/>
              </a:rPr>
              <a:t> </a:t>
            </a:r>
            <a:r>
              <a:rPr lang="en-GB" sz="1100" dirty="0">
                <a:cs typeface="WenQuanYi Micro Hei" charset="0"/>
              </a:rPr>
              <a:t>ideas.</a:t>
            </a:r>
            <a:r>
              <a:rPr lang="en-GB" sz="1100" dirty="0">
                <a:cs typeface="Times New Roman" charset="0"/>
              </a:rPr>
              <a:t> </a:t>
            </a:r>
            <a:r>
              <a:rPr lang="en-GB" sz="1100" dirty="0">
                <a:cs typeface="WenQuanYi Micro Hei" charset="0"/>
              </a:rPr>
              <a:t>Help</a:t>
            </a:r>
            <a:r>
              <a:rPr lang="en-GB" sz="1100" dirty="0">
                <a:cs typeface="Times New Roman" charset="0"/>
              </a:rPr>
              <a:t> </a:t>
            </a:r>
            <a:r>
              <a:rPr lang="en-GB" sz="1100" dirty="0">
                <a:cs typeface="WenQuanYi Micro Hei" charset="0"/>
              </a:rPr>
              <a:t>to</a:t>
            </a:r>
            <a:r>
              <a:rPr lang="en-GB" sz="1100" dirty="0">
                <a:cs typeface="Times New Roman" charset="0"/>
              </a:rPr>
              <a:t> </a:t>
            </a:r>
            <a:r>
              <a:rPr lang="en-GB" sz="1100" dirty="0">
                <a:cs typeface="WenQuanYi Micro Hei" charset="0"/>
              </a:rPr>
              <a:t>focus</a:t>
            </a:r>
            <a:r>
              <a:rPr lang="en-GB" sz="1100" dirty="0">
                <a:cs typeface="Times New Roman" charset="0"/>
              </a:rPr>
              <a:t> </a:t>
            </a:r>
            <a:r>
              <a:rPr lang="en-GB" sz="1100" dirty="0">
                <a:cs typeface="WenQuanYi Micro Hei" charset="0"/>
              </a:rPr>
              <a:t>on</a:t>
            </a:r>
            <a:r>
              <a:rPr lang="en-GB" sz="1100" dirty="0">
                <a:cs typeface="Times New Roman" charset="0"/>
              </a:rPr>
              <a:t> </a:t>
            </a:r>
            <a:r>
              <a:rPr lang="en-GB" sz="1100" dirty="0">
                <a:cs typeface="WenQuanYi Micro Hei" charset="0"/>
              </a:rPr>
              <a:t>the</a:t>
            </a:r>
            <a:r>
              <a:rPr lang="en-GB" sz="1100" dirty="0">
                <a:cs typeface="Times New Roman" charset="0"/>
              </a:rPr>
              <a:t> </a:t>
            </a:r>
            <a:r>
              <a:rPr lang="en-GB" sz="1100" dirty="0">
                <a:cs typeface="WenQuanYi Micro Hei" charset="0"/>
              </a:rPr>
              <a:t>problem</a:t>
            </a:r>
            <a:r>
              <a:rPr lang="en-GB" sz="1100" dirty="0">
                <a:cs typeface="Times New Roman" charset="0"/>
              </a:rPr>
              <a:t> </a:t>
            </a:r>
            <a:r>
              <a:rPr lang="en-GB" sz="1100" dirty="0">
                <a:cs typeface="WenQuanYi Micro Hei" charset="0"/>
              </a:rPr>
              <a:t>we</a:t>
            </a:r>
            <a:r>
              <a:rPr lang="en-GB" sz="1100" dirty="0">
                <a:cs typeface="Times New Roman" charset="0"/>
              </a:rPr>
              <a:t> </a:t>
            </a:r>
            <a:r>
              <a:rPr lang="en-GB" sz="1100" dirty="0">
                <a:cs typeface="WenQuanYi Micro Hei" charset="0"/>
              </a:rPr>
              <a:t>are</a:t>
            </a:r>
            <a:r>
              <a:rPr lang="en-GB" sz="1100" dirty="0">
                <a:cs typeface="Times New Roman" charset="0"/>
              </a:rPr>
              <a:t> </a:t>
            </a:r>
            <a:r>
              <a:rPr lang="en-GB" sz="1100" dirty="0">
                <a:cs typeface="WenQuanYi Micro Hei" charset="0"/>
              </a:rPr>
              <a:t>trying</a:t>
            </a:r>
            <a:r>
              <a:rPr lang="en-GB" sz="1100" dirty="0">
                <a:cs typeface="Times New Roman" charset="0"/>
              </a:rPr>
              <a:t> </a:t>
            </a:r>
            <a:r>
              <a:rPr lang="en-GB" sz="1100" dirty="0">
                <a:cs typeface="WenQuanYi Micro Hei" charset="0"/>
              </a:rPr>
              <a:t>to</a:t>
            </a:r>
            <a:r>
              <a:rPr lang="en-GB" sz="1100" dirty="0">
                <a:cs typeface="Times New Roman" charset="0"/>
              </a:rPr>
              <a:t> </a:t>
            </a:r>
            <a:r>
              <a:rPr lang="en-GB" sz="1100" dirty="0">
                <a:cs typeface="WenQuanYi Micro Hei" charset="0"/>
              </a:rPr>
              <a:t>solve.</a:t>
            </a:r>
            <a:r>
              <a:rPr lang="en-GB" sz="1100" dirty="0">
                <a:cs typeface="Times New Roman" charset="0"/>
              </a:rPr>
              <a:t> </a:t>
            </a:r>
            <a:r>
              <a:rPr lang="en-GB" sz="1100" dirty="0">
                <a:cs typeface="WenQuanYi Micro Hei" charset="0"/>
              </a:rPr>
              <a:t>How</a:t>
            </a:r>
            <a:r>
              <a:rPr lang="en-GB" sz="1100" dirty="0">
                <a:cs typeface="Times New Roman" charset="0"/>
              </a:rPr>
              <a:t> </a:t>
            </a:r>
            <a:r>
              <a:rPr lang="en-GB" sz="1100" dirty="0">
                <a:cs typeface="WenQuanYi Micro Hei" charset="0"/>
              </a:rPr>
              <a:t>we</a:t>
            </a:r>
            <a:r>
              <a:rPr lang="en-GB" sz="1100" dirty="0">
                <a:cs typeface="Times New Roman" charset="0"/>
              </a:rPr>
              <a:t> </a:t>
            </a:r>
            <a:r>
              <a:rPr lang="en-GB" sz="1100" dirty="0">
                <a:cs typeface="WenQuanYi Micro Hei" charset="0"/>
              </a:rPr>
              <a:t>interact</a:t>
            </a:r>
            <a:r>
              <a:rPr lang="en-GB" sz="1100" dirty="0">
                <a:cs typeface="Times New Roman" charset="0"/>
              </a:rPr>
              <a:t> </a:t>
            </a:r>
            <a:r>
              <a:rPr lang="en-GB" sz="1100" dirty="0">
                <a:cs typeface="WenQuanYi Micro Hei" charset="0"/>
              </a:rPr>
              <a:t>with</a:t>
            </a:r>
            <a:r>
              <a:rPr lang="en-GB" sz="1100" dirty="0">
                <a:cs typeface="Times New Roman" charset="0"/>
              </a:rPr>
              <a:t> </a:t>
            </a:r>
            <a:r>
              <a:rPr lang="en-GB" sz="1100" dirty="0">
                <a:cs typeface="WenQuanYi Micro Hei" charset="0"/>
              </a:rPr>
              <a:t>the</a:t>
            </a:r>
            <a:r>
              <a:rPr lang="en-GB" sz="1100" dirty="0">
                <a:cs typeface="Times New Roman" charset="0"/>
              </a:rPr>
              <a:t> </a:t>
            </a:r>
            <a:r>
              <a:rPr lang="en-GB" sz="1100" dirty="0">
                <a:cs typeface="WenQuanYi Micro Hei" charset="0"/>
              </a:rPr>
              <a:t>system.</a:t>
            </a:r>
            <a:r>
              <a:rPr lang="en-GB" sz="1100" dirty="0">
                <a:cs typeface="Times New Roman" charset="0"/>
              </a:rPr>
              <a:t> </a:t>
            </a:r>
            <a:r>
              <a:rPr lang="en-GB" sz="1100" dirty="0">
                <a:cs typeface="WenQuanYi Micro Hei" charset="0"/>
              </a:rPr>
              <a:t>Are</a:t>
            </a:r>
            <a:r>
              <a:rPr lang="en-GB" sz="1100" dirty="0">
                <a:cs typeface="Times New Roman" charset="0"/>
              </a:rPr>
              <a:t> </a:t>
            </a:r>
            <a:r>
              <a:rPr lang="en-GB" sz="1100" dirty="0">
                <a:cs typeface="WenQuanYi Micro Hei" charset="0"/>
              </a:rPr>
              <a:t>the</a:t>
            </a:r>
            <a:r>
              <a:rPr lang="en-GB" sz="1100" dirty="0">
                <a:cs typeface="Times New Roman" charset="0"/>
              </a:rPr>
              <a:t> </a:t>
            </a:r>
            <a:r>
              <a:rPr lang="en-GB" sz="1100" dirty="0">
                <a:cs typeface="WenQuanYi Micro Hei" charset="0"/>
              </a:rPr>
              <a:t>API's</a:t>
            </a:r>
            <a:r>
              <a:rPr lang="en-GB" sz="1100" dirty="0">
                <a:cs typeface="Times New Roman" charset="0"/>
              </a:rPr>
              <a:t> </a:t>
            </a:r>
            <a:r>
              <a:rPr lang="en-GB" sz="1100" dirty="0">
                <a:cs typeface="WenQuanYi Micro Hei" charset="0"/>
              </a:rPr>
              <a:t>useful?</a:t>
            </a:r>
            <a:r>
              <a:rPr lang="en-GB" sz="1100" dirty="0">
                <a:cs typeface="Times New Roman" charset="0"/>
              </a:rPr>
              <a:t> </a:t>
            </a:r>
            <a:r>
              <a:rPr lang="en-GB" sz="1100" dirty="0">
                <a:cs typeface="WenQuanYi Micro Hei" charset="0"/>
              </a:rPr>
              <a:t>Is</a:t>
            </a:r>
            <a:r>
              <a:rPr lang="en-GB" sz="1100" dirty="0">
                <a:cs typeface="Times New Roman" charset="0"/>
              </a:rPr>
              <a:t> </a:t>
            </a:r>
            <a:r>
              <a:rPr lang="en-GB" sz="1100" dirty="0">
                <a:cs typeface="WenQuanYi Micro Hei" charset="0"/>
              </a:rPr>
              <a:t>the</a:t>
            </a:r>
            <a:r>
              <a:rPr lang="en-GB" sz="1100" dirty="0">
                <a:cs typeface="Times New Roman" charset="0"/>
              </a:rPr>
              <a:t> </a:t>
            </a:r>
            <a:r>
              <a:rPr lang="en-GB" sz="1100" dirty="0">
                <a:cs typeface="WenQuanYi Micro Hei" charset="0"/>
              </a:rPr>
              <a:t>code</a:t>
            </a:r>
            <a:r>
              <a:rPr lang="en-GB" sz="1100" dirty="0">
                <a:cs typeface="Times New Roman" charset="0"/>
              </a:rPr>
              <a:t> </a:t>
            </a:r>
            <a:r>
              <a:rPr lang="en-GB" sz="1100" dirty="0">
                <a:cs typeface="WenQuanYi Micro Hei" charset="0"/>
              </a:rPr>
              <a:t>useful?</a:t>
            </a:r>
            <a:r>
              <a:rPr lang="en-GB" sz="1100" dirty="0">
                <a:cs typeface="Times New Roman" charset="0"/>
              </a:rPr>
              <a:t> </a:t>
            </a:r>
          </a:p>
          <a:p>
            <a:pPr>
              <a:spcBef>
                <a:spcPts val="450"/>
              </a:spcBef>
              <a:buClrTx/>
              <a:buFontTx/>
              <a:buNone/>
            </a:pPr>
            <a:r>
              <a:rPr lang="en-GB" sz="1100" dirty="0">
                <a:cs typeface="WenQuanYi Micro Hei" charset="0"/>
              </a:rPr>
              <a:t>3</a:t>
            </a:r>
            <a:r>
              <a:rPr lang="en-GB" sz="1100" dirty="0" smtClean="0">
                <a:cs typeface="WenQuanYi Micro Hei" charset="0"/>
              </a:rPr>
              <a:t>.</a:t>
            </a:r>
            <a:r>
              <a:rPr lang="en-GB" sz="1100" baseline="0" dirty="0" smtClean="0">
                <a:cs typeface="WenQuanYi Micro Hei" charset="0"/>
              </a:rPr>
              <a:t> </a:t>
            </a:r>
            <a:r>
              <a:rPr lang="en-GB" sz="1100" dirty="0" smtClean="0">
                <a:cs typeface="WenQuanYi Micro Hei" charset="0"/>
              </a:rPr>
              <a:t>Test</a:t>
            </a:r>
            <a:r>
              <a:rPr lang="en-GB" sz="1100" dirty="0">
                <a:cs typeface="WenQuanYi Micro Hei" charset="0"/>
              </a:rPr>
              <a:t>-Driven</a:t>
            </a:r>
            <a:r>
              <a:rPr lang="en-GB" sz="1100" dirty="0">
                <a:cs typeface="Times New Roman" charset="0"/>
              </a:rPr>
              <a:t> </a:t>
            </a:r>
            <a:r>
              <a:rPr lang="en-GB" sz="1100" dirty="0">
                <a:cs typeface="WenQuanYi Micro Hei" charset="0"/>
              </a:rPr>
              <a:t>Development:</a:t>
            </a:r>
            <a:r>
              <a:rPr lang="en-GB" sz="1100" dirty="0">
                <a:cs typeface="Times New Roman" charset="0"/>
              </a:rPr>
              <a:t> </a:t>
            </a:r>
            <a:r>
              <a:rPr lang="en-GB" sz="1100" dirty="0">
                <a:cs typeface="WenQuanYi Micro Hei" charset="0"/>
              </a:rPr>
              <a:t>Focus</a:t>
            </a:r>
            <a:r>
              <a:rPr lang="en-GB" sz="1100" dirty="0">
                <a:cs typeface="Times New Roman" charset="0"/>
              </a:rPr>
              <a:t> </a:t>
            </a:r>
            <a:r>
              <a:rPr lang="en-GB" sz="1100" dirty="0">
                <a:cs typeface="WenQuanYi Micro Hei" charset="0"/>
              </a:rPr>
              <a:t>on</a:t>
            </a:r>
            <a:r>
              <a:rPr lang="en-GB" sz="1100" dirty="0">
                <a:cs typeface="Times New Roman" charset="0"/>
              </a:rPr>
              <a:t> </a:t>
            </a:r>
            <a:r>
              <a:rPr lang="en-GB" sz="1100" dirty="0">
                <a:cs typeface="WenQuanYi Micro Hei" charset="0"/>
              </a:rPr>
              <a:t>de-coupling</a:t>
            </a:r>
            <a:r>
              <a:rPr lang="en-GB" sz="1100" dirty="0">
                <a:cs typeface="Times New Roman" charset="0"/>
              </a:rPr>
              <a:t> </a:t>
            </a:r>
            <a:r>
              <a:rPr lang="en-GB" sz="1100" dirty="0">
                <a:cs typeface="WenQuanYi Micro Hei" charset="0"/>
              </a:rPr>
              <a:t>(modular</a:t>
            </a:r>
            <a:r>
              <a:rPr lang="en-GB" sz="1100" dirty="0">
                <a:cs typeface="Times New Roman" charset="0"/>
              </a:rPr>
              <a:t> </a:t>
            </a:r>
            <a:r>
              <a:rPr lang="en-GB" sz="1100" dirty="0">
                <a:cs typeface="WenQuanYi Micro Hei" charset="0"/>
              </a:rPr>
              <a:t>design);</a:t>
            </a:r>
            <a:r>
              <a:rPr lang="en-GB" sz="1100" dirty="0">
                <a:cs typeface="Times New Roman" charset="0"/>
              </a:rPr>
              <a:t> </a:t>
            </a:r>
            <a:r>
              <a:rPr lang="en-GB" sz="1100" dirty="0">
                <a:cs typeface="WenQuanYi Micro Hei" charset="0"/>
              </a:rPr>
              <a:t>focus</a:t>
            </a:r>
            <a:r>
              <a:rPr lang="en-GB" sz="1100" dirty="0">
                <a:cs typeface="Times New Roman" charset="0"/>
              </a:rPr>
              <a:t> </a:t>
            </a:r>
            <a:r>
              <a:rPr lang="en-GB" sz="1100" dirty="0">
                <a:cs typeface="WenQuanYi Micro Hei" charset="0"/>
              </a:rPr>
              <a:t>on</a:t>
            </a:r>
            <a:r>
              <a:rPr lang="en-GB" sz="1100" dirty="0">
                <a:cs typeface="Times New Roman" charset="0"/>
              </a:rPr>
              <a:t> </a:t>
            </a:r>
            <a:r>
              <a:rPr lang="en-GB" sz="1100" dirty="0">
                <a:cs typeface="WenQuanYi Micro Hei" charset="0"/>
              </a:rPr>
              <a:t>cleanliness;</a:t>
            </a:r>
            <a:r>
              <a:rPr lang="en-GB" sz="1100" dirty="0">
                <a:cs typeface="Times New Roman" charset="0"/>
              </a:rPr>
              <a:t> </a:t>
            </a:r>
            <a:r>
              <a:rPr lang="en-GB" sz="1100" dirty="0">
                <a:cs typeface="WenQuanYi Micro Hei" charset="0"/>
              </a:rPr>
              <a:t>RED</a:t>
            </a:r>
            <a:r>
              <a:rPr lang="en-GB" sz="1100" dirty="0">
                <a:cs typeface="Times New Roman" charset="0"/>
              </a:rPr>
              <a:t> </a:t>
            </a:r>
            <a:r>
              <a:rPr lang="en-GB" sz="1100" dirty="0">
                <a:cs typeface="WenQuanYi Micro Hei" charset="0"/>
              </a:rPr>
              <a:t>&gt;&gt;</a:t>
            </a:r>
            <a:r>
              <a:rPr lang="en-GB" sz="1100" dirty="0">
                <a:cs typeface="Times New Roman" charset="0"/>
              </a:rPr>
              <a:t> </a:t>
            </a:r>
            <a:r>
              <a:rPr lang="en-GB" sz="1100" dirty="0">
                <a:cs typeface="WenQuanYi Micro Hei" charset="0"/>
              </a:rPr>
              <a:t>GREEN</a:t>
            </a:r>
            <a:r>
              <a:rPr lang="en-GB" sz="1100" dirty="0">
                <a:cs typeface="Times New Roman" charset="0"/>
              </a:rPr>
              <a:t> </a:t>
            </a:r>
            <a:r>
              <a:rPr lang="en-GB" sz="1100" dirty="0">
                <a:cs typeface="WenQuanYi Micro Hei" charset="0"/>
              </a:rPr>
              <a:t>&gt;&gt;</a:t>
            </a:r>
            <a:r>
              <a:rPr lang="en-GB" sz="1100" dirty="0">
                <a:cs typeface="Times New Roman" charset="0"/>
              </a:rPr>
              <a:t> </a:t>
            </a:r>
            <a:r>
              <a:rPr lang="en-GB" sz="1100" dirty="0">
                <a:cs typeface="WenQuanYi Micro Hei" charset="0"/>
              </a:rPr>
              <a:t>REFACTOR;</a:t>
            </a:r>
            <a:r>
              <a:rPr lang="en-GB" sz="1100" dirty="0">
                <a:cs typeface="Times New Roman" charset="0"/>
              </a:rPr>
              <a:t> </a:t>
            </a:r>
            <a:r>
              <a:rPr lang="en-GB" sz="1100" dirty="0">
                <a:cs typeface="WenQuanYi Micro Hei" charset="0"/>
              </a:rPr>
              <a:t>Constant</a:t>
            </a:r>
            <a:r>
              <a:rPr lang="en-GB" sz="1100" dirty="0">
                <a:cs typeface="Times New Roman" charset="0"/>
              </a:rPr>
              <a:t> </a:t>
            </a:r>
            <a:r>
              <a:rPr lang="en-GB" sz="1100" dirty="0">
                <a:cs typeface="WenQuanYi Micro Hei" charset="0"/>
              </a:rPr>
              <a:t>feedback</a:t>
            </a:r>
            <a:r>
              <a:rPr lang="en-GB" sz="1100" dirty="0">
                <a:cs typeface="Times New Roman" charset="0"/>
              </a:rPr>
              <a:t> </a:t>
            </a:r>
            <a:r>
              <a:rPr lang="en-GB" sz="1100" dirty="0">
                <a:cs typeface="WenQuanYi Micro Hei" charset="0"/>
              </a:rPr>
              <a:t>on</a:t>
            </a:r>
            <a:r>
              <a:rPr lang="en-GB" sz="1100" dirty="0">
                <a:cs typeface="Times New Roman" charset="0"/>
              </a:rPr>
              <a:t> </a:t>
            </a:r>
            <a:r>
              <a:rPr lang="en-GB" sz="1100" dirty="0">
                <a:cs typeface="WenQuanYi Micro Hei" charset="0"/>
              </a:rPr>
              <a:t>the</a:t>
            </a:r>
            <a:r>
              <a:rPr lang="en-GB" sz="1100" dirty="0">
                <a:cs typeface="Times New Roman" charset="0"/>
              </a:rPr>
              <a:t> </a:t>
            </a:r>
            <a:r>
              <a:rPr lang="en-GB" sz="1100" dirty="0">
                <a:cs typeface="WenQuanYi Micro Hei" charset="0"/>
              </a:rPr>
              <a:t>quality</a:t>
            </a:r>
            <a:r>
              <a:rPr lang="en-GB" sz="1100" dirty="0">
                <a:cs typeface="Times New Roman" charset="0"/>
              </a:rPr>
              <a:t> </a:t>
            </a:r>
            <a:r>
              <a:rPr lang="en-GB" sz="1100" dirty="0">
                <a:cs typeface="WenQuanYi Micro Hei" charset="0"/>
              </a:rPr>
              <a:t>of</a:t>
            </a:r>
            <a:r>
              <a:rPr lang="en-GB" sz="1100" dirty="0">
                <a:cs typeface="Times New Roman" charset="0"/>
              </a:rPr>
              <a:t> </a:t>
            </a:r>
            <a:r>
              <a:rPr lang="en-GB" sz="1100" dirty="0">
                <a:cs typeface="WenQuanYi Micro Hei" charset="0"/>
              </a:rPr>
              <a:t>your</a:t>
            </a:r>
            <a:r>
              <a:rPr lang="en-GB" sz="1100" dirty="0">
                <a:cs typeface="Times New Roman" charset="0"/>
              </a:rPr>
              <a:t> </a:t>
            </a:r>
            <a:r>
              <a:rPr lang="en-GB" sz="1100" dirty="0">
                <a:cs typeface="WenQuanYi Micro Hei" charset="0"/>
              </a:rPr>
              <a:t>code. SIMPLE DESIGN.</a:t>
            </a:r>
          </a:p>
          <a:p>
            <a:pPr>
              <a:spcBef>
                <a:spcPts val="450"/>
              </a:spcBef>
              <a:buClrTx/>
              <a:buFontTx/>
              <a:buNone/>
            </a:pPr>
            <a:r>
              <a:rPr lang="en-GB" sz="1100" dirty="0">
                <a:cs typeface="WenQuanYi Micro Hei" charset="0"/>
              </a:rPr>
              <a:t>4</a:t>
            </a:r>
            <a:r>
              <a:rPr lang="en-GB" sz="1100" dirty="0" smtClean="0">
                <a:cs typeface="WenQuanYi Micro Hei" charset="0"/>
              </a:rPr>
              <a:t>.</a:t>
            </a:r>
            <a:r>
              <a:rPr lang="en-GB" sz="1100" baseline="0" dirty="0" smtClean="0">
                <a:cs typeface="WenQuanYi Micro Hei" charset="0"/>
              </a:rPr>
              <a:t> </a:t>
            </a:r>
            <a:r>
              <a:rPr lang="en-GB" sz="1100" dirty="0" smtClean="0">
                <a:cs typeface="WenQuanYi Micro Hei" charset="0"/>
              </a:rPr>
              <a:t>Pair</a:t>
            </a:r>
            <a:r>
              <a:rPr lang="en-GB" sz="1100" dirty="0">
                <a:cs typeface="WenQuanYi Micro Hei" charset="0"/>
              </a:rPr>
              <a:t>-programming:</a:t>
            </a:r>
            <a:r>
              <a:rPr lang="en-GB" sz="1100" dirty="0">
                <a:cs typeface="Times New Roman" charset="0"/>
              </a:rPr>
              <a:t> </a:t>
            </a:r>
            <a:r>
              <a:rPr lang="en-GB" sz="1100" dirty="0">
                <a:cs typeface="WenQuanYi Micro Hei" charset="0"/>
              </a:rPr>
              <a:t>Constant</a:t>
            </a:r>
            <a:r>
              <a:rPr lang="en-GB" sz="1100" dirty="0">
                <a:cs typeface="Times New Roman" charset="0"/>
              </a:rPr>
              <a:t> </a:t>
            </a:r>
            <a:r>
              <a:rPr lang="en-GB" sz="1100" dirty="0">
                <a:cs typeface="WenQuanYi Micro Hei" charset="0"/>
              </a:rPr>
              <a:t>feedback</a:t>
            </a:r>
            <a:r>
              <a:rPr lang="en-GB" sz="1100" dirty="0">
                <a:cs typeface="Times New Roman" charset="0"/>
              </a:rPr>
              <a:t> </a:t>
            </a:r>
            <a:r>
              <a:rPr lang="en-GB" sz="1100" dirty="0">
                <a:cs typeface="WenQuanYi Micro Hei" charset="0"/>
              </a:rPr>
              <a:t>on</a:t>
            </a:r>
            <a:r>
              <a:rPr lang="en-GB" sz="1100" dirty="0">
                <a:cs typeface="Times New Roman" charset="0"/>
              </a:rPr>
              <a:t> </a:t>
            </a:r>
            <a:r>
              <a:rPr lang="en-GB" sz="1100" dirty="0">
                <a:cs typeface="WenQuanYi Micro Hei" charset="0"/>
              </a:rPr>
              <a:t>names;</a:t>
            </a:r>
            <a:r>
              <a:rPr lang="en-GB" sz="1100" dirty="0">
                <a:cs typeface="Times New Roman" charset="0"/>
              </a:rPr>
              <a:t> </a:t>
            </a:r>
            <a:r>
              <a:rPr lang="en-GB" sz="1100" dirty="0">
                <a:cs typeface="WenQuanYi Micro Hei" charset="0"/>
              </a:rPr>
              <a:t>extra</a:t>
            </a:r>
            <a:r>
              <a:rPr lang="en-GB" sz="1100" dirty="0">
                <a:cs typeface="Times New Roman" charset="0"/>
              </a:rPr>
              <a:t> </a:t>
            </a:r>
            <a:r>
              <a:rPr lang="en-GB" sz="1100" dirty="0">
                <a:cs typeface="WenQuanYi Micro Hei" charset="0"/>
              </a:rPr>
              <a:t>eyes</a:t>
            </a:r>
            <a:r>
              <a:rPr lang="en-GB" sz="1100" dirty="0">
                <a:cs typeface="Times New Roman" charset="0"/>
              </a:rPr>
              <a:t> </a:t>
            </a:r>
            <a:r>
              <a:rPr lang="en-GB" sz="1100" dirty="0">
                <a:cs typeface="WenQuanYi Micro Hei" charset="0"/>
              </a:rPr>
              <a:t>to</a:t>
            </a:r>
            <a:r>
              <a:rPr lang="en-GB" sz="1100" dirty="0">
                <a:cs typeface="Times New Roman" charset="0"/>
              </a:rPr>
              <a:t> </a:t>
            </a:r>
            <a:r>
              <a:rPr lang="en-GB" sz="1100" dirty="0">
                <a:cs typeface="WenQuanYi Micro Hei" charset="0"/>
              </a:rPr>
              <a:t>notice</a:t>
            </a:r>
            <a:r>
              <a:rPr lang="en-GB" sz="1100" dirty="0">
                <a:cs typeface="Times New Roman" charset="0"/>
              </a:rPr>
              <a:t> DUPLICATION</a:t>
            </a:r>
            <a:r>
              <a:rPr lang="en-GB" sz="1100" dirty="0">
                <a:cs typeface="WenQuanYi Micro Hei" charset="0"/>
              </a:rPr>
              <a:t>;</a:t>
            </a:r>
            <a:r>
              <a:rPr lang="en-GB" sz="1100" dirty="0">
                <a:cs typeface="Times New Roman" charset="0"/>
              </a:rPr>
              <a:t> </a:t>
            </a:r>
            <a:r>
              <a:rPr lang="en-GB" sz="1100" dirty="0">
                <a:cs typeface="WenQuanYi Micro Hei" charset="0"/>
              </a:rPr>
              <a:t>knowledge</a:t>
            </a:r>
            <a:r>
              <a:rPr lang="en-GB" sz="1100" dirty="0">
                <a:cs typeface="Times New Roman" charset="0"/>
              </a:rPr>
              <a:t> </a:t>
            </a:r>
            <a:r>
              <a:rPr lang="en-GB" sz="1100" dirty="0">
                <a:cs typeface="WenQuanYi Micro Hei" charset="0"/>
              </a:rPr>
              <a:t>sharing</a:t>
            </a:r>
          </a:p>
          <a:p>
            <a:pPr>
              <a:spcBef>
                <a:spcPts val="450"/>
              </a:spcBef>
              <a:buClrTx/>
              <a:buFontTx/>
              <a:buNone/>
            </a:pPr>
            <a:r>
              <a:rPr lang="en-GB" sz="1100" dirty="0">
                <a:cs typeface="WenQuanYi Micro Hei" charset="0"/>
              </a:rPr>
              <a:t>5</a:t>
            </a:r>
            <a:r>
              <a:rPr lang="en-GB" sz="1100" dirty="0" smtClean="0">
                <a:cs typeface="WenQuanYi Micro Hei" charset="0"/>
              </a:rPr>
              <a:t>.</a:t>
            </a:r>
            <a:r>
              <a:rPr lang="en-GB" sz="1100" baseline="0" dirty="0" smtClean="0">
                <a:cs typeface="WenQuanYi Micro Hei" charset="0"/>
              </a:rPr>
              <a:t> </a:t>
            </a:r>
            <a:r>
              <a:rPr lang="en-GB" sz="1100" dirty="0" smtClean="0">
                <a:cs typeface="WenQuanYi Micro Hei" charset="0"/>
              </a:rPr>
              <a:t>Continuous</a:t>
            </a:r>
            <a:r>
              <a:rPr lang="en-GB" sz="1100" dirty="0" smtClean="0">
                <a:cs typeface="Times New Roman" charset="0"/>
              </a:rPr>
              <a:t> </a:t>
            </a:r>
            <a:r>
              <a:rPr lang="en-GB" sz="1100" dirty="0">
                <a:cs typeface="WenQuanYi Micro Hei" charset="0"/>
              </a:rPr>
              <a:t>integration:</a:t>
            </a:r>
            <a:r>
              <a:rPr lang="en-GB" sz="1100" dirty="0">
                <a:cs typeface="Times New Roman" charset="0"/>
              </a:rPr>
              <a:t> </a:t>
            </a:r>
            <a:r>
              <a:rPr lang="en-GB" sz="1100" dirty="0">
                <a:cs typeface="WenQuanYi Micro Hei" charset="0"/>
              </a:rPr>
              <a:t>Feedback</a:t>
            </a:r>
            <a:r>
              <a:rPr lang="en-GB" sz="1100" dirty="0">
                <a:cs typeface="Times New Roman" charset="0"/>
              </a:rPr>
              <a:t> </a:t>
            </a:r>
            <a:r>
              <a:rPr lang="en-GB" sz="1100" dirty="0">
                <a:cs typeface="WenQuanYi Micro Hei" charset="0"/>
              </a:rPr>
              <a:t>on</a:t>
            </a:r>
            <a:r>
              <a:rPr lang="en-GB" sz="1100" dirty="0">
                <a:cs typeface="Times New Roman" charset="0"/>
              </a:rPr>
              <a:t> </a:t>
            </a:r>
            <a:r>
              <a:rPr lang="en-GB" sz="1100" dirty="0">
                <a:cs typeface="WenQuanYi Micro Hei" charset="0"/>
              </a:rPr>
              <a:t>team</a:t>
            </a:r>
            <a:r>
              <a:rPr lang="en-GB" sz="1100" dirty="0">
                <a:cs typeface="Times New Roman" charset="0"/>
              </a:rPr>
              <a:t> </a:t>
            </a:r>
            <a:r>
              <a:rPr lang="en-GB" sz="1100" dirty="0">
                <a:cs typeface="WenQuanYi Micro Hei" charset="0"/>
              </a:rPr>
              <a:t>work;</a:t>
            </a:r>
            <a:r>
              <a:rPr lang="en-GB" sz="1100" dirty="0">
                <a:cs typeface="Times New Roman" charset="0"/>
              </a:rPr>
              <a:t> </a:t>
            </a:r>
            <a:r>
              <a:rPr lang="en-GB" sz="1100" dirty="0">
                <a:cs typeface="WenQuanYi Micro Hei" charset="0"/>
              </a:rPr>
              <a:t>Quick</a:t>
            </a:r>
            <a:r>
              <a:rPr lang="en-GB" sz="1100" dirty="0">
                <a:cs typeface="Times New Roman" charset="0"/>
              </a:rPr>
              <a:t> </a:t>
            </a:r>
            <a:r>
              <a:rPr lang="en-GB" sz="1100" dirty="0">
                <a:cs typeface="WenQuanYi Micro Hei" charset="0"/>
              </a:rPr>
              <a:t>indication</a:t>
            </a:r>
            <a:r>
              <a:rPr lang="en-GB" sz="1100" dirty="0">
                <a:cs typeface="Times New Roman" charset="0"/>
              </a:rPr>
              <a:t> </a:t>
            </a:r>
            <a:r>
              <a:rPr lang="en-GB" sz="1100" dirty="0">
                <a:cs typeface="WenQuanYi Micro Hei" charset="0"/>
              </a:rPr>
              <a:t>of</a:t>
            </a:r>
            <a:r>
              <a:rPr lang="en-GB" sz="1100" dirty="0">
                <a:cs typeface="Times New Roman" charset="0"/>
              </a:rPr>
              <a:t> </a:t>
            </a:r>
            <a:r>
              <a:rPr lang="en-GB" sz="1100" dirty="0">
                <a:cs typeface="WenQuanYi Micro Hei" charset="0"/>
              </a:rPr>
              <a:t>incompatible</a:t>
            </a:r>
            <a:r>
              <a:rPr lang="en-GB" sz="1100" dirty="0">
                <a:cs typeface="Times New Roman" charset="0"/>
              </a:rPr>
              <a:t> </a:t>
            </a:r>
            <a:r>
              <a:rPr lang="en-GB" sz="1100" dirty="0">
                <a:cs typeface="WenQuanYi Micro Hei" charset="0"/>
              </a:rPr>
              <a:t>changes;</a:t>
            </a:r>
            <a:r>
              <a:rPr lang="en-GB" sz="1100" dirty="0">
                <a:cs typeface="Times New Roman" charset="0"/>
              </a:rPr>
              <a:t> </a:t>
            </a:r>
            <a:r>
              <a:rPr lang="en-GB" sz="1100" dirty="0">
                <a:cs typeface="WenQuanYi Micro Hei" charset="0"/>
              </a:rPr>
              <a:t>That's</a:t>
            </a:r>
            <a:r>
              <a:rPr lang="en-GB" sz="1100" dirty="0">
                <a:cs typeface="Times New Roman" charset="0"/>
              </a:rPr>
              <a:t> </a:t>
            </a:r>
            <a:r>
              <a:rPr lang="en-GB" sz="1100" dirty="0">
                <a:cs typeface="WenQuanYi Micro Hei" charset="0"/>
              </a:rPr>
              <a:t>how</a:t>
            </a:r>
            <a:r>
              <a:rPr lang="en-GB" sz="1100" dirty="0">
                <a:cs typeface="Times New Roman" charset="0"/>
              </a:rPr>
              <a:t> </a:t>
            </a:r>
            <a:r>
              <a:rPr lang="en-GB" sz="1100" dirty="0">
                <a:cs typeface="WenQuanYi Micro Hei" charset="0"/>
              </a:rPr>
              <a:t>we</a:t>
            </a:r>
            <a:r>
              <a:rPr lang="en-GB" sz="1100" dirty="0">
                <a:cs typeface="Times New Roman" charset="0"/>
              </a:rPr>
              <a:t> </a:t>
            </a:r>
            <a:r>
              <a:rPr lang="en-GB" sz="1100" dirty="0">
                <a:cs typeface="WenQuanYi Micro Hei" charset="0"/>
              </a:rPr>
              <a:t>get</a:t>
            </a:r>
            <a:r>
              <a:rPr lang="en-GB" sz="1100" dirty="0">
                <a:cs typeface="Times New Roman" charset="0"/>
              </a:rPr>
              <a:t> </a:t>
            </a:r>
            <a:r>
              <a:rPr lang="en-GB" sz="1100" dirty="0">
                <a:cs typeface="WenQuanYi Micro Hei" charset="0"/>
              </a:rPr>
              <a:t>feedback</a:t>
            </a:r>
            <a:r>
              <a:rPr lang="en-GB" sz="1100" dirty="0">
                <a:cs typeface="Times New Roman" charset="0"/>
              </a:rPr>
              <a:t> </a:t>
            </a:r>
            <a:r>
              <a:rPr lang="en-GB" sz="1100" dirty="0">
                <a:cs typeface="WenQuanYi Micro Hei" charset="0"/>
              </a:rPr>
              <a:t>if</a:t>
            </a:r>
            <a:r>
              <a:rPr lang="en-GB" sz="1100" dirty="0">
                <a:cs typeface="Times New Roman" charset="0"/>
              </a:rPr>
              <a:t> </a:t>
            </a:r>
            <a:r>
              <a:rPr lang="en-GB" sz="1100" dirty="0">
                <a:cs typeface="WenQuanYi Micro Hei" charset="0"/>
              </a:rPr>
              <a:t>someone</a:t>
            </a:r>
            <a:r>
              <a:rPr lang="en-GB" sz="1100" dirty="0">
                <a:cs typeface="Times New Roman" charset="0"/>
              </a:rPr>
              <a:t> </a:t>
            </a:r>
            <a:r>
              <a:rPr lang="en-GB" sz="1100" dirty="0">
                <a:cs typeface="WenQuanYi Micro Hei" charset="0"/>
              </a:rPr>
              <a:t>(or</a:t>
            </a:r>
            <a:r>
              <a:rPr lang="en-GB" sz="1100" dirty="0">
                <a:cs typeface="Times New Roman" charset="0"/>
              </a:rPr>
              <a:t> </a:t>
            </a:r>
            <a:r>
              <a:rPr lang="en-GB" sz="1100" dirty="0">
                <a:cs typeface="WenQuanYi Micro Hei" charset="0"/>
              </a:rPr>
              <a:t>yourself)</a:t>
            </a:r>
            <a:r>
              <a:rPr lang="en-GB" sz="1100" dirty="0">
                <a:cs typeface="Times New Roman" charset="0"/>
              </a:rPr>
              <a:t> </a:t>
            </a:r>
            <a:r>
              <a:rPr lang="en-GB" sz="1100" dirty="0">
                <a:cs typeface="WenQuanYi Micro Hei" charset="0"/>
              </a:rPr>
              <a:t>broke</a:t>
            </a:r>
            <a:r>
              <a:rPr lang="en-GB" sz="1100" dirty="0">
                <a:cs typeface="Times New Roman" charset="0"/>
              </a:rPr>
              <a:t> </a:t>
            </a:r>
            <a:r>
              <a:rPr lang="en-GB" sz="1100" dirty="0">
                <a:cs typeface="WenQuanYi Micro Hei" charset="0"/>
              </a:rPr>
              <a:t>the</a:t>
            </a:r>
            <a:r>
              <a:rPr lang="en-GB" sz="1100" dirty="0">
                <a:cs typeface="Times New Roman" charset="0"/>
              </a:rPr>
              <a:t> </a:t>
            </a:r>
            <a:r>
              <a:rPr lang="en-GB" sz="1100" dirty="0">
                <a:cs typeface="WenQuanYi Micro Hei" charset="0"/>
              </a:rPr>
              <a:t>code.</a:t>
            </a: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180</a:t>
            </a:fld>
            <a:endParaRPr lang="ko-KR" altLang="en-US" dirty="0">
              <a:solidFill>
                <a:prstClr val="black"/>
              </a:solidFill>
              <a:latin typeface="Calibri"/>
              <a:ea typeface="맑은 고딕"/>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181</a:t>
            </a:fld>
            <a:endParaRPr lang="ko-KR" altLang="en-US" dirty="0">
              <a:solidFill>
                <a:prstClr val="black"/>
              </a:solidFill>
              <a:latin typeface="Calibri"/>
              <a:ea typeface="맑은 고딕"/>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182</a:t>
            </a:fld>
            <a:endParaRPr lang="ko-KR" altLang="en-US" dirty="0">
              <a:solidFill>
                <a:prstClr val="black"/>
              </a:solidFill>
              <a:latin typeface="Calibri"/>
              <a:ea typeface="맑은 고딕"/>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183</a:t>
            </a:fld>
            <a:endParaRPr lang="ko-KR" altLang="en-US" dirty="0">
              <a:solidFill>
                <a:prstClr val="black"/>
              </a:solidFill>
              <a:latin typeface="Calibri"/>
              <a:ea typeface="맑은 고딕"/>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184</a:t>
            </a:fld>
            <a:endParaRPr lang="ko-KR" altLang="en-US" dirty="0">
              <a:solidFill>
                <a:prstClr val="black"/>
              </a:solidFill>
              <a:latin typeface="Calibri"/>
              <a:ea typeface="맑은 고딕"/>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185</a:t>
            </a:fld>
            <a:endParaRPr lang="ko-KR" altLang="en-US" dirty="0">
              <a:solidFill>
                <a:prstClr val="black"/>
              </a:solidFill>
              <a:latin typeface="Calibri"/>
              <a:ea typeface="맑은 고딕"/>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186</a:t>
            </a:fld>
            <a:endParaRPr lang="ko-KR" altLang="en-US" dirty="0">
              <a:solidFill>
                <a:prstClr val="black"/>
              </a:solidFill>
              <a:latin typeface="Calibri"/>
              <a:ea typeface="맑은 고딕"/>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187</a:t>
            </a:fld>
            <a:endParaRPr lang="ko-KR" altLang="en-US" dirty="0">
              <a:solidFill>
                <a:prstClr val="black"/>
              </a:solidFill>
              <a:latin typeface="Calibri"/>
              <a:ea typeface="맑은 고딕"/>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188</a:t>
            </a:fld>
            <a:endParaRPr lang="ko-KR" altLang="en-US" dirty="0">
              <a:solidFill>
                <a:prstClr val="black"/>
              </a:solidFill>
              <a:latin typeface="Calibri"/>
              <a:ea typeface="맑은 고딕"/>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189</a:t>
            </a:fld>
            <a:endParaRPr lang="ko-KR" altLang="en-US" dirty="0">
              <a:solidFill>
                <a:prstClr val="black"/>
              </a:solidFill>
              <a:latin typeface="Calibri"/>
              <a:ea typeface="맑은 고딕"/>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7" name="Text Box 1"/>
          <p:cNvSpPr txBox="1">
            <a:spLocks noGrp="1" noRot="1" noChangeAspect="1" noChangeArrowheads="1"/>
          </p:cNvSpPr>
          <p:nvPr>
            <p:ph type="sldImg"/>
          </p:nvPr>
        </p:nvSpPr>
        <p:spPr bwMode="auto">
          <a:xfrm>
            <a:off x="-14224000" y="-11796713"/>
            <a:ext cx="16637000" cy="124793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55298" name="Text Box 2"/>
          <p:cNvSpPr txBox="1">
            <a:spLocks noGrp="1" noChangeArrowheads="1"/>
          </p:cNvSpPr>
          <p:nvPr>
            <p:ph type="body" idx="1"/>
          </p:nvPr>
        </p:nvSpPr>
        <p:spPr bwMode="auto">
          <a:xfrm>
            <a:off x="685800" y="4343400"/>
            <a:ext cx="5472113" cy="41005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9pPr>
          </a:lstStyle>
          <a:p>
            <a:pPr>
              <a:spcBef>
                <a:spcPts val="450"/>
              </a:spcBef>
              <a:buClrTx/>
              <a:buFontTx/>
              <a:buNone/>
            </a:pPr>
            <a:r>
              <a:rPr lang="en-GB" dirty="0" smtClean="0">
                <a:cs typeface="WenQuanYi Micro Hei" charset="0"/>
              </a:rPr>
              <a:t>Corey Haines</a:t>
            </a:r>
          </a:p>
          <a:p>
            <a:pPr>
              <a:spcBef>
                <a:spcPts val="450"/>
              </a:spcBef>
              <a:buClrTx/>
              <a:buFontTx/>
              <a:buNone/>
            </a:pPr>
            <a:r>
              <a:rPr lang="en-GB" dirty="0" smtClean="0">
                <a:cs typeface="WenQuanYi Micro Hei" charset="0"/>
              </a:rPr>
              <a:t>What you do that is better than this?</a:t>
            </a:r>
          </a:p>
          <a:p>
            <a:pPr>
              <a:spcBef>
                <a:spcPts val="450"/>
              </a:spcBef>
              <a:buClrTx/>
              <a:buFontTx/>
              <a:buNone/>
            </a:pPr>
            <a:r>
              <a:rPr lang="en-GB" dirty="0" smtClean="0">
                <a:cs typeface="WenQuanYi Micro Hei" charset="0"/>
              </a:rPr>
              <a:t>How long is the</a:t>
            </a:r>
            <a:r>
              <a:rPr lang="en-GB" baseline="0" dirty="0" smtClean="0">
                <a:cs typeface="WenQuanYi Micro Hei" charset="0"/>
              </a:rPr>
              <a:t> feedback loop?</a:t>
            </a:r>
          </a:p>
          <a:p>
            <a:pPr>
              <a:spcBef>
                <a:spcPts val="450"/>
              </a:spcBef>
              <a:buClrTx/>
              <a:buFontTx/>
              <a:buNone/>
            </a:pPr>
            <a:r>
              <a:rPr lang="en-GB" baseline="0" dirty="0" smtClean="0">
                <a:solidFill>
                  <a:srgbClr val="FF0000"/>
                </a:solidFill>
                <a:cs typeface="WenQuanYi Micro Hei" charset="0"/>
              </a:rPr>
              <a:t>Code review </a:t>
            </a:r>
            <a:r>
              <a:rPr lang="en-GB" baseline="0" dirty="0" err="1" smtClean="0">
                <a:solidFill>
                  <a:srgbClr val="FF0000"/>
                </a:solidFill>
                <a:cs typeface="WenQuanYi Micro Hei" charset="0"/>
              </a:rPr>
              <a:t>vs</a:t>
            </a:r>
            <a:r>
              <a:rPr lang="en-GB" baseline="0" dirty="0" smtClean="0">
                <a:solidFill>
                  <a:srgbClr val="FF0000"/>
                </a:solidFill>
                <a:cs typeface="WenQuanYi Micro Hei" charset="0"/>
              </a:rPr>
              <a:t> Pair</a:t>
            </a:r>
            <a:endParaRPr lang="en-GB" dirty="0" smtClean="0">
              <a:solidFill>
                <a:srgbClr val="FF0000"/>
              </a:solidFill>
              <a:cs typeface="WenQuanYi Micro Hei" charset="0"/>
            </a:endParaRPr>
          </a:p>
          <a:p>
            <a:pPr>
              <a:spcBef>
                <a:spcPts val="450"/>
              </a:spcBef>
              <a:buClrTx/>
              <a:buFontTx/>
              <a:buNone/>
            </a:pPr>
            <a:endParaRPr lang="en-GB" dirty="0" smtClean="0">
              <a:cs typeface="WenQuanYi Micro Hei" charset="0"/>
            </a:endParaRPr>
          </a:p>
          <a:p>
            <a:pPr>
              <a:spcBef>
                <a:spcPts val="450"/>
              </a:spcBef>
              <a:buClrTx/>
              <a:buFontTx/>
              <a:buNone/>
            </a:pPr>
            <a:r>
              <a:rPr lang="en-GB" dirty="0" smtClean="0">
                <a:cs typeface="WenQuanYi Micro Hei" charset="0"/>
              </a:rPr>
              <a:t>Whenever</a:t>
            </a:r>
            <a:r>
              <a:rPr lang="en-GB" dirty="0" smtClean="0">
                <a:cs typeface="Times New Roman" charset="0"/>
              </a:rPr>
              <a:t> </a:t>
            </a:r>
            <a:r>
              <a:rPr lang="en-GB" dirty="0">
                <a:cs typeface="WenQuanYi Micro Hei" charset="0"/>
              </a:rPr>
              <a:t>someone</a:t>
            </a:r>
            <a:r>
              <a:rPr lang="en-GB" dirty="0">
                <a:cs typeface="Times New Roman" charset="0"/>
              </a:rPr>
              <a:t> </a:t>
            </a:r>
            <a:r>
              <a:rPr lang="en-GB" dirty="0">
                <a:cs typeface="WenQuanYi Micro Hei" charset="0"/>
              </a:rPr>
              <a:t>questions</a:t>
            </a:r>
            <a:r>
              <a:rPr lang="en-GB" dirty="0">
                <a:cs typeface="Times New Roman" charset="0"/>
              </a:rPr>
              <a:t> </a:t>
            </a:r>
            <a:r>
              <a:rPr lang="en-GB" dirty="0">
                <a:cs typeface="WenQuanYi Micro Hei" charset="0"/>
              </a:rPr>
              <a:t>these</a:t>
            </a:r>
            <a:r>
              <a:rPr lang="en-GB" dirty="0">
                <a:cs typeface="Times New Roman" charset="0"/>
              </a:rPr>
              <a:t> </a:t>
            </a:r>
            <a:r>
              <a:rPr lang="en-GB" dirty="0">
                <a:cs typeface="WenQuanYi Micro Hei" charset="0"/>
              </a:rPr>
              <a:t>practices</a:t>
            </a:r>
            <a:r>
              <a:rPr lang="en-GB" dirty="0">
                <a:cs typeface="Times New Roman" charset="0"/>
              </a:rPr>
              <a:t> </a:t>
            </a:r>
            <a:r>
              <a:rPr lang="en-GB" dirty="0">
                <a:cs typeface="WenQuanYi Micro Hei" charset="0"/>
              </a:rPr>
              <a:t>or</a:t>
            </a:r>
            <a:r>
              <a:rPr lang="en-GB" dirty="0">
                <a:cs typeface="Times New Roman" charset="0"/>
              </a:rPr>
              <a:t> </a:t>
            </a:r>
            <a:r>
              <a:rPr lang="en-GB" dirty="0">
                <a:cs typeface="WenQuanYi Micro Hei" charset="0"/>
              </a:rPr>
              <a:t>don't</a:t>
            </a:r>
            <a:r>
              <a:rPr lang="en-GB" dirty="0">
                <a:cs typeface="Times New Roman" charset="0"/>
              </a:rPr>
              <a:t> </a:t>
            </a:r>
            <a:r>
              <a:rPr lang="en-GB" dirty="0">
                <a:cs typeface="WenQuanYi Micro Hei" charset="0"/>
              </a:rPr>
              <a:t>want</a:t>
            </a:r>
            <a:r>
              <a:rPr lang="en-GB" dirty="0">
                <a:cs typeface="Times New Roman" charset="0"/>
              </a:rPr>
              <a:t> </a:t>
            </a:r>
            <a:r>
              <a:rPr lang="en-GB" dirty="0">
                <a:cs typeface="WenQuanYi Micro Hei" charset="0"/>
              </a:rPr>
              <a:t>to</a:t>
            </a:r>
            <a:r>
              <a:rPr lang="en-GB" dirty="0">
                <a:cs typeface="Times New Roman" charset="0"/>
              </a:rPr>
              <a:t> </a:t>
            </a:r>
            <a:r>
              <a:rPr lang="en-GB" dirty="0">
                <a:cs typeface="WenQuanYi Micro Hei" charset="0"/>
              </a:rPr>
              <a:t>do</a:t>
            </a:r>
            <a:r>
              <a:rPr lang="en-GB" dirty="0">
                <a:cs typeface="Times New Roman" charset="0"/>
              </a:rPr>
              <a:t> </a:t>
            </a:r>
            <a:r>
              <a:rPr lang="en-GB" dirty="0">
                <a:cs typeface="WenQuanYi Micro Hei" charset="0"/>
              </a:rPr>
              <a:t>them</a:t>
            </a:r>
            <a:r>
              <a:rPr lang="en-GB" dirty="0">
                <a:cs typeface="Times New Roman" charset="0"/>
              </a:rPr>
              <a:t> </a:t>
            </a:r>
            <a:r>
              <a:rPr lang="en-GB" dirty="0">
                <a:cs typeface="WenQuanYi Micro Hei" charset="0"/>
              </a:rPr>
              <a:t>we</a:t>
            </a:r>
            <a:r>
              <a:rPr lang="en-GB" dirty="0">
                <a:cs typeface="Times New Roman" charset="0"/>
              </a:rPr>
              <a:t> </a:t>
            </a:r>
            <a:r>
              <a:rPr lang="en-GB" dirty="0">
                <a:cs typeface="WenQuanYi Micro Hei" charset="0"/>
              </a:rPr>
              <a:t>should</a:t>
            </a:r>
            <a:r>
              <a:rPr lang="en-GB" dirty="0">
                <a:cs typeface="Times New Roman" charset="0"/>
              </a:rPr>
              <a:t> </a:t>
            </a:r>
            <a:r>
              <a:rPr lang="en-GB" dirty="0">
                <a:cs typeface="WenQuanYi Micro Hei" charset="0"/>
              </a:rPr>
              <a:t>ask:</a:t>
            </a:r>
            <a:r>
              <a:rPr lang="en-GB" dirty="0">
                <a:cs typeface="Times New Roman" charset="0"/>
              </a:rPr>
              <a:t> </a:t>
            </a:r>
            <a:r>
              <a:rPr lang="en-GB" dirty="0">
                <a:cs typeface="WenQuanYi Micro Hei" charset="0"/>
              </a:rPr>
              <a:t>How</a:t>
            </a:r>
            <a:r>
              <a:rPr lang="en-GB" dirty="0">
                <a:cs typeface="Times New Roman" charset="0"/>
              </a:rPr>
              <a:t> </a:t>
            </a:r>
            <a:r>
              <a:rPr lang="en-GB" dirty="0">
                <a:cs typeface="WenQuanYi Micro Hei" charset="0"/>
              </a:rPr>
              <a:t>are</a:t>
            </a:r>
            <a:r>
              <a:rPr lang="en-GB" dirty="0">
                <a:cs typeface="Times New Roman" charset="0"/>
              </a:rPr>
              <a:t> </a:t>
            </a:r>
            <a:r>
              <a:rPr lang="en-GB" dirty="0">
                <a:cs typeface="WenQuanYi Micro Hei" charset="0"/>
              </a:rPr>
              <a:t>your</a:t>
            </a:r>
            <a:r>
              <a:rPr lang="en-GB" dirty="0">
                <a:cs typeface="Times New Roman" charset="0"/>
              </a:rPr>
              <a:t> </a:t>
            </a:r>
            <a:r>
              <a:rPr lang="en-GB" dirty="0">
                <a:cs typeface="WenQuanYi Micro Hei" charset="0"/>
              </a:rPr>
              <a:t>practices</a:t>
            </a:r>
            <a:r>
              <a:rPr lang="en-GB" dirty="0">
                <a:cs typeface="Times New Roman" charset="0"/>
              </a:rPr>
              <a:t> </a:t>
            </a:r>
            <a:r>
              <a:rPr lang="en-GB" dirty="0">
                <a:cs typeface="WenQuanYi Micro Hei" charset="0"/>
              </a:rPr>
              <a:t>adding</a:t>
            </a:r>
            <a:r>
              <a:rPr lang="en-GB" dirty="0">
                <a:cs typeface="Times New Roman" charset="0"/>
              </a:rPr>
              <a:t> </a:t>
            </a:r>
            <a:r>
              <a:rPr lang="en-GB" dirty="0">
                <a:cs typeface="WenQuanYi Micro Hei" charset="0"/>
              </a:rPr>
              <a:t>this</a:t>
            </a:r>
            <a:r>
              <a:rPr lang="en-GB" dirty="0">
                <a:cs typeface="Times New Roman" charset="0"/>
              </a:rPr>
              <a:t> </a:t>
            </a:r>
            <a:r>
              <a:rPr lang="en-GB" dirty="0">
                <a:cs typeface="WenQuanYi Micro Hei" charset="0"/>
              </a:rPr>
              <a:t>value?</a:t>
            </a:r>
            <a:r>
              <a:rPr lang="en-GB" dirty="0">
                <a:cs typeface="Times New Roman" charset="0"/>
              </a:rPr>
              <a:t> </a:t>
            </a:r>
            <a:r>
              <a:rPr lang="en-GB" dirty="0">
                <a:cs typeface="WenQuanYi Micro Hei" charset="0"/>
              </a:rPr>
              <a:t>What</a:t>
            </a:r>
            <a:r>
              <a:rPr lang="en-GB" dirty="0">
                <a:cs typeface="Times New Roman" charset="0"/>
              </a:rPr>
              <a:t> </a:t>
            </a:r>
            <a:r>
              <a:rPr lang="en-GB" dirty="0">
                <a:cs typeface="WenQuanYi Micro Hei" charset="0"/>
              </a:rPr>
              <a:t>are</a:t>
            </a:r>
            <a:r>
              <a:rPr lang="en-GB" dirty="0">
                <a:cs typeface="Times New Roman" charset="0"/>
              </a:rPr>
              <a:t> </a:t>
            </a:r>
            <a:r>
              <a:rPr lang="en-GB" dirty="0">
                <a:cs typeface="WenQuanYi Micro Hei" charset="0"/>
              </a:rPr>
              <a:t>you</a:t>
            </a:r>
            <a:r>
              <a:rPr lang="en-GB" dirty="0">
                <a:cs typeface="Times New Roman" charset="0"/>
              </a:rPr>
              <a:t> </a:t>
            </a:r>
            <a:r>
              <a:rPr lang="en-GB" dirty="0">
                <a:cs typeface="WenQuanYi Micro Hei" charset="0"/>
              </a:rPr>
              <a:t>doing</a:t>
            </a:r>
            <a:r>
              <a:rPr lang="en-GB" dirty="0">
                <a:cs typeface="Times New Roman" charset="0"/>
              </a:rPr>
              <a:t> </a:t>
            </a:r>
            <a:r>
              <a:rPr lang="en-GB" dirty="0">
                <a:cs typeface="WenQuanYi Micro Hei" charset="0"/>
              </a:rPr>
              <a:t>that</a:t>
            </a:r>
            <a:r>
              <a:rPr lang="en-GB" dirty="0">
                <a:cs typeface="Times New Roman" charset="0"/>
              </a:rPr>
              <a:t> </a:t>
            </a:r>
            <a:r>
              <a:rPr lang="en-GB" dirty="0">
                <a:cs typeface="WenQuanYi Micro Hei" charset="0"/>
              </a:rPr>
              <a:t>is</a:t>
            </a:r>
            <a:r>
              <a:rPr lang="en-GB" dirty="0">
                <a:cs typeface="Times New Roman" charset="0"/>
              </a:rPr>
              <a:t> </a:t>
            </a:r>
            <a:r>
              <a:rPr lang="en-GB" dirty="0">
                <a:cs typeface="WenQuanYi Micro Hei" charset="0"/>
              </a:rPr>
              <a:t>better</a:t>
            </a:r>
            <a:r>
              <a:rPr lang="en-GB" dirty="0">
                <a:cs typeface="Times New Roman" charset="0"/>
              </a:rPr>
              <a:t> </a:t>
            </a:r>
            <a:r>
              <a:rPr lang="en-GB" dirty="0">
                <a:cs typeface="WenQuanYi Micro Hei" charset="0"/>
              </a:rPr>
              <a:t>than</a:t>
            </a:r>
            <a:r>
              <a:rPr lang="en-GB" dirty="0">
                <a:cs typeface="Times New Roman" charset="0"/>
              </a:rPr>
              <a:t> </a:t>
            </a:r>
            <a:r>
              <a:rPr lang="en-GB" dirty="0">
                <a:cs typeface="WenQuanYi Micro Hei" charset="0"/>
              </a:rPr>
              <a:t>this?</a:t>
            </a:r>
            <a:r>
              <a:rPr lang="en-GB" dirty="0">
                <a:cs typeface="Times New Roman" charset="0"/>
              </a:rPr>
              <a:t> </a:t>
            </a:r>
            <a:r>
              <a:rPr lang="en-GB" dirty="0">
                <a:cs typeface="WenQuanYi Micro Hei" charset="0"/>
              </a:rPr>
              <a:t>How</a:t>
            </a:r>
            <a:r>
              <a:rPr lang="en-GB" dirty="0">
                <a:cs typeface="Times New Roman" charset="0"/>
              </a:rPr>
              <a:t> </a:t>
            </a:r>
            <a:r>
              <a:rPr lang="en-GB" dirty="0">
                <a:cs typeface="WenQuanYi Micro Hei" charset="0"/>
              </a:rPr>
              <a:t>long</a:t>
            </a:r>
            <a:r>
              <a:rPr lang="en-GB" dirty="0">
                <a:cs typeface="Times New Roman" charset="0"/>
              </a:rPr>
              <a:t> </a:t>
            </a:r>
            <a:r>
              <a:rPr lang="en-GB" dirty="0">
                <a:cs typeface="WenQuanYi Micro Hei" charset="0"/>
              </a:rPr>
              <a:t>is</a:t>
            </a:r>
            <a:r>
              <a:rPr lang="en-GB" dirty="0">
                <a:cs typeface="Times New Roman" charset="0"/>
              </a:rPr>
              <a:t> </a:t>
            </a:r>
            <a:r>
              <a:rPr lang="en-GB" dirty="0">
                <a:cs typeface="WenQuanYi Micro Hei" charset="0"/>
              </a:rPr>
              <a:t>your</a:t>
            </a:r>
            <a:r>
              <a:rPr lang="en-GB" dirty="0">
                <a:cs typeface="Times New Roman" charset="0"/>
              </a:rPr>
              <a:t> </a:t>
            </a:r>
            <a:r>
              <a:rPr lang="en-GB" dirty="0">
                <a:cs typeface="WenQuanYi Micro Hei" charset="0"/>
              </a:rPr>
              <a:t>feedback</a:t>
            </a:r>
            <a:r>
              <a:rPr lang="en-GB" dirty="0">
                <a:cs typeface="Times New Roman" charset="0"/>
              </a:rPr>
              <a:t> </a:t>
            </a:r>
            <a:r>
              <a:rPr lang="en-GB" dirty="0">
                <a:cs typeface="WenQuanYi Micro Hei" charset="0"/>
              </a:rPr>
              <a:t>loop?</a:t>
            </a: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190</a:t>
            </a:fld>
            <a:endParaRPr lang="ko-KR" altLang="en-US" dirty="0">
              <a:solidFill>
                <a:prstClr val="black"/>
              </a:solidFill>
              <a:latin typeface="Calibri"/>
              <a:ea typeface="맑은 고딕"/>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191</a:t>
            </a:fld>
            <a:endParaRPr lang="ko-KR" altLang="en-US" dirty="0">
              <a:solidFill>
                <a:prstClr val="black"/>
              </a:solidFill>
              <a:latin typeface="Calibri"/>
              <a:ea typeface="맑은 고딕"/>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192</a:t>
            </a:fld>
            <a:endParaRPr lang="ko-KR" altLang="en-US" dirty="0">
              <a:solidFill>
                <a:prstClr val="black"/>
              </a:solidFill>
              <a:latin typeface="Calibri"/>
              <a:ea typeface="맑은 고딕"/>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193</a:t>
            </a:fld>
            <a:endParaRPr lang="ko-KR" altLang="en-US" dirty="0">
              <a:solidFill>
                <a:prstClr val="black"/>
              </a:solidFill>
              <a:latin typeface="Calibri"/>
              <a:ea typeface="맑은 고딕"/>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194</a:t>
            </a:fld>
            <a:endParaRPr lang="ko-KR" altLang="en-US" dirty="0">
              <a:solidFill>
                <a:prstClr val="black"/>
              </a:solidFill>
              <a:latin typeface="Calibri"/>
              <a:ea typeface="맑은 고딕"/>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195</a:t>
            </a:fld>
            <a:endParaRPr lang="ko-KR" altLang="en-US" dirty="0">
              <a:solidFill>
                <a:prstClr val="black"/>
              </a:solidFill>
              <a:latin typeface="Calibri"/>
              <a:ea typeface="맑은 고딕"/>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196</a:t>
            </a:fld>
            <a:endParaRPr lang="ko-KR" altLang="en-US" dirty="0">
              <a:solidFill>
                <a:prstClr val="black"/>
              </a:solidFill>
              <a:latin typeface="Calibri"/>
              <a:ea typeface="맑은 고딕"/>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197</a:t>
            </a:fld>
            <a:endParaRPr lang="ko-KR" altLang="en-US" dirty="0">
              <a:solidFill>
                <a:prstClr val="black"/>
              </a:solidFill>
              <a:latin typeface="Calibri"/>
              <a:ea typeface="맑은 고딕"/>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198</a:t>
            </a:fld>
            <a:endParaRPr lang="ko-KR" altLang="en-US" dirty="0">
              <a:solidFill>
                <a:prstClr val="black"/>
              </a:solidFill>
              <a:latin typeface="Calibri"/>
              <a:ea typeface="맑은 고딕"/>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199</a:t>
            </a:fld>
            <a:endParaRPr lang="ko-KR" altLang="en-US" dirty="0">
              <a:solidFill>
                <a:prstClr val="black"/>
              </a:solidFill>
              <a:latin typeface="Calibri"/>
              <a:ea typeface="맑은 고딕"/>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2</a:t>
            </a:fld>
            <a:endParaRPr lang="ko-KR"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1" name="Text Box 1"/>
          <p:cNvSpPr txBox="1">
            <a:spLocks noGrp="1" noRot="1" noChangeAspect="1" noChangeArrowheads="1"/>
          </p:cNvSpPr>
          <p:nvPr>
            <p:ph type="sldImg"/>
          </p:nvPr>
        </p:nvSpPr>
        <p:spPr bwMode="auto">
          <a:xfrm>
            <a:off x="-14224000" y="-11796713"/>
            <a:ext cx="16637000" cy="124793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56322" name="Text Box 2"/>
          <p:cNvSpPr txBox="1">
            <a:spLocks noGrp="1" noChangeArrowheads="1"/>
          </p:cNvSpPr>
          <p:nvPr>
            <p:ph type="body" idx="1"/>
          </p:nvPr>
        </p:nvSpPr>
        <p:spPr bwMode="auto">
          <a:xfrm>
            <a:off x="685800" y="4343400"/>
            <a:ext cx="5472113" cy="41005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9pPr>
          </a:lstStyle>
          <a:p>
            <a:pPr>
              <a:spcBef>
                <a:spcPts val="450"/>
              </a:spcBef>
              <a:buClrTx/>
              <a:buFontTx/>
              <a:buNone/>
            </a:pPr>
            <a:r>
              <a:rPr lang="en-GB" sz="1100" dirty="0" smtClean="0">
                <a:cs typeface="WenQuanYi Micro Hei" charset="0"/>
              </a:rPr>
              <a:t>When some says:</a:t>
            </a:r>
            <a:r>
              <a:rPr lang="en-GB" sz="1100" baseline="0" dirty="0" smtClean="0">
                <a:cs typeface="WenQuanYi Micro Hei" charset="0"/>
              </a:rPr>
              <a:t> I’m not going to do XYZ</a:t>
            </a:r>
            <a:endParaRPr lang="en-GB" sz="1100" dirty="0" smtClean="0">
              <a:cs typeface="WenQuanYi Micro Hei" charset="0"/>
            </a:endParaRPr>
          </a:p>
          <a:p>
            <a:pPr>
              <a:spcBef>
                <a:spcPts val="450"/>
              </a:spcBef>
              <a:buClrTx/>
              <a:buFontTx/>
              <a:buNone/>
            </a:pPr>
            <a:r>
              <a:rPr lang="en-GB" sz="1100" dirty="0" smtClean="0">
                <a:cs typeface="WenQuanYi Micro Hei" charset="0"/>
              </a:rPr>
              <a:t>Justify</a:t>
            </a:r>
            <a:r>
              <a:rPr lang="en-GB" sz="1100" baseline="0" dirty="0" smtClean="0">
                <a:cs typeface="WenQuanYi Micro Hei" charset="0"/>
              </a:rPr>
              <a:t> decisions we make and DONT MAKE.</a:t>
            </a:r>
          </a:p>
          <a:p>
            <a:pPr>
              <a:spcBef>
                <a:spcPts val="450"/>
              </a:spcBef>
              <a:buClrTx/>
              <a:buFontTx/>
              <a:buNone/>
            </a:pPr>
            <a:r>
              <a:rPr lang="en-GB" sz="1100" baseline="0" dirty="0" smtClean="0">
                <a:solidFill>
                  <a:srgbClr val="FF0000"/>
                </a:solidFill>
                <a:cs typeface="WenQuanYi Micro Hei" charset="0"/>
              </a:rPr>
              <a:t>How’s your practices any better?</a:t>
            </a:r>
          </a:p>
          <a:p>
            <a:pPr>
              <a:spcBef>
                <a:spcPts val="450"/>
              </a:spcBef>
              <a:buClrTx/>
              <a:buFontTx/>
              <a:buNone/>
            </a:pPr>
            <a:endParaRPr lang="en-GB" sz="1100" dirty="0" smtClean="0">
              <a:cs typeface="WenQuanYi Micro Hei" charset="0"/>
            </a:endParaRPr>
          </a:p>
          <a:p>
            <a:pPr>
              <a:spcBef>
                <a:spcPts val="450"/>
              </a:spcBef>
              <a:buClrTx/>
              <a:buFontTx/>
              <a:buNone/>
            </a:pPr>
            <a:endParaRPr lang="en-GB" sz="1100" dirty="0" smtClean="0">
              <a:cs typeface="WenQuanYi Micro Hei" charset="0"/>
            </a:endParaRPr>
          </a:p>
          <a:p>
            <a:pPr>
              <a:spcBef>
                <a:spcPts val="450"/>
              </a:spcBef>
              <a:buClrTx/>
              <a:buFontTx/>
              <a:buNone/>
            </a:pPr>
            <a:r>
              <a:rPr lang="en-GB" sz="1100" dirty="0" smtClean="0">
                <a:cs typeface="WenQuanYi Micro Hei" charset="0"/>
              </a:rPr>
              <a:t>We</a:t>
            </a:r>
            <a:r>
              <a:rPr lang="en-GB" sz="1100" dirty="0" smtClean="0">
                <a:cs typeface="Times New Roman" charset="0"/>
              </a:rPr>
              <a:t> </a:t>
            </a:r>
            <a:r>
              <a:rPr lang="en-GB" sz="1100" dirty="0">
                <a:cs typeface="WenQuanYi Micro Hei" charset="0"/>
              </a:rPr>
              <a:t>need</a:t>
            </a:r>
            <a:r>
              <a:rPr lang="en-GB" sz="1100" dirty="0">
                <a:cs typeface="Times New Roman" charset="0"/>
              </a:rPr>
              <a:t> </a:t>
            </a:r>
            <a:r>
              <a:rPr lang="en-GB" sz="1100" dirty="0">
                <a:cs typeface="WenQuanYi Micro Hei" charset="0"/>
              </a:rPr>
              <a:t>to</a:t>
            </a:r>
            <a:r>
              <a:rPr lang="en-GB" sz="1100" dirty="0">
                <a:cs typeface="Times New Roman" charset="0"/>
              </a:rPr>
              <a:t> </a:t>
            </a:r>
            <a:r>
              <a:rPr lang="en-GB" sz="1100" dirty="0">
                <a:cs typeface="WenQuanYi Micro Hei" charset="0"/>
              </a:rPr>
              <a:t>JUSTIFY</a:t>
            </a:r>
            <a:r>
              <a:rPr lang="en-GB" sz="1100" dirty="0">
                <a:cs typeface="Times New Roman" charset="0"/>
              </a:rPr>
              <a:t> </a:t>
            </a:r>
            <a:r>
              <a:rPr lang="en-GB" sz="1100" dirty="0">
                <a:cs typeface="WenQuanYi Micro Hei" charset="0"/>
              </a:rPr>
              <a:t>the</a:t>
            </a:r>
            <a:r>
              <a:rPr lang="en-GB" sz="1100" dirty="0">
                <a:cs typeface="Times New Roman" charset="0"/>
              </a:rPr>
              <a:t> DECISIONS WE MAKE</a:t>
            </a:r>
            <a:r>
              <a:rPr lang="en-GB" sz="1100" dirty="0">
                <a:cs typeface="WenQuanYi Micro Hei" charset="0"/>
              </a:rPr>
              <a:t>.</a:t>
            </a:r>
            <a:r>
              <a:rPr lang="en-GB" sz="1100" dirty="0">
                <a:cs typeface="Times New Roman" charset="0"/>
              </a:rPr>
              <a:t> </a:t>
            </a:r>
            <a:r>
              <a:rPr lang="en-GB" sz="1100" dirty="0">
                <a:cs typeface="WenQuanYi Micro Hei" charset="0"/>
              </a:rPr>
              <a:t>When</a:t>
            </a:r>
            <a:r>
              <a:rPr lang="en-GB" sz="1100" dirty="0">
                <a:cs typeface="Times New Roman" charset="0"/>
              </a:rPr>
              <a:t> </a:t>
            </a:r>
            <a:r>
              <a:rPr lang="en-GB" sz="1100" dirty="0">
                <a:cs typeface="WenQuanYi Micro Hei" charset="0"/>
              </a:rPr>
              <a:t>someone</a:t>
            </a:r>
            <a:r>
              <a:rPr lang="en-GB" sz="1100" dirty="0">
                <a:cs typeface="Times New Roman" charset="0"/>
              </a:rPr>
              <a:t> </a:t>
            </a:r>
            <a:r>
              <a:rPr lang="en-GB" sz="1100" dirty="0">
                <a:cs typeface="WenQuanYi Micro Hei" charset="0"/>
              </a:rPr>
              <a:t>comes</a:t>
            </a:r>
            <a:r>
              <a:rPr lang="en-GB" sz="1100" dirty="0">
                <a:cs typeface="Times New Roman" charset="0"/>
              </a:rPr>
              <a:t> </a:t>
            </a:r>
            <a:r>
              <a:rPr lang="en-GB" sz="1100" dirty="0">
                <a:cs typeface="WenQuanYi Micro Hei" charset="0"/>
              </a:rPr>
              <a:t>to</a:t>
            </a:r>
            <a:r>
              <a:rPr lang="en-GB" sz="1100" dirty="0">
                <a:cs typeface="Times New Roman" charset="0"/>
              </a:rPr>
              <a:t> </a:t>
            </a:r>
            <a:r>
              <a:rPr lang="en-GB" sz="1100" dirty="0">
                <a:cs typeface="WenQuanYi Micro Hei" charset="0"/>
              </a:rPr>
              <a:t>you</a:t>
            </a:r>
            <a:r>
              <a:rPr lang="en-GB" sz="1100" dirty="0">
                <a:cs typeface="Times New Roman" charset="0"/>
              </a:rPr>
              <a:t> </a:t>
            </a:r>
            <a:r>
              <a:rPr lang="en-GB" sz="1100" dirty="0">
                <a:cs typeface="WenQuanYi Micro Hei" charset="0"/>
              </a:rPr>
              <a:t>and</a:t>
            </a:r>
            <a:r>
              <a:rPr lang="en-GB" sz="1100" dirty="0">
                <a:cs typeface="Times New Roman" charset="0"/>
              </a:rPr>
              <a:t> </a:t>
            </a:r>
            <a:r>
              <a:rPr lang="en-GB" sz="1100" dirty="0">
                <a:cs typeface="WenQuanYi Micro Hei" charset="0"/>
              </a:rPr>
              <a:t>says</a:t>
            </a:r>
            <a:r>
              <a:rPr lang="en-GB" sz="1100" dirty="0">
                <a:cs typeface="Times New Roman" charset="0"/>
              </a:rPr>
              <a:t> “</a:t>
            </a:r>
            <a:r>
              <a:rPr lang="en-GB" sz="1100" dirty="0">
                <a:cs typeface="WenQuanYi Micro Hei" charset="0"/>
              </a:rPr>
              <a:t>I'm</a:t>
            </a:r>
            <a:r>
              <a:rPr lang="en-GB" sz="1100" dirty="0">
                <a:cs typeface="Times New Roman" charset="0"/>
              </a:rPr>
              <a:t> </a:t>
            </a:r>
            <a:r>
              <a:rPr lang="en-GB" sz="1100" dirty="0">
                <a:cs typeface="WenQuanYi Micro Hei" charset="0"/>
              </a:rPr>
              <a:t>not</a:t>
            </a:r>
            <a:r>
              <a:rPr lang="en-GB" sz="1100" dirty="0">
                <a:cs typeface="Times New Roman" charset="0"/>
              </a:rPr>
              <a:t> </a:t>
            </a:r>
            <a:r>
              <a:rPr lang="en-GB" sz="1100" dirty="0">
                <a:cs typeface="WenQuanYi Micro Hei" charset="0"/>
              </a:rPr>
              <a:t>going</a:t>
            </a:r>
            <a:r>
              <a:rPr lang="en-GB" sz="1100" dirty="0">
                <a:cs typeface="Times New Roman" charset="0"/>
              </a:rPr>
              <a:t> </a:t>
            </a:r>
            <a:r>
              <a:rPr lang="en-GB" sz="1100" dirty="0">
                <a:cs typeface="WenQuanYi Micro Hei" charset="0"/>
              </a:rPr>
              <a:t>to</a:t>
            </a:r>
            <a:r>
              <a:rPr lang="en-GB" sz="1100" dirty="0">
                <a:cs typeface="Times New Roman" charset="0"/>
              </a:rPr>
              <a:t> </a:t>
            </a:r>
            <a:r>
              <a:rPr lang="en-GB" sz="1100" dirty="0">
                <a:cs typeface="WenQuanYi Micro Hei" charset="0"/>
              </a:rPr>
              <a:t>do</a:t>
            </a:r>
            <a:r>
              <a:rPr lang="en-GB" sz="1100" dirty="0">
                <a:cs typeface="Times New Roman" charset="0"/>
              </a:rPr>
              <a:t> </a:t>
            </a:r>
            <a:r>
              <a:rPr lang="en-GB" sz="1100" dirty="0">
                <a:cs typeface="WenQuanYi Micro Hei" charset="0"/>
              </a:rPr>
              <a:t>something</a:t>
            </a:r>
            <a:r>
              <a:rPr lang="en-GB" sz="1100" dirty="0">
                <a:cs typeface="Times New Roman" charset="0"/>
              </a:rPr>
              <a:t>”</a:t>
            </a:r>
            <a:r>
              <a:rPr lang="en-GB" sz="1100" dirty="0">
                <a:cs typeface="WenQuanYi Micro Hei" charset="0"/>
              </a:rPr>
              <a:t>,</a:t>
            </a:r>
            <a:r>
              <a:rPr lang="en-GB" sz="1100" dirty="0">
                <a:cs typeface="Times New Roman" charset="0"/>
              </a:rPr>
              <a:t> </a:t>
            </a:r>
            <a:r>
              <a:rPr lang="en-GB" sz="1100" dirty="0">
                <a:cs typeface="WenQuanYi Micro Hei" charset="0"/>
              </a:rPr>
              <a:t>we</a:t>
            </a:r>
            <a:r>
              <a:rPr lang="en-GB" sz="1100" dirty="0">
                <a:cs typeface="Times New Roman" charset="0"/>
              </a:rPr>
              <a:t> </a:t>
            </a:r>
            <a:r>
              <a:rPr lang="en-GB" sz="1100" dirty="0">
                <a:cs typeface="WenQuanYi Micro Hei" charset="0"/>
              </a:rPr>
              <a:t>need</a:t>
            </a:r>
            <a:r>
              <a:rPr lang="en-GB" sz="1100" dirty="0">
                <a:cs typeface="Times New Roman" charset="0"/>
              </a:rPr>
              <a:t> </a:t>
            </a:r>
            <a:r>
              <a:rPr lang="en-GB" sz="1100" dirty="0">
                <a:cs typeface="WenQuanYi Micro Hei" charset="0"/>
              </a:rPr>
              <a:t>to</a:t>
            </a:r>
            <a:r>
              <a:rPr lang="en-GB" sz="1100" dirty="0">
                <a:cs typeface="Times New Roman" charset="0"/>
              </a:rPr>
              <a:t> </a:t>
            </a:r>
            <a:r>
              <a:rPr lang="en-GB" sz="1100" dirty="0">
                <a:cs typeface="WenQuanYi Micro Hei" charset="0"/>
              </a:rPr>
              <a:t>ask</a:t>
            </a:r>
            <a:r>
              <a:rPr lang="en-GB" sz="1100" dirty="0">
                <a:cs typeface="Times New Roman" charset="0"/>
              </a:rPr>
              <a:t> </a:t>
            </a:r>
            <a:r>
              <a:rPr lang="en-GB" sz="1100" dirty="0">
                <a:cs typeface="WenQuanYi Micro Hei" charset="0"/>
              </a:rPr>
              <a:t>them:</a:t>
            </a:r>
            <a:r>
              <a:rPr lang="en-GB" sz="1100" dirty="0">
                <a:cs typeface="Times New Roman" charset="0"/>
              </a:rPr>
              <a:t> </a:t>
            </a:r>
            <a:r>
              <a:rPr lang="en-GB" sz="1100" dirty="0">
                <a:cs typeface="WenQuanYi Micro Hei" charset="0"/>
              </a:rPr>
              <a:t>We</a:t>
            </a:r>
            <a:r>
              <a:rPr lang="en-GB" sz="1100" dirty="0">
                <a:cs typeface="Times New Roman" charset="0"/>
              </a:rPr>
              <a:t> </a:t>
            </a:r>
            <a:r>
              <a:rPr lang="en-GB" sz="1100" dirty="0">
                <a:cs typeface="WenQuanYi Micro Hei" charset="0"/>
              </a:rPr>
              <a:t>have</a:t>
            </a:r>
            <a:r>
              <a:rPr lang="en-GB" sz="1100" dirty="0">
                <a:cs typeface="Times New Roman" charset="0"/>
              </a:rPr>
              <a:t> </a:t>
            </a:r>
            <a:r>
              <a:rPr lang="en-GB" sz="1100" dirty="0">
                <a:cs typeface="WenQuanYi Micro Hei" charset="0"/>
              </a:rPr>
              <a:t>these</a:t>
            </a:r>
            <a:r>
              <a:rPr lang="en-GB" sz="1100" dirty="0">
                <a:cs typeface="Times New Roman" charset="0"/>
              </a:rPr>
              <a:t> </a:t>
            </a:r>
            <a:r>
              <a:rPr lang="en-GB" sz="1100" dirty="0">
                <a:cs typeface="WenQuanYi Micro Hei" charset="0"/>
              </a:rPr>
              <a:t>practices</a:t>
            </a:r>
            <a:r>
              <a:rPr lang="en-GB" sz="1100" dirty="0">
                <a:cs typeface="Times New Roman" charset="0"/>
              </a:rPr>
              <a:t> </a:t>
            </a:r>
            <a:r>
              <a:rPr lang="en-GB" sz="1100" dirty="0">
                <a:cs typeface="WenQuanYi Micro Hei" charset="0"/>
              </a:rPr>
              <a:t>that</a:t>
            </a:r>
            <a:r>
              <a:rPr lang="en-GB" sz="1100" dirty="0">
                <a:cs typeface="Times New Roman" charset="0"/>
              </a:rPr>
              <a:t> </a:t>
            </a:r>
            <a:r>
              <a:rPr lang="en-GB" sz="1100" dirty="0">
                <a:cs typeface="WenQuanYi Micro Hei" charset="0"/>
              </a:rPr>
              <a:t>give</a:t>
            </a:r>
            <a:r>
              <a:rPr lang="en-GB" sz="1100" dirty="0">
                <a:cs typeface="Times New Roman" charset="0"/>
              </a:rPr>
              <a:t> </a:t>
            </a:r>
            <a:r>
              <a:rPr lang="en-GB" sz="1100" dirty="0">
                <a:cs typeface="WenQuanYi Micro Hei" charset="0"/>
              </a:rPr>
              <a:t>value</a:t>
            </a:r>
            <a:r>
              <a:rPr lang="en-GB" sz="1100" dirty="0">
                <a:cs typeface="Times New Roman" charset="0"/>
              </a:rPr>
              <a:t> </a:t>
            </a:r>
            <a:r>
              <a:rPr lang="en-GB" sz="1100" dirty="0">
                <a:cs typeface="WenQuanYi Micro Hei" charset="0"/>
              </a:rPr>
              <a:t>in</a:t>
            </a:r>
            <a:r>
              <a:rPr lang="en-GB" sz="1100" dirty="0">
                <a:cs typeface="Times New Roman" charset="0"/>
              </a:rPr>
              <a:t> </a:t>
            </a:r>
            <a:r>
              <a:rPr lang="en-GB" sz="1100" dirty="0">
                <a:cs typeface="WenQuanYi Micro Hei" charset="0"/>
              </a:rPr>
              <a:t>an</a:t>
            </a:r>
            <a:r>
              <a:rPr lang="en-GB" sz="1100" dirty="0">
                <a:cs typeface="Times New Roman" charset="0"/>
              </a:rPr>
              <a:t> </a:t>
            </a:r>
            <a:r>
              <a:rPr lang="en-GB" sz="1100" dirty="0">
                <a:cs typeface="WenQuanYi Micro Hei" charset="0"/>
              </a:rPr>
              <a:t>Agile</a:t>
            </a:r>
            <a:r>
              <a:rPr lang="en-GB" sz="1100" dirty="0">
                <a:cs typeface="Times New Roman" charset="0"/>
              </a:rPr>
              <a:t> </a:t>
            </a:r>
            <a:r>
              <a:rPr lang="en-GB" sz="1100" dirty="0">
                <a:cs typeface="WenQuanYi Micro Hei" charset="0"/>
              </a:rPr>
              <a:t>fashion,</a:t>
            </a:r>
            <a:r>
              <a:rPr lang="en-GB" sz="1100" dirty="0">
                <a:cs typeface="Times New Roman" charset="0"/>
              </a:rPr>
              <a:t> </a:t>
            </a:r>
            <a:r>
              <a:rPr lang="en-GB" sz="1100" dirty="0">
                <a:cs typeface="WenQuanYi Micro Hei" charset="0"/>
              </a:rPr>
              <a:t>shrinking</a:t>
            </a:r>
            <a:r>
              <a:rPr lang="en-GB" sz="1100" dirty="0">
                <a:cs typeface="Times New Roman" charset="0"/>
              </a:rPr>
              <a:t> </a:t>
            </a:r>
            <a:r>
              <a:rPr lang="en-GB" sz="1100" dirty="0">
                <a:cs typeface="WenQuanYi Micro Hei" charset="0"/>
              </a:rPr>
              <a:t>the</a:t>
            </a:r>
            <a:r>
              <a:rPr lang="en-GB" sz="1100" dirty="0">
                <a:cs typeface="Times New Roman" charset="0"/>
              </a:rPr>
              <a:t> </a:t>
            </a:r>
            <a:r>
              <a:rPr lang="en-GB" sz="1100" dirty="0">
                <a:cs typeface="WenQuanYi Micro Hei" charset="0"/>
              </a:rPr>
              <a:t>feedback</a:t>
            </a:r>
            <a:r>
              <a:rPr lang="en-GB" sz="1100" dirty="0">
                <a:cs typeface="Times New Roman" charset="0"/>
              </a:rPr>
              <a:t> </a:t>
            </a:r>
            <a:r>
              <a:rPr lang="en-GB" sz="1100" dirty="0">
                <a:cs typeface="WenQuanYi Micro Hei" charset="0"/>
              </a:rPr>
              <a:t>loop</a:t>
            </a:r>
            <a:r>
              <a:rPr lang="en-GB" sz="1100" dirty="0">
                <a:cs typeface="Times New Roman" charset="0"/>
              </a:rPr>
              <a:t> </a:t>
            </a:r>
            <a:r>
              <a:rPr lang="en-GB" sz="1100" dirty="0">
                <a:cs typeface="WenQuanYi Micro Hei" charset="0"/>
              </a:rPr>
              <a:t>down.</a:t>
            </a:r>
            <a:r>
              <a:rPr lang="en-GB" sz="1100" dirty="0">
                <a:cs typeface="Times New Roman" charset="0"/>
              </a:rPr>
              <a:t> </a:t>
            </a:r>
            <a:r>
              <a:rPr lang="en-GB" sz="1100" dirty="0">
                <a:cs typeface="WenQuanYi Micro Hei" charset="0"/>
              </a:rPr>
              <a:t>If</a:t>
            </a:r>
            <a:r>
              <a:rPr lang="en-GB" sz="1100" dirty="0">
                <a:cs typeface="Times New Roman" charset="0"/>
              </a:rPr>
              <a:t> </a:t>
            </a:r>
            <a:r>
              <a:rPr lang="en-GB" sz="1100" dirty="0">
                <a:cs typeface="WenQuanYi Micro Hei" charset="0"/>
              </a:rPr>
              <a:t>you</a:t>
            </a:r>
            <a:r>
              <a:rPr lang="en-GB" sz="1100" dirty="0">
                <a:cs typeface="Times New Roman" charset="0"/>
              </a:rPr>
              <a:t> </a:t>
            </a:r>
            <a:r>
              <a:rPr lang="en-GB" sz="1100" dirty="0">
                <a:cs typeface="WenQuanYi Micro Hei" charset="0"/>
              </a:rPr>
              <a:t>are</a:t>
            </a:r>
            <a:r>
              <a:rPr lang="en-GB" sz="1100" dirty="0">
                <a:cs typeface="Times New Roman" charset="0"/>
              </a:rPr>
              <a:t> </a:t>
            </a:r>
            <a:r>
              <a:rPr lang="en-GB" sz="1100" dirty="0">
                <a:cs typeface="WenQuanYi Micro Hei" charset="0"/>
              </a:rPr>
              <a:t>not</a:t>
            </a:r>
            <a:r>
              <a:rPr lang="en-GB" sz="1100" dirty="0">
                <a:cs typeface="Times New Roman" charset="0"/>
              </a:rPr>
              <a:t> </a:t>
            </a:r>
            <a:r>
              <a:rPr lang="en-GB" sz="1100" dirty="0">
                <a:cs typeface="WenQuanYi Micro Hei" charset="0"/>
              </a:rPr>
              <a:t>going</a:t>
            </a:r>
            <a:r>
              <a:rPr lang="en-GB" sz="1100" dirty="0">
                <a:cs typeface="Times New Roman" charset="0"/>
              </a:rPr>
              <a:t> </a:t>
            </a:r>
            <a:r>
              <a:rPr lang="en-GB" sz="1100" dirty="0">
                <a:cs typeface="WenQuanYi Micro Hei" charset="0"/>
              </a:rPr>
              <a:t>to</a:t>
            </a:r>
            <a:r>
              <a:rPr lang="en-GB" sz="1100" dirty="0">
                <a:cs typeface="Times New Roman" charset="0"/>
              </a:rPr>
              <a:t> </a:t>
            </a:r>
            <a:r>
              <a:rPr lang="en-GB" sz="1100" dirty="0">
                <a:cs typeface="WenQuanYi Micro Hei" charset="0"/>
              </a:rPr>
              <a:t>do</a:t>
            </a:r>
            <a:r>
              <a:rPr lang="en-GB" sz="1100" dirty="0">
                <a:cs typeface="Times New Roman" charset="0"/>
              </a:rPr>
              <a:t> </a:t>
            </a:r>
            <a:r>
              <a:rPr lang="en-GB" sz="1100" dirty="0">
                <a:cs typeface="WenQuanYi Micro Hei" charset="0"/>
              </a:rPr>
              <a:t>a</a:t>
            </a:r>
            <a:r>
              <a:rPr lang="en-GB" sz="1100" dirty="0">
                <a:cs typeface="Times New Roman" charset="0"/>
              </a:rPr>
              <a:t> </a:t>
            </a:r>
            <a:r>
              <a:rPr lang="en-GB" sz="1100" dirty="0">
                <a:cs typeface="WenQuanYi Micro Hei" charset="0"/>
              </a:rPr>
              <a:t>practice</a:t>
            </a:r>
            <a:r>
              <a:rPr lang="en-GB" sz="1100" dirty="0">
                <a:cs typeface="Times New Roman" charset="0"/>
              </a:rPr>
              <a:t> </a:t>
            </a:r>
            <a:r>
              <a:rPr lang="en-GB" sz="1100" dirty="0">
                <a:cs typeface="WenQuanYi Micro Hei" charset="0"/>
              </a:rPr>
              <a:t>that</a:t>
            </a:r>
            <a:r>
              <a:rPr lang="en-GB" sz="1100" dirty="0">
                <a:cs typeface="Times New Roman" charset="0"/>
              </a:rPr>
              <a:t> </a:t>
            </a:r>
            <a:r>
              <a:rPr lang="en-GB" sz="1100" dirty="0">
                <a:cs typeface="WenQuanYi Micro Hei" charset="0"/>
              </a:rPr>
              <a:t>we</a:t>
            </a:r>
            <a:r>
              <a:rPr lang="en-GB" sz="1100" dirty="0">
                <a:cs typeface="Times New Roman" charset="0"/>
              </a:rPr>
              <a:t> </a:t>
            </a:r>
            <a:r>
              <a:rPr lang="en-GB" sz="1100" dirty="0">
                <a:cs typeface="WenQuanYi Micro Hei" charset="0"/>
              </a:rPr>
              <a:t>do</a:t>
            </a:r>
            <a:r>
              <a:rPr lang="en-GB" sz="1100" dirty="0">
                <a:cs typeface="Times New Roman" charset="0"/>
              </a:rPr>
              <a:t> </a:t>
            </a:r>
            <a:r>
              <a:rPr lang="en-GB" sz="1100" dirty="0">
                <a:cs typeface="WenQuanYi Micro Hei" charset="0"/>
              </a:rPr>
              <a:t>know,</a:t>
            </a:r>
            <a:r>
              <a:rPr lang="en-GB" sz="1100" dirty="0">
                <a:cs typeface="Times New Roman" charset="0"/>
              </a:rPr>
              <a:t> </a:t>
            </a:r>
            <a:r>
              <a:rPr lang="en-GB" sz="1100" dirty="0">
                <a:cs typeface="WenQuanYi Micro Hei" charset="0"/>
              </a:rPr>
              <a:t>how</a:t>
            </a:r>
            <a:r>
              <a:rPr lang="en-GB" sz="1100" dirty="0">
                <a:cs typeface="Times New Roman" charset="0"/>
              </a:rPr>
              <a:t> </a:t>
            </a:r>
            <a:r>
              <a:rPr lang="en-GB" sz="1100" dirty="0">
                <a:cs typeface="WenQuanYi Micro Hei" charset="0"/>
              </a:rPr>
              <a:t>do</a:t>
            </a:r>
            <a:r>
              <a:rPr lang="en-GB" sz="1100" dirty="0">
                <a:cs typeface="Times New Roman" charset="0"/>
              </a:rPr>
              <a:t> </a:t>
            </a:r>
            <a:r>
              <a:rPr lang="en-GB" sz="1100" dirty="0">
                <a:cs typeface="WenQuanYi Micro Hei" charset="0"/>
              </a:rPr>
              <a:t>your</a:t>
            </a:r>
            <a:r>
              <a:rPr lang="en-GB" sz="1100" dirty="0">
                <a:cs typeface="Times New Roman" charset="0"/>
              </a:rPr>
              <a:t> </a:t>
            </a:r>
            <a:r>
              <a:rPr lang="en-GB" sz="1100" dirty="0">
                <a:cs typeface="WenQuanYi Micro Hei" charset="0"/>
              </a:rPr>
              <a:t>practice</a:t>
            </a:r>
            <a:r>
              <a:rPr lang="en-GB" sz="1100" dirty="0">
                <a:cs typeface="Times New Roman" charset="0"/>
              </a:rPr>
              <a:t> </a:t>
            </a:r>
            <a:r>
              <a:rPr lang="en-GB" sz="1100" dirty="0">
                <a:cs typeface="WenQuanYi Micro Hei" charset="0"/>
              </a:rPr>
              <a:t>provide</a:t>
            </a:r>
            <a:r>
              <a:rPr lang="en-GB" sz="1100" dirty="0">
                <a:cs typeface="Times New Roman" charset="0"/>
              </a:rPr>
              <a:t> </a:t>
            </a:r>
            <a:r>
              <a:rPr lang="en-GB" sz="1100" dirty="0">
                <a:cs typeface="WenQuanYi Micro Hei" charset="0"/>
              </a:rPr>
              <a:t>quick</a:t>
            </a:r>
            <a:r>
              <a:rPr lang="en-GB" sz="1100" dirty="0">
                <a:cs typeface="Times New Roman" charset="0"/>
              </a:rPr>
              <a:t> </a:t>
            </a:r>
            <a:r>
              <a:rPr lang="en-GB" sz="1100" dirty="0">
                <a:cs typeface="WenQuanYi Micro Hei" charset="0"/>
              </a:rPr>
              <a:t>feedback?</a:t>
            </a:r>
            <a:r>
              <a:rPr lang="en-GB" sz="1100" dirty="0">
                <a:cs typeface="Times New Roman" charset="0"/>
              </a:rPr>
              <a:t> </a:t>
            </a:r>
            <a:r>
              <a:rPr lang="en-GB" sz="1100" dirty="0">
                <a:cs typeface="WenQuanYi Micro Hei" charset="0"/>
              </a:rPr>
              <a:t>How</a:t>
            </a:r>
            <a:r>
              <a:rPr lang="en-GB" sz="1100" dirty="0">
                <a:cs typeface="Times New Roman" charset="0"/>
              </a:rPr>
              <a:t> </a:t>
            </a:r>
            <a:r>
              <a:rPr lang="en-GB" sz="1100" dirty="0">
                <a:cs typeface="WenQuanYi Micro Hei" charset="0"/>
              </a:rPr>
              <a:t>is</a:t>
            </a:r>
            <a:r>
              <a:rPr lang="en-GB" sz="1100" dirty="0">
                <a:cs typeface="Times New Roman" charset="0"/>
              </a:rPr>
              <a:t> </a:t>
            </a:r>
            <a:r>
              <a:rPr lang="en-GB" sz="1100" dirty="0">
                <a:cs typeface="WenQuanYi Micro Hei" charset="0"/>
              </a:rPr>
              <a:t>your</a:t>
            </a:r>
            <a:r>
              <a:rPr lang="en-GB" sz="1100" dirty="0">
                <a:cs typeface="Times New Roman" charset="0"/>
              </a:rPr>
              <a:t> </a:t>
            </a:r>
            <a:r>
              <a:rPr lang="en-GB" sz="1100" dirty="0">
                <a:cs typeface="WenQuanYi Micro Hei" charset="0"/>
              </a:rPr>
              <a:t>practice</a:t>
            </a:r>
            <a:r>
              <a:rPr lang="en-GB" sz="1100" dirty="0">
                <a:cs typeface="Times New Roman" charset="0"/>
              </a:rPr>
              <a:t> </a:t>
            </a:r>
            <a:r>
              <a:rPr lang="en-GB" sz="1100" dirty="0">
                <a:cs typeface="WenQuanYi Micro Hei" charset="0"/>
              </a:rPr>
              <a:t>better?</a:t>
            </a:r>
            <a:r>
              <a:rPr lang="en-GB" sz="1100" dirty="0">
                <a:cs typeface="Times New Roman" charset="0"/>
              </a:rPr>
              <a:t> </a:t>
            </a:r>
            <a:r>
              <a:rPr lang="en-GB" sz="1100" dirty="0">
                <a:cs typeface="WenQuanYi Micro Hei" charset="0"/>
              </a:rPr>
              <a:t>How</a:t>
            </a:r>
            <a:r>
              <a:rPr lang="en-GB" sz="1100" dirty="0">
                <a:cs typeface="Times New Roman" charset="0"/>
              </a:rPr>
              <a:t> </a:t>
            </a:r>
            <a:r>
              <a:rPr lang="en-GB" sz="1100" dirty="0">
                <a:cs typeface="WenQuanYi Micro Hei" charset="0"/>
              </a:rPr>
              <a:t>is</a:t>
            </a:r>
            <a:r>
              <a:rPr lang="en-GB" sz="1100" dirty="0">
                <a:cs typeface="Times New Roman" charset="0"/>
              </a:rPr>
              <a:t> </a:t>
            </a:r>
            <a:r>
              <a:rPr lang="en-GB" sz="1100" dirty="0">
                <a:cs typeface="WenQuanYi Micro Hei" charset="0"/>
              </a:rPr>
              <a:t>your</a:t>
            </a:r>
            <a:r>
              <a:rPr lang="en-GB" sz="1100" dirty="0">
                <a:cs typeface="Times New Roman" charset="0"/>
              </a:rPr>
              <a:t> </a:t>
            </a:r>
            <a:r>
              <a:rPr lang="en-GB" sz="1100" dirty="0">
                <a:cs typeface="WenQuanYi Micro Hei" charset="0"/>
              </a:rPr>
              <a:t>practice</a:t>
            </a:r>
            <a:r>
              <a:rPr lang="en-GB" sz="1100" dirty="0">
                <a:cs typeface="Times New Roman" charset="0"/>
              </a:rPr>
              <a:t> </a:t>
            </a:r>
            <a:r>
              <a:rPr lang="en-GB" sz="1100" dirty="0">
                <a:cs typeface="WenQuanYi Micro Hei" charset="0"/>
              </a:rPr>
              <a:t>adding</a:t>
            </a:r>
            <a:r>
              <a:rPr lang="en-GB" sz="1100" dirty="0">
                <a:cs typeface="Times New Roman" charset="0"/>
              </a:rPr>
              <a:t> </a:t>
            </a:r>
            <a:r>
              <a:rPr lang="en-GB" sz="1100" dirty="0">
                <a:cs typeface="WenQuanYi Micro Hei" charset="0"/>
              </a:rPr>
              <a:t>the</a:t>
            </a:r>
            <a:r>
              <a:rPr lang="en-GB" sz="1100" dirty="0">
                <a:cs typeface="Times New Roman" charset="0"/>
              </a:rPr>
              <a:t> </a:t>
            </a:r>
            <a:r>
              <a:rPr lang="en-GB" sz="1100" dirty="0">
                <a:cs typeface="WenQuanYi Micro Hei" charset="0"/>
              </a:rPr>
              <a:t>same</a:t>
            </a:r>
            <a:r>
              <a:rPr lang="en-GB" sz="1100" dirty="0">
                <a:cs typeface="Times New Roman" charset="0"/>
              </a:rPr>
              <a:t> </a:t>
            </a:r>
            <a:r>
              <a:rPr lang="en-GB" sz="1100" dirty="0">
                <a:cs typeface="WenQuanYi Micro Hei" charset="0"/>
              </a:rPr>
              <a:t>value?</a:t>
            </a: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200</a:t>
            </a:fld>
            <a:endParaRPr lang="ko-KR" altLang="en-US" dirty="0">
              <a:solidFill>
                <a:prstClr val="black"/>
              </a:solidFill>
              <a:latin typeface="Calibri"/>
              <a:ea typeface="맑은 고딕"/>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201</a:t>
            </a:fld>
            <a:endParaRPr lang="ko-KR" altLang="en-US" dirty="0">
              <a:solidFill>
                <a:prstClr val="black"/>
              </a:solidFill>
              <a:latin typeface="Calibri"/>
              <a:ea typeface="맑은 고딕"/>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202</a:t>
            </a:fld>
            <a:endParaRPr lang="ko-KR" altLang="en-US" dirty="0">
              <a:solidFill>
                <a:prstClr val="black"/>
              </a:solidFill>
              <a:latin typeface="Calibri"/>
              <a:ea typeface="맑은 고딕"/>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203</a:t>
            </a:fld>
            <a:endParaRPr lang="ko-KR" altLang="en-US" dirty="0">
              <a:solidFill>
                <a:prstClr val="black"/>
              </a:solidFill>
              <a:latin typeface="Calibri"/>
              <a:ea typeface="맑은 고딕"/>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204</a:t>
            </a:fld>
            <a:endParaRPr lang="ko-KR" altLang="en-US" dirty="0">
              <a:solidFill>
                <a:prstClr val="black"/>
              </a:solidFill>
              <a:latin typeface="Calibri"/>
              <a:ea typeface="맑은 고딕"/>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205</a:t>
            </a:fld>
            <a:endParaRPr lang="ko-KR" altLang="en-US" dirty="0">
              <a:solidFill>
                <a:prstClr val="black"/>
              </a:solidFill>
              <a:latin typeface="Calibri"/>
              <a:ea typeface="맑은 고딕"/>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206</a:t>
            </a:fld>
            <a:endParaRPr lang="ko-KR" altLang="en-US" dirty="0">
              <a:solidFill>
                <a:prstClr val="black"/>
              </a:solidFill>
              <a:latin typeface="Calibri"/>
              <a:ea typeface="맑은 고딕"/>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207</a:t>
            </a:fld>
            <a:endParaRPr lang="ko-KR" altLang="en-US" dirty="0">
              <a:solidFill>
                <a:prstClr val="black"/>
              </a:solidFill>
              <a:latin typeface="Calibri"/>
              <a:ea typeface="맑은 고딕"/>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208</a:t>
            </a:fld>
            <a:endParaRPr lang="ko-KR" altLang="en-US" dirty="0">
              <a:solidFill>
                <a:prstClr val="black"/>
              </a:solidFill>
              <a:latin typeface="Calibri"/>
              <a:ea typeface="맑은 고딕"/>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209</a:t>
            </a:fld>
            <a:endParaRPr lang="ko-KR" altLang="en-US" dirty="0">
              <a:solidFill>
                <a:prstClr val="black"/>
              </a:solidFill>
              <a:latin typeface="Calibri"/>
              <a:ea typeface="맑은 고딕"/>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345" name="Text Box 1"/>
          <p:cNvSpPr txBox="1">
            <a:spLocks noGrp="1" noRot="1" noChangeAspect="1" noChangeArrowheads="1"/>
          </p:cNvSpPr>
          <p:nvPr>
            <p:ph type="sldImg"/>
          </p:nvPr>
        </p:nvSpPr>
        <p:spPr bwMode="auto">
          <a:xfrm>
            <a:off x="-14224000" y="-11796713"/>
            <a:ext cx="16637000" cy="124793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57346" name="Text Box 2"/>
          <p:cNvSpPr txBox="1">
            <a:spLocks noGrp="1" noChangeArrowheads="1"/>
          </p:cNvSpPr>
          <p:nvPr>
            <p:ph type="body" idx="1"/>
          </p:nvPr>
        </p:nvSpPr>
        <p:spPr bwMode="auto">
          <a:xfrm>
            <a:off x="685800" y="4343400"/>
            <a:ext cx="5472113" cy="41005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9pPr>
          </a:lstStyle>
          <a:p>
            <a:pPr>
              <a:spcBef>
                <a:spcPts val="450"/>
              </a:spcBef>
              <a:buClrTx/>
              <a:buFontTx/>
              <a:buNone/>
            </a:pPr>
            <a:r>
              <a:rPr lang="en-GB" sz="1100" dirty="0" smtClean="0">
                <a:cs typeface="WenQuanYi Micro Hei" charset="0"/>
              </a:rPr>
              <a:t>TDD is hard. </a:t>
            </a:r>
          </a:p>
          <a:p>
            <a:pPr>
              <a:spcBef>
                <a:spcPts val="450"/>
              </a:spcBef>
              <a:buClrTx/>
              <a:buFontTx/>
              <a:buNone/>
            </a:pPr>
            <a:r>
              <a:rPr lang="en-GB" sz="1100" dirty="0" smtClean="0">
                <a:cs typeface="WenQuanYi Micro Hei" charset="0"/>
              </a:rPr>
              <a:t>Production drops</a:t>
            </a:r>
            <a:r>
              <a:rPr lang="en-GB" sz="1100" baseline="0" dirty="0" smtClean="0">
                <a:cs typeface="WenQuanYi Micro Hei" charset="0"/>
              </a:rPr>
              <a:t> (WE ARE NOT GOOD ENOUGH) – J CURVE</a:t>
            </a:r>
          </a:p>
          <a:p>
            <a:pPr>
              <a:spcBef>
                <a:spcPts val="450"/>
              </a:spcBef>
              <a:buClrTx/>
              <a:buFontTx/>
              <a:buNone/>
            </a:pPr>
            <a:r>
              <a:rPr lang="en-GB" sz="1100" baseline="0" dirty="0" smtClean="0">
                <a:cs typeface="WenQuanYi Micro Hei" charset="0"/>
              </a:rPr>
              <a:t>Musicians</a:t>
            </a:r>
          </a:p>
          <a:p>
            <a:pPr>
              <a:spcBef>
                <a:spcPts val="450"/>
              </a:spcBef>
              <a:buClrTx/>
              <a:buFontTx/>
              <a:buNone/>
            </a:pPr>
            <a:r>
              <a:rPr lang="en-GB" sz="1100" baseline="0" dirty="0" smtClean="0">
                <a:cs typeface="WenQuanYi Micro Hei" charset="0"/>
              </a:rPr>
              <a:t>Not expected to practice – Provide value instead</a:t>
            </a:r>
          </a:p>
          <a:p>
            <a:pPr>
              <a:spcBef>
                <a:spcPts val="450"/>
              </a:spcBef>
              <a:buClrTx/>
              <a:buFontTx/>
              <a:buNone/>
            </a:pPr>
            <a:endParaRPr lang="en-GB" sz="1100" dirty="0" smtClean="0">
              <a:cs typeface="WenQuanYi Micro Hei" charset="0"/>
            </a:endParaRPr>
          </a:p>
          <a:p>
            <a:pPr>
              <a:spcBef>
                <a:spcPts val="450"/>
              </a:spcBef>
              <a:buClrTx/>
              <a:buFontTx/>
              <a:buNone/>
            </a:pPr>
            <a:endParaRPr lang="en-GB" sz="1100" dirty="0" smtClean="0">
              <a:cs typeface="WenQuanYi Micro Hei" charset="0"/>
            </a:endParaRPr>
          </a:p>
          <a:p>
            <a:pPr>
              <a:spcBef>
                <a:spcPts val="450"/>
              </a:spcBef>
              <a:buClrTx/>
              <a:buFontTx/>
              <a:buNone/>
            </a:pPr>
            <a:r>
              <a:rPr lang="en-GB" sz="1100" dirty="0" smtClean="0">
                <a:cs typeface="WenQuanYi Micro Hei" charset="0"/>
              </a:rPr>
              <a:t>Learning</a:t>
            </a:r>
            <a:r>
              <a:rPr lang="en-GB" sz="1100" dirty="0" smtClean="0">
                <a:cs typeface="Times New Roman" charset="0"/>
              </a:rPr>
              <a:t> </a:t>
            </a:r>
            <a:r>
              <a:rPr lang="en-GB" sz="1100" dirty="0">
                <a:cs typeface="WenQuanYi Micro Hei" charset="0"/>
              </a:rPr>
              <a:t>TDD,</a:t>
            </a:r>
            <a:r>
              <a:rPr lang="en-GB" sz="1100" dirty="0">
                <a:cs typeface="Times New Roman" charset="0"/>
              </a:rPr>
              <a:t> </a:t>
            </a:r>
            <a:r>
              <a:rPr lang="en-GB" sz="1100" dirty="0">
                <a:cs typeface="WenQuanYi Micro Hei" charset="0"/>
              </a:rPr>
              <a:t>automated</a:t>
            </a:r>
            <a:r>
              <a:rPr lang="en-GB" sz="1100" dirty="0">
                <a:cs typeface="Times New Roman" charset="0"/>
              </a:rPr>
              <a:t> </a:t>
            </a:r>
            <a:r>
              <a:rPr lang="en-GB" sz="1100" dirty="0">
                <a:cs typeface="WenQuanYi Micro Hei" charset="0"/>
              </a:rPr>
              <a:t>testing,</a:t>
            </a:r>
            <a:r>
              <a:rPr lang="en-GB" sz="1100" dirty="0">
                <a:cs typeface="Times New Roman" charset="0"/>
              </a:rPr>
              <a:t> </a:t>
            </a:r>
            <a:r>
              <a:rPr lang="en-GB" sz="1100" dirty="0">
                <a:cs typeface="WenQuanYi Micro Hei" charset="0"/>
              </a:rPr>
              <a:t>pair-programming</a:t>
            </a:r>
            <a:r>
              <a:rPr lang="en-GB" sz="1100" dirty="0">
                <a:cs typeface="Times New Roman" charset="0"/>
              </a:rPr>
              <a:t> </a:t>
            </a:r>
            <a:r>
              <a:rPr lang="en-GB" sz="1100" dirty="0">
                <a:cs typeface="WenQuanYi Micro Hei" charset="0"/>
              </a:rPr>
              <a:t>is</a:t>
            </a:r>
            <a:r>
              <a:rPr lang="en-GB" sz="1100" dirty="0">
                <a:cs typeface="Times New Roman" charset="0"/>
              </a:rPr>
              <a:t> </a:t>
            </a:r>
            <a:r>
              <a:rPr lang="en-GB" sz="1100" dirty="0">
                <a:cs typeface="WenQuanYi Micro Hei" charset="0"/>
              </a:rPr>
              <a:t>hard.</a:t>
            </a:r>
            <a:r>
              <a:rPr lang="en-GB" sz="1100" dirty="0">
                <a:cs typeface="Times New Roman" charset="0"/>
              </a:rPr>
              <a:t> PRODUCTION DROPS</a:t>
            </a:r>
            <a:r>
              <a:rPr lang="en-GB" sz="1100" dirty="0">
                <a:cs typeface="WenQuanYi Micro Hei" charset="0"/>
              </a:rPr>
              <a:t>.</a:t>
            </a:r>
            <a:r>
              <a:rPr lang="en-GB" sz="1100" dirty="0">
                <a:cs typeface="Times New Roman" charset="0"/>
              </a:rPr>
              <a:t> </a:t>
            </a:r>
            <a:r>
              <a:rPr lang="en-GB" sz="1100" dirty="0">
                <a:cs typeface="WenQuanYi Micro Hei" charset="0"/>
              </a:rPr>
              <a:t>You</a:t>
            </a:r>
            <a:r>
              <a:rPr lang="en-GB" sz="1100" dirty="0">
                <a:cs typeface="Times New Roman" charset="0"/>
              </a:rPr>
              <a:t> </a:t>
            </a:r>
            <a:r>
              <a:rPr lang="en-GB" sz="1100" dirty="0">
                <a:cs typeface="WenQuanYi Micro Hei" charset="0"/>
              </a:rPr>
              <a:t>will</a:t>
            </a:r>
            <a:r>
              <a:rPr lang="en-GB" sz="1100" dirty="0">
                <a:cs typeface="Times New Roman" charset="0"/>
              </a:rPr>
              <a:t> </a:t>
            </a:r>
            <a:r>
              <a:rPr lang="en-GB" sz="1100" dirty="0">
                <a:cs typeface="WenQuanYi Micro Hei" charset="0"/>
              </a:rPr>
              <a:t>slow</a:t>
            </a:r>
            <a:r>
              <a:rPr lang="en-GB" sz="1100" dirty="0">
                <a:cs typeface="Times New Roman" charset="0"/>
              </a:rPr>
              <a:t> </a:t>
            </a:r>
            <a:r>
              <a:rPr lang="en-GB" sz="1100" dirty="0">
                <a:cs typeface="WenQuanYi Micro Hei" charset="0"/>
              </a:rPr>
              <a:t>down</a:t>
            </a:r>
            <a:r>
              <a:rPr lang="en-GB" sz="1100" dirty="0">
                <a:cs typeface="Times New Roman" charset="0"/>
              </a:rPr>
              <a:t> </a:t>
            </a:r>
            <a:r>
              <a:rPr lang="en-GB" sz="1100" dirty="0">
                <a:cs typeface="WenQuanYi Micro Hei" charset="0"/>
              </a:rPr>
              <a:t>at</a:t>
            </a:r>
            <a:r>
              <a:rPr lang="en-GB" sz="1100" dirty="0">
                <a:cs typeface="Times New Roman" charset="0"/>
              </a:rPr>
              <a:t> </a:t>
            </a:r>
            <a:r>
              <a:rPr lang="en-GB" sz="1100" dirty="0">
                <a:cs typeface="WenQuanYi Micro Hei" charset="0"/>
              </a:rPr>
              <a:t>the</a:t>
            </a:r>
            <a:r>
              <a:rPr lang="en-GB" sz="1100" dirty="0">
                <a:cs typeface="Times New Roman" charset="0"/>
              </a:rPr>
              <a:t> </a:t>
            </a:r>
            <a:r>
              <a:rPr lang="en-GB" sz="1100" dirty="0">
                <a:cs typeface="WenQuanYi Micro Hei" charset="0"/>
              </a:rPr>
              <a:t>beginning</a:t>
            </a:r>
            <a:r>
              <a:rPr lang="en-GB" sz="1100" dirty="0">
                <a:cs typeface="Times New Roman" charset="0"/>
              </a:rPr>
              <a:t> </a:t>
            </a:r>
            <a:r>
              <a:rPr lang="en-GB" sz="1100" dirty="0">
                <a:cs typeface="WenQuanYi Micro Hei" charset="0"/>
              </a:rPr>
              <a:t>as</a:t>
            </a:r>
            <a:r>
              <a:rPr lang="en-GB" sz="1100" dirty="0">
                <a:cs typeface="Times New Roman" charset="0"/>
              </a:rPr>
              <a:t> </a:t>
            </a:r>
            <a:r>
              <a:rPr lang="en-GB" sz="1100" dirty="0">
                <a:cs typeface="WenQuanYi Micro Hei" charset="0"/>
              </a:rPr>
              <a:t>you</a:t>
            </a:r>
            <a:r>
              <a:rPr lang="en-GB" sz="1100" dirty="0">
                <a:cs typeface="Times New Roman" charset="0"/>
              </a:rPr>
              <a:t> </a:t>
            </a:r>
            <a:r>
              <a:rPr lang="en-GB" sz="1100" dirty="0">
                <a:cs typeface="WenQuanYi Micro Hei" charset="0"/>
              </a:rPr>
              <a:t>do</a:t>
            </a:r>
            <a:r>
              <a:rPr lang="en-GB" sz="1100" dirty="0">
                <a:cs typeface="Times New Roman" charset="0"/>
              </a:rPr>
              <a:t> </a:t>
            </a:r>
            <a:r>
              <a:rPr lang="en-GB" sz="1100" dirty="0">
                <a:cs typeface="WenQuanYi Micro Hei" charset="0"/>
              </a:rPr>
              <a:t>every</a:t>
            </a:r>
            <a:r>
              <a:rPr lang="en-GB" sz="1100" dirty="0">
                <a:cs typeface="Times New Roman" charset="0"/>
              </a:rPr>
              <a:t> </a:t>
            </a:r>
            <a:r>
              <a:rPr lang="en-GB" sz="1100" dirty="0">
                <a:cs typeface="WenQuanYi Micro Hei" charset="0"/>
              </a:rPr>
              <a:t>time</a:t>
            </a:r>
            <a:r>
              <a:rPr lang="en-GB" sz="1100" dirty="0">
                <a:cs typeface="Times New Roman" charset="0"/>
              </a:rPr>
              <a:t> you </a:t>
            </a:r>
            <a:r>
              <a:rPr lang="en-GB" sz="1100" dirty="0">
                <a:cs typeface="WenQuanYi Micro Hei" charset="0"/>
              </a:rPr>
              <a:t>are</a:t>
            </a:r>
            <a:r>
              <a:rPr lang="en-GB" sz="1100" dirty="0">
                <a:cs typeface="Times New Roman" charset="0"/>
              </a:rPr>
              <a:t> </a:t>
            </a:r>
            <a:r>
              <a:rPr lang="en-GB" sz="1100" dirty="0">
                <a:cs typeface="WenQuanYi Micro Hei" charset="0"/>
              </a:rPr>
              <a:t>learning</a:t>
            </a:r>
            <a:r>
              <a:rPr lang="en-GB" sz="1100" dirty="0">
                <a:cs typeface="Times New Roman" charset="0"/>
              </a:rPr>
              <a:t> </a:t>
            </a:r>
            <a:r>
              <a:rPr lang="en-GB" sz="1100" dirty="0">
                <a:cs typeface="WenQuanYi Micro Hei" charset="0"/>
              </a:rPr>
              <a:t>something.</a:t>
            </a:r>
            <a:r>
              <a:rPr lang="en-GB" sz="1100" dirty="0">
                <a:cs typeface="Times New Roman" charset="0"/>
              </a:rPr>
              <a:t> </a:t>
            </a:r>
            <a:r>
              <a:rPr lang="en-GB" sz="1100" dirty="0">
                <a:cs typeface="WenQuanYi Micro Hei" charset="0"/>
              </a:rPr>
              <a:t>But</a:t>
            </a:r>
            <a:r>
              <a:rPr lang="en-GB" sz="1100" dirty="0">
                <a:cs typeface="Times New Roman" charset="0"/>
              </a:rPr>
              <a:t> </a:t>
            </a:r>
            <a:r>
              <a:rPr lang="en-GB" sz="1100" dirty="0">
                <a:cs typeface="WenQuanYi Micro Hei" charset="0"/>
              </a:rPr>
              <a:t>the</a:t>
            </a:r>
            <a:r>
              <a:rPr lang="en-GB" sz="1100" dirty="0">
                <a:cs typeface="Times New Roman" charset="0"/>
              </a:rPr>
              <a:t> </a:t>
            </a:r>
            <a:r>
              <a:rPr lang="en-GB" sz="1100" dirty="0">
                <a:cs typeface="WenQuanYi Micro Hei" charset="0"/>
              </a:rPr>
              <a:t>benefits</a:t>
            </a:r>
            <a:r>
              <a:rPr lang="en-GB" sz="1100" dirty="0">
                <a:cs typeface="Times New Roman" charset="0"/>
              </a:rPr>
              <a:t> </a:t>
            </a:r>
            <a:r>
              <a:rPr lang="en-GB" sz="1100" dirty="0">
                <a:cs typeface="WenQuanYi Micro Hei" charset="0"/>
              </a:rPr>
              <a:t>of</a:t>
            </a:r>
            <a:r>
              <a:rPr lang="en-GB" sz="1100" dirty="0">
                <a:cs typeface="Times New Roman" charset="0"/>
              </a:rPr>
              <a:t> </a:t>
            </a:r>
            <a:r>
              <a:rPr lang="en-GB" sz="1100" dirty="0">
                <a:cs typeface="WenQuanYi Micro Hei" charset="0"/>
              </a:rPr>
              <a:t>it</a:t>
            </a:r>
            <a:r>
              <a:rPr lang="en-GB" sz="1100" dirty="0">
                <a:cs typeface="Times New Roman" charset="0"/>
              </a:rPr>
              <a:t> </a:t>
            </a:r>
            <a:r>
              <a:rPr lang="en-GB" sz="1100" dirty="0">
                <a:cs typeface="WenQuanYi Micro Hei" charset="0"/>
              </a:rPr>
              <a:t>are</a:t>
            </a:r>
            <a:r>
              <a:rPr lang="en-GB" sz="1100" dirty="0">
                <a:cs typeface="Times New Roman" charset="0"/>
              </a:rPr>
              <a:t> </a:t>
            </a:r>
            <a:r>
              <a:rPr lang="en-GB" sz="1100" dirty="0">
                <a:cs typeface="WenQuanYi Micro Hei" charset="0"/>
              </a:rPr>
              <a:t>enormous.</a:t>
            </a:r>
            <a:r>
              <a:rPr lang="en-GB" sz="1100" dirty="0">
                <a:cs typeface="Times New Roman" charset="0"/>
              </a:rPr>
              <a:t> </a:t>
            </a:r>
            <a:r>
              <a:rPr lang="en-GB" sz="1100" dirty="0">
                <a:cs typeface="WenQuanYi Micro Hei" charset="0"/>
              </a:rPr>
              <a:t>And</a:t>
            </a:r>
            <a:r>
              <a:rPr lang="en-GB" sz="1100" dirty="0">
                <a:cs typeface="Times New Roman" charset="0"/>
              </a:rPr>
              <a:t> </a:t>
            </a:r>
            <a:r>
              <a:rPr lang="en-GB" sz="1100" dirty="0">
                <a:cs typeface="WenQuanYi Micro Hei" charset="0"/>
              </a:rPr>
              <a:t>that's</a:t>
            </a:r>
            <a:r>
              <a:rPr lang="en-GB" sz="1100" dirty="0">
                <a:cs typeface="Times New Roman" charset="0"/>
              </a:rPr>
              <a:t> </a:t>
            </a:r>
            <a:r>
              <a:rPr lang="en-GB" sz="1100" dirty="0">
                <a:cs typeface="WenQuanYi Micro Hei" charset="0"/>
              </a:rPr>
              <a:t>why</a:t>
            </a:r>
            <a:r>
              <a:rPr lang="en-GB" sz="1100" dirty="0">
                <a:cs typeface="Times New Roman" charset="0"/>
              </a:rPr>
              <a:t> </a:t>
            </a:r>
            <a:r>
              <a:rPr lang="en-GB" sz="1100" dirty="0">
                <a:cs typeface="WenQuanYi Micro Hei" charset="0"/>
              </a:rPr>
              <a:t>we</a:t>
            </a:r>
            <a:r>
              <a:rPr lang="en-GB" sz="1100" dirty="0">
                <a:cs typeface="Times New Roman" charset="0"/>
              </a:rPr>
              <a:t> </a:t>
            </a:r>
            <a:r>
              <a:rPr lang="en-GB" sz="1100" dirty="0">
                <a:cs typeface="WenQuanYi Micro Hei" charset="0"/>
              </a:rPr>
              <a:t>practice.</a:t>
            </a:r>
            <a:r>
              <a:rPr lang="en-GB" sz="1100" dirty="0">
                <a:cs typeface="Times New Roman" charset="0"/>
              </a:rPr>
              <a:t> </a:t>
            </a:r>
            <a:r>
              <a:rPr lang="en-GB" sz="1100" dirty="0">
                <a:cs typeface="WenQuanYi Micro Hei" charset="0"/>
              </a:rPr>
              <a:t>Like</a:t>
            </a:r>
            <a:r>
              <a:rPr lang="en-GB" sz="1100" dirty="0">
                <a:cs typeface="Times New Roman" charset="0"/>
              </a:rPr>
              <a:t> </a:t>
            </a:r>
            <a:r>
              <a:rPr lang="en-GB" sz="1100" dirty="0">
                <a:cs typeface="WenQuanYi Micro Hei" charset="0"/>
              </a:rPr>
              <a:t>musicians</a:t>
            </a:r>
            <a:r>
              <a:rPr lang="en-GB" sz="1100" dirty="0">
                <a:cs typeface="Times New Roman" charset="0"/>
              </a:rPr>
              <a:t> </a:t>
            </a:r>
            <a:r>
              <a:rPr lang="en-GB" sz="1100" dirty="0">
                <a:cs typeface="WenQuanYi Micro Hei" charset="0"/>
              </a:rPr>
              <a:t>that</a:t>
            </a:r>
            <a:r>
              <a:rPr lang="en-GB" sz="1100" dirty="0">
                <a:cs typeface="Times New Roman" charset="0"/>
              </a:rPr>
              <a:t> </a:t>
            </a:r>
            <a:r>
              <a:rPr lang="en-GB" sz="1100" dirty="0">
                <a:cs typeface="WenQuanYi Micro Hei" charset="0"/>
              </a:rPr>
              <a:t>practice</a:t>
            </a:r>
            <a:r>
              <a:rPr lang="en-GB" sz="1100" dirty="0">
                <a:cs typeface="Times New Roman" charset="0"/>
              </a:rPr>
              <a:t> </a:t>
            </a:r>
            <a:r>
              <a:rPr lang="en-GB" sz="1100" dirty="0">
                <a:cs typeface="WenQuanYi Micro Hei" charset="0"/>
              </a:rPr>
              <a:t>before</a:t>
            </a:r>
            <a:r>
              <a:rPr lang="en-GB" sz="1100" dirty="0">
                <a:cs typeface="Times New Roman" charset="0"/>
              </a:rPr>
              <a:t> </a:t>
            </a:r>
            <a:r>
              <a:rPr lang="en-GB" sz="1100" dirty="0">
                <a:cs typeface="WenQuanYi Micro Hei" charset="0"/>
              </a:rPr>
              <a:t>the</a:t>
            </a:r>
            <a:r>
              <a:rPr lang="en-GB" sz="1100" dirty="0">
                <a:cs typeface="Times New Roman" charset="0"/>
              </a:rPr>
              <a:t> </a:t>
            </a:r>
            <a:r>
              <a:rPr lang="en-GB" sz="1100" dirty="0">
                <a:cs typeface="WenQuanYi Micro Hei" charset="0"/>
              </a:rPr>
              <a:t>concert,</a:t>
            </a:r>
            <a:r>
              <a:rPr lang="en-GB" sz="1100" dirty="0">
                <a:cs typeface="Times New Roman" charset="0"/>
              </a:rPr>
              <a:t> </a:t>
            </a:r>
            <a:r>
              <a:rPr lang="en-GB" sz="1100" dirty="0">
                <a:cs typeface="WenQuanYi Micro Hei" charset="0"/>
              </a:rPr>
              <a:t>we</a:t>
            </a:r>
            <a:r>
              <a:rPr lang="en-GB" sz="1100" dirty="0">
                <a:cs typeface="Times New Roman" charset="0"/>
              </a:rPr>
              <a:t> </a:t>
            </a:r>
            <a:r>
              <a:rPr lang="en-GB" sz="1100" dirty="0">
                <a:cs typeface="WenQuanYi Micro Hei" charset="0"/>
              </a:rPr>
              <a:t>practice.</a:t>
            </a:r>
            <a:r>
              <a:rPr lang="en-GB" sz="1100" dirty="0">
                <a:cs typeface="Times New Roman" charset="0"/>
              </a:rPr>
              <a:t> </a:t>
            </a:r>
          </a:p>
          <a:p>
            <a:pPr>
              <a:spcBef>
                <a:spcPts val="450"/>
              </a:spcBef>
              <a:buClrTx/>
              <a:buFontTx/>
              <a:buNone/>
            </a:pPr>
            <a:r>
              <a:rPr lang="en-GB" sz="1100" dirty="0">
                <a:cs typeface="Times New Roman" charset="0"/>
              </a:rPr>
              <a:t>DRIVING A CAR</a:t>
            </a:r>
          </a:p>
          <a:p>
            <a:pPr>
              <a:spcBef>
                <a:spcPts val="450"/>
              </a:spcBef>
              <a:buClrTx/>
              <a:buFontTx/>
              <a:buNone/>
            </a:pPr>
            <a:r>
              <a:rPr lang="en-GB" sz="1100" dirty="0">
                <a:cs typeface="WenQuanYi Micro Hei" charset="0"/>
              </a:rPr>
              <a:t>Like</a:t>
            </a:r>
            <a:r>
              <a:rPr lang="en-GB" sz="1100" dirty="0">
                <a:cs typeface="Times New Roman" charset="0"/>
              </a:rPr>
              <a:t> </a:t>
            </a:r>
            <a:r>
              <a:rPr lang="en-GB" sz="1100" dirty="0">
                <a:cs typeface="WenQuanYi Micro Hei" charset="0"/>
              </a:rPr>
              <a:t>other</a:t>
            </a:r>
            <a:r>
              <a:rPr lang="en-GB" sz="1100" dirty="0">
                <a:cs typeface="Times New Roman" charset="0"/>
              </a:rPr>
              <a:t> </a:t>
            </a:r>
            <a:r>
              <a:rPr lang="en-GB" sz="1100" dirty="0">
                <a:cs typeface="WenQuanYi Micro Hei" charset="0"/>
              </a:rPr>
              <a:t>professionals,</a:t>
            </a:r>
            <a:r>
              <a:rPr lang="en-GB" sz="1100" dirty="0">
                <a:cs typeface="Times New Roman" charset="0"/>
              </a:rPr>
              <a:t> </a:t>
            </a:r>
            <a:r>
              <a:rPr lang="en-GB" sz="1100" dirty="0">
                <a:cs typeface="WenQuanYi Micro Hei" charset="0"/>
              </a:rPr>
              <a:t>we</a:t>
            </a:r>
            <a:r>
              <a:rPr lang="en-GB" sz="1100" dirty="0">
                <a:cs typeface="Times New Roman" charset="0"/>
              </a:rPr>
              <a:t> </a:t>
            </a:r>
            <a:r>
              <a:rPr lang="en-GB" sz="1100" dirty="0">
                <a:cs typeface="WenQuanYi Micro Hei" charset="0"/>
              </a:rPr>
              <a:t>are</a:t>
            </a:r>
            <a:r>
              <a:rPr lang="en-GB" sz="1100" dirty="0">
                <a:cs typeface="Times New Roman" charset="0"/>
              </a:rPr>
              <a:t> NOT EXPECTED </a:t>
            </a:r>
            <a:r>
              <a:rPr lang="en-GB" sz="1100" dirty="0">
                <a:cs typeface="WenQuanYi Micro Hei" charset="0"/>
              </a:rPr>
              <a:t>to</a:t>
            </a:r>
            <a:r>
              <a:rPr lang="en-GB" sz="1100" dirty="0">
                <a:cs typeface="Times New Roman" charset="0"/>
              </a:rPr>
              <a:t> </a:t>
            </a:r>
            <a:r>
              <a:rPr lang="en-GB" sz="1100" dirty="0">
                <a:cs typeface="WenQuanYi Micro Hei" charset="0"/>
              </a:rPr>
              <a:t>PRACTICE</a:t>
            </a:r>
            <a:r>
              <a:rPr lang="en-GB" sz="1100" dirty="0">
                <a:cs typeface="Times New Roman" charset="0"/>
              </a:rPr>
              <a:t> </a:t>
            </a:r>
            <a:r>
              <a:rPr lang="en-GB" sz="1100" dirty="0">
                <a:cs typeface="WenQuanYi Micro Hei" charset="0"/>
              </a:rPr>
              <a:t>during</a:t>
            </a:r>
            <a:r>
              <a:rPr lang="en-GB" sz="1100" dirty="0">
                <a:cs typeface="Times New Roman" charset="0"/>
              </a:rPr>
              <a:t> WORKING HOURS</a:t>
            </a:r>
            <a:r>
              <a:rPr lang="en-GB" sz="1100" dirty="0">
                <a:cs typeface="WenQuanYi Micro Hei" charset="0"/>
              </a:rPr>
              <a:t>.</a:t>
            </a:r>
            <a:r>
              <a:rPr lang="en-GB" sz="1100" dirty="0">
                <a:cs typeface="Times New Roman" charset="0"/>
              </a:rPr>
              <a:t> </a:t>
            </a:r>
            <a:r>
              <a:rPr lang="en-GB" sz="1100" dirty="0">
                <a:cs typeface="WenQuanYi Micro Hei" charset="0"/>
              </a:rPr>
              <a:t>We</a:t>
            </a:r>
            <a:r>
              <a:rPr lang="en-GB" sz="1100" dirty="0">
                <a:cs typeface="Times New Roman" charset="0"/>
              </a:rPr>
              <a:t> </a:t>
            </a:r>
            <a:r>
              <a:rPr lang="en-GB" sz="1100" dirty="0">
                <a:cs typeface="WenQuanYi Micro Hei" charset="0"/>
              </a:rPr>
              <a:t>are</a:t>
            </a:r>
            <a:r>
              <a:rPr lang="en-GB" sz="1100" dirty="0">
                <a:cs typeface="Times New Roman" charset="0"/>
              </a:rPr>
              <a:t> </a:t>
            </a:r>
            <a:r>
              <a:rPr lang="en-GB" sz="1100" dirty="0">
                <a:cs typeface="WenQuanYi Micro Hei" charset="0"/>
              </a:rPr>
              <a:t>expected</a:t>
            </a:r>
            <a:r>
              <a:rPr lang="en-GB" sz="1100" dirty="0">
                <a:cs typeface="Times New Roman" charset="0"/>
              </a:rPr>
              <a:t> </a:t>
            </a:r>
            <a:r>
              <a:rPr lang="en-GB" sz="1100" dirty="0">
                <a:cs typeface="WenQuanYi Micro Hei" charset="0"/>
              </a:rPr>
              <a:t>to</a:t>
            </a:r>
            <a:r>
              <a:rPr lang="en-GB" sz="1100" dirty="0">
                <a:cs typeface="Times New Roman" charset="0"/>
              </a:rPr>
              <a:t> PROVIDE VALUE</a:t>
            </a:r>
            <a:r>
              <a:rPr lang="en-GB" sz="1100" dirty="0">
                <a:cs typeface="WenQuanYi Micro Hei" charset="0"/>
              </a:rPr>
              <a:t>.</a:t>
            </a: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210</a:t>
            </a:fld>
            <a:endParaRPr lang="ko-KR" altLang="en-US" dirty="0">
              <a:solidFill>
                <a:prstClr val="black"/>
              </a:solidFill>
              <a:latin typeface="Calibri"/>
              <a:ea typeface="맑은 고딕"/>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211</a:t>
            </a:fld>
            <a:endParaRPr lang="ko-KR" altLang="en-US" dirty="0">
              <a:solidFill>
                <a:prstClr val="black"/>
              </a:solidFill>
              <a:latin typeface="Calibri"/>
              <a:ea typeface="맑은 고딕"/>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212</a:t>
            </a:fld>
            <a:endParaRPr lang="ko-KR" altLang="en-US" dirty="0">
              <a:solidFill>
                <a:prstClr val="black"/>
              </a:solidFill>
              <a:latin typeface="Calibri"/>
              <a:ea typeface="맑은 고딕"/>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213</a:t>
            </a:fld>
            <a:endParaRPr lang="ko-KR" altLang="en-US" dirty="0">
              <a:solidFill>
                <a:prstClr val="black"/>
              </a:solidFill>
              <a:latin typeface="Calibri"/>
              <a:ea typeface="맑은 고딕"/>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214</a:t>
            </a:fld>
            <a:endParaRPr lang="ko-KR" altLang="en-US" dirty="0">
              <a:solidFill>
                <a:prstClr val="black"/>
              </a:solidFill>
              <a:latin typeface="Calibri"/>
              <a:ea typeface="맑은 고딕"/>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215</a:t>
            </a:fld>
            <a:endParaRPr lang="ko-KR" altLang="en-US" dirty="0"/>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216</a:t>
            </a:fld>
            <a:endParaRPr lang="ko-KR" altLang="en-US" dirty="0">
              <a:solidFill>
                <a:prstClr val="black"/>
              </a:solidFill>
              <a:latin typeface="Calibri"/>
              <a:ea typeface="맑은 고딕"/>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217</a:t>
            </a:fld>
            <a:endParaRPr lang="ko-KR" altLang="en-US" dirty="0">
              <a:solidFill>
                <a:prstClr val="black"/>
              </a:solidFill>
              <a:latin typeface="Calibri"/>
              <a:ea typeface="맑은 고딕"/>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218</a:t>
            </a:fld>
            <a:endParaRPr lang="ko-KR" altLang="en-US" dirty="0">
              <a:solidFill>
                <a:prstClr val="black"/>
              </a:solidFill>
              <a:latin typeface="Calibri"/>
              <a:ea typeface="맑은 고딕"/>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219</a:t>
            </a:fld>
            <a:endParaRPr lang="ko-KR" altLang="en-US" dirty="0">
              <a:solidFill>
                <a:prstClr val="black"/>
              </a:solidFill>
              <a:latin typeface="Calibri"/>
              <a:ea typeface="맑은 고딕"/>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369" name="Text Box 1"/>
          <p:cNvSpPr txBox="1">
            <a:spLocks noGrp="1" noRot="1" noChangeAspect="1" noChangeArrowheads="1"/>
          </p:cNvSpPr>
          <p:nvPr>
            <p:ph type="sldImg"/>
          </p:nvPr>
        </p:nvSpPr>
        <p:spPr bwMode="auto">
          <a:xfrm>
            <a:off x="-14224000" y="-11796713"/>
            <a:ext cx="16637000" cy="124793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58370" name="Text Box 2"/>
          <p:cNvSpPr txBox="1">
            <a:spLocks noGrp="1" noChangeArrowheads="1"/>
          </p:cNvSpPr>
          <p:nvPr>
            <p:ph type="body" idx="1"/>
          </p:nvPr>
        </p:nvSpPr>
        <p:spPr bwMode="auto">
          <a:xfrm>
            <a:off x="685800" y="4343400"/>
            <a:ext cx="5472113" cy="41005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9pPr>
          </a:lstStyle>
          <a:p>
            <a:pPr>
              <a:spcBef>
                <a:spcPts val="450"/>
              </a:spcBef>
              <a:buClrTx/>
              <a:buFontTx/>
              <a:buNone/>
            </a:pPr>
            <a:r>
              <a:rPr lang="en-GB" sz="1100" dirty="0" smtClean="0">
                <a:solidFill>
                  <a:srgbClr val="FF0000"/>
                </a:solidFill>
                <a:cs typeface="WenQuanYi Micro Hei" charset="0"/>
              </a:rPr>
              <a:t>Corey Haines</a:t>
            </a:r>
          </a:p>
          <a:p>
            <a:pPr>
              <a:spcBef>
                <a:spcPts val="450"/>
              </a:spcBef>
              <a:buClrTx/>
              <a:buFontTx/>
              <a:buNone/>
            </a:pPr>
            <a:r>
              <a:rPr lang="en-GB" sz="1100" dirty="0" smtClean="0">
                <a:solidFill>
                  <a:srgbClr val="FF0000"/>
                </a:solidFill>
                <a:cs typeface="WenQuanYi Micro Hei" charset="0"/>
              </a:rPr>
              <a:t>GAP</a:t>
            </a:r>
            <a:r>
              <a:rPr lang="en-GB" sz="1100" baseline="0" dirty="0" smtClean="0">
                <a:solidFill>
                  <a:srgbClr val="FF0000"/>
                </a:solidFill>
                <a:cs typeface="WenQuanYi Micro Hei" charset="0"/>
              </a:rPr>
              <a:t> </a:t>
            </a:r>
            <a:r>
              <a:rPr lang="en-GB" sz="1100" baseline="0" dirty="0" smtClean="0">
                <a:cs typeface="WenQuanYi Micro Hei" charset="0"/>
              </a:rPr>
              <a:t>– WE SUCK (Imagine if you had all the time in the world..)</a:t>
            </a:r>
            <a:endParaRPr lang="en-GB" sz="1100" dirty="0" smtClean="0">
              <a:cs typeface="WenQuanYi Micro Hei" charset="0"/>
            </a:endParaRPr>
          </a:p>
          <a:p>
            <a:pPr>
              <a:spcBef>
                <a:spcPts val="450"/>
              </a:spcBef>
              <a:buClrTx/>
              <a:buFontTx/>
              <a:buNone/>
            </a:pPr>
            <a:r>
              <a:rPr lang="en-GB" sz="1100" dirty="0" smtClean="0">
                <a:solidFill>
                  <a:srgbClr val="FF0000"/>
                </a:solidFill>
                <a:cs typeface="WenQuanYi Micro Hei" charset="0"/>
              </a:rPr>
              <a:t>Internalise</a:t>
            </a:r>
            <a:r>
              <a:rPr lang="en-GB" sz="1100" baseline="0" dirty="0" smtClean="0">
                <a:solidFill>
                  <a:srgbClr val="FF0000"/>
                </a:solidFill>
                <a:cs typeface="WenQuanYi Micro Hei" charset="0"/>
              </a:rPr>
              <a:t> concepts</a:t>
            </a:r>
            <a:r>
              <a:rPr lang="en-GB" sz="1100" baseline="0" dirty="0" smtClean="0">
                <a:cs typeface="WenQuanYi Micro Hei" charset="0"/>
              </a:rPr>
              <a:t> / technologies &gt;&gt; DO WELL UNDER PRESSURE</a:t>
            </a:r>
          </a:p>
          <a:p>
            <a:pPr>
              <a:spcBef>
                <a:spcPts val="450"/>
              </a:spcBef>
              <a:buClrTx/>
              <a:buFontTx/>
              <a:buNone/>
            </a:pPr>
            <a:r>
              <a:rPr lang="en-GB" sz="1100" baseline="0" dirty="0" smtClean="0">
                <a:cs typeface="WenQuanYi Micro Hei" charset="0"/>
              </a:rPr>
              <a:t>Come naturally</a:t>
            </a:r>
          </a:p>
          <a:p>
            <a:pPr>
              <a:spcBef>
                <a:spcPts val="450"/>
              </a:spcBef>
              <a:buClrTx/>
              <a:buFontTx/>
              <a:buNone/>
            </a:pPr>
            <a:r>
              <a:rPr lang="en-GB" sz="1100" baseline="0" dirty="0" smtClean="0">
                <a:solidFill>
                  <a:srgbClr val="FF0000"/>
                </a:solidFill>
                <a:cs typeface="WenQuanYi Micro Hei" charset="0"/>
              </a:rPr>
              <a:t>DRIVING</a:t>
            </a:r>
            <a:endParaRPr lang="en-GB" sz="1100" dirty="0" smtClean="0">
              <a:solidFill>
                <a:srgbClr val="FF0000"/>
              </a:solidFill>
              <a:cs typeface="WenQuanYi Micro Hei" charset="0"/>
            </a:endParaRPr>
          </a:p>
          <a:p>
            <a:pPr>
              <a:spcBef>
                <a:spcPts val="450"/>
              </a:spcBef>
              <a:buClrTx/>
              <a:buFontTx/>
              <a:buNone/>
            </a:pPr>
            <a:endParaRPr lang="en-GB" sz="1100" dirty="0" smtClean="0">
              <a:cs typeface="WenQuanYi Micro Hei" charset="0"/>
            </a:endParaRPr>
          </a:p>
          <a:p>
            <a:pPr>
              <a:spcBef>
                <a:spcPts val="450"/>
              </a:spcBef>
              <a:buClrTx/>
              <a:buFontTx/>
              <a:buNone/>
            </a:pPr>
            <a:r>
              <a:rPr lang="en-GB" sz="1100" dirty="0" smtClean="0">
                <a:cs typeface="WenQuanYi Micro Hei" charset="0"/>
              </a:rPr>
              <a:t>Imagine</a:t>
            </a:r>
            <a:r>
              <a:rPr lang="en-GB" sz="1100" dirty="0" smtClean="0">
                <a:cs typeface="Times New Roman" charset="0"/>
              </a:rPr>
              <a:t> </a:t>
            </a:r>
            <a:r>
              <a:rPr lang="en-GB" sz="1100" dirty="0">
                <a:cs typeface="WenQuanYi Micro Hei" charset="0"/>
              </a:rPr>
              <a:t>you</a:t>
            </a:r>
            <a:r>
              <a:rPr lang="en-GB" sz="1100" dirty="0">
                <a:cs typeface="Times New Roman" charset="0"/>
              </a:rPr>
              <a:t> </a:t>
            </a:r>
            <a:r>
              <a:rPr lang="en-GB" sz="1100" dirty="0">
                <a:cs typeface="WenQuanYi Micro Hei" charset="0"/>
              </a:rPr>
              <a:t>have</a:t>
            </a:r>
            <a:r>
              <a:rPr lang="en-GB" sz="1100" dirty="0">
                <a:cs typeface="Times New Roman" charset="0"/>
              </a:rPr>
              <a:t> </a:t>
            </a:r>
            <a:r>
              <a:rPr lang="en-GB" sz="1100" dirty="0">
                <a:cs typeface="WenQuanYi Micro Hei" charset="0"/>
              </a:rPr>
              <a:t>all</a:t>
            </a:r>
            <a:r>
              <a:rPr lang="en-GB" sz="1100" dirty="0">
                <a:cs typeface="Times New Roman" charset="0"/>
              </a:rPr>
              <a:t> </a:t>
            </a:r>
            <a:r>
              <a:rPr lang="en-GB" sz="1100" dirty="0">
                <a:cs typeface="WenQuanYi Micro Hei" charset="0"/>
              </a:rPr>
              <a:t>the</a:t>
            </a:r>
            <a:r>
              <a:rPr lang="en-GB" sz="1100" dirty="0">
                <a:cs typeface="Times New Roman" charset="0"/>
              </a:rPr>
              <a:t> </a:t>
            </a:r>
            <a:r>
              <a:rPr lang="en-GB" sz="1100" dirty="0">
                <a:cs typeface="WenQuanYi Micro Hei" charset="0"/>
              </a:rPr>
              <a:t>time</a:t>
            </a:r>
            <a:r>
              <a:rPr lang="en-GB" sz="1100" dirty="0">
                <a:cs typeface="Times New Roman" charset="0"/>
              </a:rPr>
              <a:t> </a:t>
            </a:r>
            <a:r>
              <a:rPr lang="en-GB" sz="1100" dirty="0">
                <a:cs typeface="WenQuanYi Micro Hei" charset="0"/>
              </a:rPr>
              <a:t>in</a:t>
            </a:r>
            <a:r>
              <a:rPr lang="en-GB" sz="1100" dirty="0">
                <a:cs typeface="Times New Roman" charset="0"/>
              </a:rPr>
              <a:t> </a:t>
            </a:r>
            <a:r>
              <a:rPr lang="en-GB" sz="1100" dirty="0">
                <a:cs typeface="WenQuanYi Micro Hei" charset="0"/>
              </a:rPr>
              <a:t>the</a:t>
            </a:r>
            <a:r>
              <a:rPr lang="en-GB" sz="1100" dirty="0">
                <a:cs typeface="Times New Roman" charset="0"/>
              </a:rPr>
              <a:t> </a:t>
            </a:r>
            <a:r>
              <a:rPr lang="en-GB" sz="1100" dirty="0">
                <a:cs typeface="WenQuanYi Micro Hei" charset="0"/>
              </a:rPr>
              <a:t>world,</a:t>
            </a:r>
            <a:r>
              <a:rPr lang="en-GB" sz="1100" dirty="0">
                <a:cs typeface="Times New Roman" charset="0"/>
              </a:rPr>
              <a:t> </a:t>
            </a:r>
            <a:r>
              <a:rPr lang="en-GB" sz="1100" dirty="0">
                <a:cs typeface="WenQuanYi Micro Hei" charset="0"/>
              </a:rPr>
              <a:t>all</a:t>
            </a:r>
            <a:r>
              <a:rPr lang="en-GB" sz="1100" dirty="0">
                <a:cs typeface="Times New Roman" charset="0"/>
              </a:rPr>
              <a:t> </a:t>
            </a:r>
            <a:r>
              <a:rPr lang="en-GB" sz="1100" dirty="0">
                <a:cs typeface="WenQuanYi Micro Hei" charset="0"/>
              </a:rPr>
              <a:t>the</a:t>
            </a:r>
            <a:r>
              <a:rPr lang="en-GB" sz="1100" dirty="0">
                <a:cs typeface="Times New Roman" charset="0"/>
              </a:rPr>
              <a:t> </a:t>
            </a:r>
            <a:r>
              <a:rPr lang="en-GB" sz="1100" dirty="0">
                <a:cs typeface="WenQuanYi Micro Hei" charset="0"/>
              </a:rPr>
              <a:t>knowledge</a:t>
            </a:r>
            <a:r>
              <a:rPr lang="en-GB" sz="1100" dirty="0">
                <a:cs typeface="Times New Roman" charset="0"/>
              </a:rPr>
              <a:t> </a:t>
            </a:r>
            <a:r>
              <a:rPr lang="en-GB" sz="1100" dirty="0">
                <a:cs typeface="WenQuanYi Micro Hei" charset="0"/>
              </a:rPr>
              <a:t>in</a:t>
            </a:r>
            <a:r>
              <a:rPr lang="en-GB" sz="1100" dirty="0">
                <a:cs typeface="Times New Roman" charset="0"/>
              </a:rPr>
              <a:t> </a:t>
            </a:r>
            <a:r>
              <a:rPr lang="en-GB" sz="1100" dirty="0">
                <a:cs typeface="WenQuanYi Micro Hei" charset="0"/>
              </a:rPr>
              <a:t>the</a:t>
            </a:r>
            <a:r>
              <a:rPr lang="en-GB" sz="1100" dirty="0">
                <a:cs typeface="Times New Roman" charset="0"/>
              </a:rPr>
              <a:t> </a:t>
            </a:r>
            <a:r>
              <a:rPr lang="en-GB" sz="1100" dirty="0">
                <a:cs typeface="WenQuanYi Micro Hei" charset="0"/>
              </a:rPr>
              <a:t>world.</a:t>
            </a:r>
            <a:r>
              <a:rPr lang="en-GB" sz="1100" dirty="0">
                <a:cs typeface="Times New Roman" charset="0"/>
              </a:rPr>
              <a:t> </a:t>
            </a:r>
            <a:r>
              <a:rPr lang="en-GB" sz="1100" dirty="0">
                <a:cs typeface="WenQuanYi Micro Hei" charset="0"/>
              </a:rPr>
              <a:t>Image</a:t>
            </a:r>
            <a:r>
              <a:rPr lang="en-GB" sz="1100" dirty="0">
                <a:cs typeface="Times New Roman" charset="0"/>
              </a:rPr>
              <a:t> </a:t>
            </a:r>
            <a:r>
              <a:rPr lang="en-GB" sz="1100" dirty="0">
                <a:cs typeface="WenQuanYi Micro Hei" charset="0"/>
              </a:rPr>
              <a:t>what</a:t>
            </a:r>
            <a:r>
              <a:rPr lang="en-GB" sz="1100" dirty="0">
                <a:cs typeface="Times New Roman" charset="0"/>
              </a:rPr>
              <a:t> </a:t>
            </a:r>
            <a:r>
              <a:rPr lang="en-GB" sz="1100" dirty="0">
                <a:cs typeface="WenQuanYi Micro Hei" charset="0"/>
              </a:rPr>
              <a:t>would</a:t>
            </a:r>
            <a:r>
              <a:rPr lang="en-GB" sz="1100" dirty="0">
                <a:cs typeface="Times New Roman" charset="0"/>
              </a:rPr>
              <a:t> </a:t>
            </a:r>
            <a:r>
              <a:rPr lang="en-GB" sz="1100" dirty="0">
                <a:cs typeface="WenQuanYi Micro Hei" charset="0"/>
              </a:rPr>
              <a:t>be</a:t>
            </a:r>
            <a:r>
              <a:rPr lang="en-GB" sz="1100" dirty="0">
                <a:cs typeface="Times New Roman" charset="0"/>
              </a:rPr>
              <a:t> </a:t>
            </a:r>
            <a:r>
              <a:rPr lang="en-GB" sz="1100" dirty="0">
                <a:cs typeface="WenQuanYi Micro Hei" charset="0"/>
              </a:rPr>
              <a:t>your</a:t>
            </a:r>
            <a:r>
              <a:rPr lang="en-GB" sz="1100" dirty="0">
                <a:cs typeface="Times New Roman" charset="0"/>
              </a:rPr>
              <a:t> </a:t>
            </a:r>
            <a:r>
              <a:rPr lang="en-GB" sz="1100" dirty="0">
                <a:cs typeface="WenQuanYi Micro Hei" charset="0"/>
              </a:rPr>
              <a:t>idea</a:t>
            </a:r>
            <a:r>
              <a:rPr lang="en-GB" sz="1100" dirty="0">
                <a:cs typeface="Times New Roman" charset="0"/>
              </a:rPr>
              <a:t> </a:t>
            </a:r>
            <a:r>
              <a:rPr lang="en-GB" sz="1100" dirty="0">
                <a:cs typeface="WenQuanYi Micro Hei" charset="0"/>
              </a:rPr>
              <a:t>of</a:t>
            </a:r>
            <a:r>
              <a:rPr lang="en-GB" sz="1100" dirty="0">
                <a:cs typeface="Times New Roman" charset="0"/>
              </a:rPr>
              <a:t> </a:t>
            </a:r>
            <a:r>
              <a:rPr lang="en-GB" sz="1100" dirty="0">
                <a:cs typeface="WenQuanYi Micro Hei" charset="0"/>
              </a:rPr>
              <a:t>good</a:t>
            </a:r>
            <a:r>
              <a:rPr lang="en-GB" sz="1100" dirty="0">
                <a:cs typeface="Times New Roman" charset="0"/>
              </a:rPr>
              <a:t> </a:t>
            </a:r>
            <a:r>
              <a:rPr lang="en-GB" sz="1100" dirty="0">
                <a:cs typeface="WenQuanYi Micro Hei" charset="0"/>
              </a:rPr>
              <a:t>and</a:t>
            </a:r>
            <a:r>
              <a:rPr lang="en-GB" sz="1100" dirty="0">
                <a:cs typeface="Times New Roman" charset="0"/>
              </a:rPr>
              <a:t> </a:t>
            </a:r>
            <a:r>
              <a:rPr lang="en-GB" sz="1100" dirty="0">
                <a:cs typeface="WenQuanYi Micro Hei" charset="0"/>
              </a:rPr>
              <a:t>quality</a:t>
            </a:r>
            <a:r>
              <a:rPr lang="en-GB" sz="1100" dirty="0">
                <a:cs typeface="Times New Roman" charset="0"/>
              </a:rPr>
              <a:t> </a:t>
            </a:r>
            <a:r>
              <a:rPr lang="en-GB" sz="1100" dirty="0">
                <a:cs typeface="WenQuanYi Micro Hei" charset="0"/>
              </a:rPr>
              <a:t>code.</a:t>
            </a:r>
            <a:r>
              <a:rPr lang="en-GB" sz="1100" dirty="0">
                <a:cs typeface="Times New Roman" charset="0"/>
              </a:rPr>
              <a:t> </a:t>
            </a:r>
            <a:r>
              <a:rPr lang="en-GB" sz="1100" dirty="0">
                <a:cs typeface="WenQuanYi Micro Hei" charset="0"/>
              </a:rPr>
              <a:t>And</a:t>
            </a:r>
            <a:r>
              <a:rPr lang="en-GB" sz="1100" dirty="0">
                <a:cs typeface="Times New Roman" charset="0"/>
              </a:rPr>
              <a:t> </a:t>
            </a:r>
            <a:r>
              <a:rPr lang="en-GB" sz="1100" dirty="0">
                <a:cs typeface="WenQuanYi Micro Hei" charset="0"/>
              </a:rPr>
              <a:t>now</a:t>
            </a:r>
            <a:r>
              <a:rPr lang="en-GB" sz="1100" dirty="0">
                <a:cs typeface="Times New Roman" charset="0"/>
              </a:rPr>
              <a:t> </a:t>
            </a:r>
            <a:r>
              <a:rPr lang="en-GB" sz="1100" dirty="0">
                <a:cs typeface="WenQuanYi Micro Hei" charset="0"/>
              </a:rPr>
              <a:t>imagine</a:t>
            </a:r>
            <a:r>
              <a:rPr lang="en-GB" sz="1100" dirty="0">
                <a:cs typeface="Times New Roman" charset="0"/>
              </a:rPr>
              <a:t> </a:t>
            </a:r>
            <a:r>
              <a:rPr lang="en-GB" sz="1100" dirty="0">
                <a:cs typeface="WenQuanYi Micro Hei" charset="0"/>
              </a:rPr>
              <a:t>what</a:t>
            </a:r>
            <a:r>
              <a:rPr lang="en-GB" sz="1100" dirty="0">
                <a:cs typeface="Times New Roman" charset="0"/>
              </a:rPr>
              <a:t> </a:t>
            </a:r>
            <a:r>
              <a:rPr lang="en-GB" sz="1100" dirty="0">
                <a:cs typeface="WenQuanYi Micro Hei" charset="0"/>
              </a:rPr>
              <a:t>you</a:t>
            </a:r>
            <a:r>
              <a:rPr lang="en-GB" sz="1100" dirty="0">
                <a:cs typeface="Times New Roman" charset="0"/>
              </a:rPr>
              <a:t> </a:t>
            </a:r>
            <a:r>
              <a:rPr lang="en-GB" sz="1100" dirty="0">
                <a:cs typeface="WenQuanYi Micro Hei" charset="0"/>
              </a:rPr>
              <a:t>do</a:t>
            </a:r>
            <a:r>
              <a:rPr lang="en-GB" sz="1100" dirty="0">
                <a:cs typeface="Times New Roman" charset="0"/>
              </a:rPr>
              <a:t> </a:t>
            </a:r>
            <a:r>
              <a:rPr lang="en-GB" sz="1100" dirty="0">
                <a:cs typeface="WenQuanYi Micro Hei" charset="0"/>
              </a:rPr>
              <a:t>in</a:t>
            </a:r>
            <a:r>
              <a:rPr lang="en-GB" sz="1100" dirty="0">
                <a:cs typeface="Times New Roman" charset="0"/>
              </a:rPr>
              <a:t> </a:t>
            </a:r>
            <a:r>
              <a:rPr lang="en-GB" sz="1100" dirty="0">
                <a:cs typeface="WenQuanYi Micro Hei" charset="0"/>
              </a:rPr>
              <a:t>your</a:t>
            </a:r>
            <a:r>
              <a:rPr lang="en-GB" sz="1100" dirty="0">
                <a:cs typeface="Times New Roman" charset="0"/>
              </a:rPr>
              <a:t> </a:t>
            </a:r>
            <a:r>
              <a:rPr lang="en-GB" sz="1100" dirty="0">
                <a:cs typeface="WenQuanYi Micro Hei" charset="0"/>
              </a:rPr>
              <a:t>day-to-day</a:t>
            </a:r>
            <a:r>
              <a:rPr lang="en-GB" sz="1100" dirty="0">
                <a:cs typeface="Times New Roman" charset="0"/>
              </a:rPr>
              <a:t> </a:t>
            </a:r>
            <a:r>
              <a:rPr lang="en-GB" sz="1100" dirty="0">
                <a:cs typeface="WenQuanYi Micro Hei" charset="0"/>
              </a:rPr>
              <a:t>job.</a:t>
            </a:r>
            <a:r>
              <a:rPr lang="en-GB" sz="1100" dirty="0">
                <a:cs typeface="Times New Roman" charset="0"/>
              </a:rPr>
              <a:t>  </a:t>
            </a:r>
            <a:r>
              <a:rPr lang="en-GB" sz="1100" dirty="0">
                <a:cs typeface="WenQuanYi Micro Hei" charset="0"/>
              </a:rPr>
              <a:t>This</a:t>
            </a:r>
            <a:r>
              <a:rPr lang="en-GB" sz="1100" dirty="0">
                <a:cs typeface="Times New Roman" charset="0"/>
              </a:rPr>
              <a:t> </a:t>
            </a:r>
            <a:r>
              <a:rPr lang="en-GB" sz="1100" dirty="0">
                <a:cs typeface="WenQuanYi Micro Hei" charset="0"/>
              </a:rPr>
              <a:t>gap</a:t>
            </a:r>
            <a:r>
              <a:rPr lang="en-GB" sz="1100" dirty="0">
                <a:cs typeface="Times New Roman" charset="0"/>
              </a:rPr>
              <a:t> </a:t>
            </a:r>
            <a:r>
              <a:rPr lang="en-GB" sz="1100" dirty="0">
                <a:cs typeface="WenQuanYi Micro Hei" charset="0"/>
              </a:rPr>
              <a:t>measures</a:t>
            </a:r>
            <a:r>
              <a:rPr lang="en-GB" sz="1100" dirty="0">
                <a:cs typeface="Times New Roman" charset="0"/>
              </a:rPr>
              <a:t> </a:t>
            </a:r>
            <a:r>
              <a:rPr lang="en-GB" sz="1100" dirty="0">
                <a:cs typeface="WenQuanYi Micro Hei" charset="0"/>
              </a:rPr>
              <a:t>how</a:t>
            </a:r>
            <a:r>
              <a:rPr lang="en-GB" sz="1100" dirty="0">
                <a:cs typeface="Times New Roman" charset="0"/>
              </a:rPr>
              <a:t> </a:t>
            </a:r>
            <a:r>
              <a:rPr lang="en-GB" sz="1100" dirty="0">
                <a:cs typeface="WenQuanYi Micro Hei" charset="0"/>
              </a:rPr>
              <a:t>much</a:t>
            </a:r>
            <a:r>
              <a:rPr lang="en-GB" sz="1100" dirty="0">
                <a:cs typeface="Times New Roman" charset="0"/>
              </a:rPr>
              <a:t> you </a:t>
            </a:r>
            <a:r>
              <a:rPr lang="en-GB" sz="1100" dirty="0">
                <a:cs typeface="WenQuanYi Micro Hei" charset="0"/>
              </a:rPr>
              <a:t>suck.</a:t>
            </a:r>
            <a:r>
              <a:rPr lang="en-GB" sz="1100" dirty="0">
                <a:cs typeface="Times New Roman" charset="0"/>
              </a:rPr>
              <a:t> </a:t>
            </a:r>
            <a:r>
              <a:rPr lang="en-GB" sz="1100" dirty="0">
                <a:cs typeface="WenQuanYi Micro Hei" charset="0"/>
              </a:rPr>
              <a:t>And</a:t>
            </a:r>
            <a:r>
              <a:rPr lang="en-GB" sz="1100" dirty="0">
                <a:cs typeface="Times New Roman" charset="0"/>
              </a:rPr>
              <a:t> </a:t>
            </a:r>
            <a:r>
              <a:rPr lang="en-GB" sz="1100" dirty="0">
                <a:cs typeface="WenQuanYi Micro Hei" charset="0"/>
              </a:rPr>
              <a:t>we</a:t>
            </a:r>
            <a:r>
              <a:rPr lang="en-GB" sz="1100" dirty="0">
                <a:cs typeface="Times New Roman" charset="0"/>
              </a:rPr>
              <a:t> </a:t>
            </a:r>
            <a:r>
              <a:rPr lang="en-GB" sz="1100" dirty="0">
                <a:cs typeface="WenQuanYi Micro Hei" charset="0"/>
              </a:rPr>
              <a:t>all</a:t>
            </a:r>
            <a:r>
              <a:rPr lang="en-GB" sz="1100" dirty="0">
                <a:cs typeface="Times New Roman" charset="0"/>
              </a:rPr>
              <a:t> </a:t>
            </a:r>
            <a:r>
              <a:rPr lang="en-GB" sz="1100" dirty="0">
                <a:cs typeface="WenQuanYi Micro Hei" charset="0"/>
              </a:rPr>
              <a:t>do.</a:t>
            </a:r>
            <a:r>
              <a:rPr lang="en-GB" sz="1100" dirty="0">
                <a:cs typeface="Times New Roman" charset="0"/>
              </a:rPr>
              <a:t> </a:t>
            </a:r>
            <a:r>
              <a:rPr lang="en-GB" sz="1100" dirty="0">
                <a:cs typeface="WenQuanYi Micro Hei" charset="0"/>
              </a:rPr>
              <a:t>Practising</a:t>
            </a:r>
            <a:r>
              <a:rPr lang="en-GB" sz="1100" dirty="0">
                <a:cs typeface="Times New Roman" charset="0"/>
              </a:rPr>
              <a:t> </a:t>
            </a:r>
            <a:r>
              <a:rPr lang="en-GB" sz="1100" dirty="0">
                <a:cs typeface="WenQuanYi Micro Hei" charset="0"/>
              </a:rPr>
              <a:t>is</a:t>
            </a:r>
            <a:r>
              <a:rPr lang="en-GB" sz="1100" dirty="0">
                <a:cs typeface="Times New Roman" charset="0"/>
              </a:rPr>
              <a:t> </a:t>
            </a:r>
            <a:r>
              <a:rPr lang="en-GB" sz="1100" dirty="0">
                <a:cs typeface="WenQuanYi Micro Hei" charset="0"/>
              </a:rPr>
              <a:t>a</a:t>
            </a:r>
            <a:r>
              <a:rPr lang="en-GB" sz="1100" dirty="0">
                <a:cs typeface="Times New Roman" charset="0"/>
              </a:rPr>
              <a:t> </a:t>
            </a:r>
            <a:r>
              <a:rPr lang="en-GB" sz="1100" dirty="0">
                <a:cs typeface="WenQuanYi Micro Hei" charset="0"/>
              </a:rPr>
              <a:t>way</a:t>
            </a:r>
            <a:r>
              <a:rPr lang="en-GB" sz="1100" dirty="0">
                <a:cs typeface="Times New Roman" charset="0"/>
              </a:rPr>
              <a:t> </a:t>
            </a:r>
            <a:r>
              <a:rPr lang="en-GB" sz="1100" dirty="0">
                <a:cs typeface="WenQuanYi Micro Hei" charset="0"/>
              </a:rPr>
              <a:t>to</a:t>
            </a:r>
            <a:r>
              <a:rPr lang="en-GB" sz="1100" dirty="0">
                <a:cs typeface="Times New Roman" charset="0"/>
              </a:rPr>
              <a:t> </a:t>
            </a:r>
            <a:r>
              <a:rPr lang="en-GB" sz="1100" dirty="0">
                <a:cs typeface="WenQuanYi Micro Hei" charset="0"/>
              </a:rPr>
              <a:t>reduce</a:t>
            </a:r>
            <a:r>
              <a:rPr lang="en-GB" sz="1100" dirty="0">
                <a:cs typeface="Times New Roman" charset="0"/>
              </a:rPr>
              <a:t> </a:t>
            </a:r>
            <a:r>
              <a:rPr lang="en-GB" sz="1100" dirty="0">
                <a:cs typeface="WenQuanYi Micro Hei" charset="0"/>
              </a:rPr>
              <a:t>this</a:t>
            </a:r>
            <a:r>
              <a:rPr lang="en-GB" sz="1100" dirty="0">
                <a:cs typeface="Times New Roman" charset="0"/>
              </a:rPr>
              <a:t> </a:t>
            </a:r>
            <a:r>
              <a:rPr lang="en-GB" sz="1100" dirty="0">
                <a:cs typeface="WenQuanYi Micro Hei" charset="0"/>
              </a:rPr>
              <a:t>gap.</a:t>
            </a:r>
            <a:r>
              <a:rPr lang="en-GB" sz="1100" dirty="0">
                <a:cs typeface="Times New Roman" charset="0"/>
              </a:rPr>
              <a:t> </a:t>
            </a:r>
            <a:r>
              <a:rPr lang="en-GB" sz="1100" dirty="0">
                <a:cs typeface="WenQuanYi Micro Hei" charset="0"/>
              </a:rPr>
              <a:t>Practise</a:t>
            </a:r>
            <a:r>
              <a:rPr lang="en-GB" sz="1100" dirty="0">
                <a:cs typeface="Times New Roman" charset="0"/>
              </a:rPr>
              <a:t> </a:t>
            </a:r>
            <a:r>
              <a:rPr lang="en-GB" sz="1100" dirty="0">
                <a:cs typeface="WenQuanYi Micro Hei" charset="0"/>
              </a:rPr>
              <a:t>helps</a:t>
            </a:r>
            <a:r>
              <a:rPr lang="en-GB" sz="1100" dirty="0">
                <a:cs typeface="Times New Roman" charset="0"/>
              </a:rPr>
              <a:t> </a:t>
            </a:r>
            <a:r>
              <a:rPr lang="en-GB" sz="1100" dirty="0">
                <a:cs typeface="WenQuanYi Micro Hei" charset="0"/>
              </a:rPr>
              <a:t>us</a:t>
            </a:r>
            <a:r>
              <a:rPr lang="en-GB" sz="1100" dirty="0">
                <a:cs typeface="Times New Roman" charset="0"/>
              </a:rPr>
              <a:t> </a:t>
            </a:r>
            <a:r>
              <a:rPr lang="en-GB" sz="1100" dirty="0">
                <a:cs typeface="WenQuanYi Micro Hei" charset="0"/>
              </a:rPr>
              <a:t>to</a:t>
            </a:r>
            <a:r>
              <a:rPr lang="en-GB" sz="1100" dirty="0">
                <a:cs typeface="Times New Roman" charset="0"/>
              </a:rPr>
              <a:t> </a:t>
            </a:r>
            <a:r>
              <a:rPr lang="en-GB" sz="1100" dirty="0">
                <a:cs typeface="WenQuanYi Micro Hei" charset="0"/>
              </a:rPr>
              <a:t>internalise</a:t>
            </a:r>
            <a:r>
              <a:rPr lang="en-GB" sz="1100" dirty="0">
                <a:cs typeface="Times New Roman" charset="0"/>
              </a:rPr>
              <a:t> </a:t>
            </a:r>
            <a:r>
              <a:rPr lang="en-GB" sz="1100" dirty="0">
                <a:cs typeface="WenQuanYi Micro Hei" charset="0"/>
              </a:rPr>
              <a:t>concepts</a:t>
            </a:r>
            <a:r>
              <a:rPr lang="en-GB" sz="1100" dirty="0">
                <a:cs typeface="Times New Roman" charset="0"/>
              </a:rPr>
              <a:t> </a:t>
            </a:r>
            <a:r>
              <a:rPr lang="en-GB" sz="1100" dirty="0">
                <a:cs typeface="WenQuanYi Micro Hei" charset="0"/>
              </a:rPr>
              <a:t>and</a:t>
            </a:r>
            <a:r>
              <a:rPr lang="en-GB" sz="1100" dirty="0">
                <a:cs typeface="Times New Roman" charset="0"/>
              </a:rPr>
              <a:t> </a:t>
            </a:r>
            <a:r>
              <a:rPr lang="en-GB" sz="1100" dirty="0">
                <a:cs typeface="WenQuanYi Micro Hei" charset="0"/>
              </a:rPr>
              <a:t>techniques</a:t>
            </a:r>
            <a:r>
              <a:rPr lang="en-GB" sz="1100" dirty="0">
                <a:cs typeface="Times New Roman" charset="0"/>
              </a:rPr>
              <a:t> </a:t>
            </a:r>
            <a:r>
              <a:rPr lang="en-GB" sz="1100" dirty="0">
                <a:cs typeface="WenQuanYi Micro Hei" charset="0"/>
              </a:rPr>
              <a:t>so</a:t>
            </a:r>
            <a:r>
              <a:rPr lang="en-GB" sz="1100" dirty="0">
                <a:cs typeface="Times New Roman" charset="0"/>
              </a:rPr>
              <a:t> </a:t>
            </a:r>
            <a:r>
              <a:rPr lang="en-GB" sz="1100" dirty="0">
                <a:cs typeface="WenQuanYi Micro Hei" charset="0"/>
              </a:rPr>
              <a:t>the</a:t>
            </a:r>
            <a:r>
              <a:rPr lang="en-GB" sz="1100" dirty="0">
                <a:cs typeface="Times New Roman" charset="0"/>
              </a:rPr>
              <a:t> </a:t>
            </a:r>
            <a:r>
              <a:rPr lang="en-GB" sz="1100" dirty="0">
                <a:cs typeface="WenQuanYi Micro Hei" charset="0"/>
              </a:rPr>
              <a:t>next</a:t>
            </a:r>
            <a:r>
              <a:rPr lang="en-GB" sz="1100" dirty="0">
                <a:cs typeface="Times New Roman" charset="0"/>
              </a:rPr>
              <a:t> </a:t>
            </a:r>
            <a:r>
              <a:rPr lang="en-GB" sz="1100" dirty="0">
                <a:cs typeface="WenQuanYi Micro Hei" charset="0"/>
              </a:rPr>
              <a:t>time</a:t>
            </a:r>
            <a:r>
              <a:rPr lang="en-GB" sz="1100" dirty="0">
                <a:cs typeface="Times New Roman" charset="0"/>
              </a:rPr>
              <a:t> </a:t>
            </a:r>
            <a:r>
              <a:rPr lang="en-GB" sz="1100" dirty="0">
                <a:cs typeface="WenQuanYi Micro Hei" charset="0"/>
              </a:rPr>
              <a:t>we</a:t>
            </a:r>
            <a:r>
              <a:rPr lang="en-GB" sz="1100" dirty="0">
                <a:cs typeface="Times New Roman" charset="0"/>
              </a:rPr>
              <a:t> </a:t>
            </a:r>
            <a:r>
              <a:rPr lang="en-GB" sz="1100" dirty="0">
                <a:cs typeface="WenQuanYi Micro Hei" charset="0"/>
              </a:rPr>
              <a:t>are</a:t>
            </a:r>
            <a:r>
              <a:rPr lang="en-GB" sz="1100" dirty="0">
                <a:cs typeface="Times New Roman" charset="0"/>
              </a:rPr>
              <a:t> </a:t>
            </a:r>
            <a:r>
              <a:rPr lang="en-GB" sz="1100" dirty="0">
                <a:cs typeface="WenQuanYi Micro Hei" charset="0"/>
              </a:rPr>
              <a:t>at</a:t>
            </a:r>
            <a:r>
              <a:rPr lang="en-GB" sz="1100" dirty="0">
                <a:cs typeface="Times New Roman" charset="0"/>
              </a:rPr>
              <a:t> </a:t>
            </a:r>
            <a:r>
              <a:rPr lang="en-GB" sz="1100" dirty="0">
                <a:cs typeface="WenQuanYi Micro Hei" charset="0"/>
              </a:rPr>
              <a:t>work,</a:t>
            </a:r>
            <a:r>
              <a:rPr lang="en-GB" sz="1100" dirty="0">
                <a:cs typeface="Times New Roman" charset="0"/>
              </a:rPr>
              <a:t> </a:t>
            </a:r>
            <a:r>
              <a:rPr lang="en-GB" sz="1100" dirty="0">
                <a:cs typeface="WenQuanYi Micro Hei" charset="0"/>
              </a:rPr>
              <a:t>under</a:t>
            </a:r>
            <a:r>
              <a:rPr lang="en-GB" sz="1100" dirty="0">
                <a:cs typeface="Times New Roman" charset="0"/>
              </a:rPr>
              <a:t> </a:t>
            </a:r>
            <a:r>
              <a:rPr lang="en-GB" sz="1100" dirty="0">
                <a:cs typeface="WenQuanYi Micro Hei" charset="0"/>
              </a:rPr>
              <a:t>pressure,</a:t>
            </a:r>
            <a:r>
              <a:rPr lang="en-GB" sz="1100" dirty="0">
                <a:cs typeface="Times New Roman" charset="0"/>
              </a:rPr>
              <a:t> </a:t>
            </a:r>
            <a:r>
              <a:rPr lang="en-GB" sz="1100" dirty="0">
                <a:cs typeface="WenQuanYi Micro Hei" charset="0"/>
              </a:rPr>
              <a:t>good</a:t>
            </a:r>
            <a:r>
              <a:rPr lang="en-GB" sz="1100" dirty="0">
                <a:cs typeface="Times New Roman" charset="0"/>
              </a:rPr>
              <a:t> </a:t>
            </a:r>
            <a:r>
              <a:rPr lang="en-GB" sz="1100" dirty="0">
                <a:cs typeface="WenQuanYi Micro Hei" charset="0"/>
              </a:rPr>
              <a:t>solutions</a:t>
            </a:r>
            <a:r>
              <a:rPr lang="en-GB" sz="1100" dirty="0">
                <a:cs typeface="Times New Roman" charset="0"/>
              </a:rPr>
              <a:t> </a:t>
            </a:r>
            <a:r>
              <a:rPr lang="en-GB" sz="1100" dirty="0">
                <a:cs typeface="WenQuanYi Micro Hei" charset="0"/>
              </a:rPr>
              <a:t>(names,</a:t>
            </a:r>
            <a:r>
              <a:rPr lang="en-GB" sz="1100" dirty="0">
                <a:cs typeface="Times New Roman" charset="0"/>
              </a:rPr>
              <a:t> </a:t>
            </a:r>
            <a:r>
              <a:rPr lang="en-GB" sz="1100" dirty="0">
                <a:cs typeface="WenQuanYi Micro Hei" charset="0"/>
              </a:rPr>
              <a:t>tests,</a:t>
            </a:r>
            <a:r>
              <a:rPr lang="en-GB" sz="1100" dirty="0">
                <a:cs typeface="Times New Roman" charset="0"/>
              </a:rPr>
              <a:t> </a:t>
            </a:r>
            <a:r>
              <a:rPr lang="en-GB" sz="1100" dirty="0" err="1">
                <a:cs typeface="WenQuanYi Micro Hei" charset="0"/>
              </a:rPr>
              <a:t>etc</a:t>
            </a:r>
            <a:r>
              <a:rPr lang="en-GB" sz="1100" dirty="0">
                <a:cs typeface="WenQuanYi Micro Hei" charset="0"/>
              </a:rPr>
              <a:t>)</a:t>
            </a:r>
            <a:r>
              <a:rPr lang="en-GB" sz="1100" dirty="0">
                <a:cs typeface="Times New Roman" charset="0"/>
              </a:rPr>
              <a:t> </a:t>
            </a:r>
            <a:r>
              <a:rPr lang="en-GB" sz="1100" dirty="0">
                <a:cs typeface="WenQuanYi Micro Hei" charset="0"/>
              </a:rPr>
              <a:t>will</a:t>
            </a:r>
            <a:r>
              <a:rPr lang="en-GB" sz="1100" dirty="0">
                <a:cs typeface="Times New Roman" charset="0"/>
              </a:rPr>
              <a:t> </a:t>
            </a:r>
            <a:r>
              <a:rPr lang="en-GB" sz="1100" dirty="0">
                <a:cs typeface="WenQuanYi Micro Hei" charset="0"/>
              </a:rPr>
              <a:t>flow</a:t>
            </a:r>
            <a:r>
              <a:rPr lang="en-GB" sz="1100" dirty="0">
                <a:cs typeface="Times New Roman" charset="0"/>
              </a:rPr>
              <a:t> </a:t>
            </a:r>
            <a:r>
              <a:rPr lang="en-GB" sz="1100" dirty="0">
                <a:cs typeface="WenQuanYi Micro Hei" charset="0"/>
              </a:rPr>
              <a:t>more</a:t>
            </a:r>
            <a:r>
              <a:rPr lang="en-GB" sz="1100" dirty="0">
                <a:cs typeface="Times New Roman" charset="0"/>
              </a:rPr>
              <a:t> </a:t>
            </a:r>
            <a:r>
              <a:rPr lang="en-GB" sz="1100" dirty="0">
                <a:cs typeface="WenQuanYi Micro Hei" charset="0"/>
              </a:rPr>
              <a:t>naturally.</a:t>
            </a:r>
            <a:r>
              <a:rPr lang="en-GB" sz="1100" dirty="0">
                <a:cs typeface="Times New Roman" charset="0"/>
              </a:rPr>
              <a:t>  </a:t>
            </a:r>
            <a:r>
              <a:rPr lang="en-GB" sz="1100" dirty="0">
                <a:cs typeface="WenQuanYi Micro Hei" charset="0"/>
              </a:rPr>
              <a:t>It's</a:t>
            </a:r>
            <a:r>
              <a:rPr lang="en-GB" sz="1100" dirty="0">
                <a:cs typeface="Times New Roman" charset="0"/>
              </a:rPr>
              <a:t> </a:t>
            </a:r>
            <a:r>
              <a:rPr lang="en-GB" sz="1100" dirty="0">
                <a:cs typeface="WenQuanYi Micro Hei" charset="0"/>
              </a:rPr>
              <a:t>not</a:t>
            </a:r>
            <a:r>
              <a:rPr lang="en-GB" sz="1100" dirty="0">
                <a:cs typeface="Times New Roman" charset="0"/>
              </a:rPr>
              <a:t> </a:t>
            </a:r>
            <a:r>
              <a:rPr lang="en-GB" sz="1100" dirty="0">
                <a:cs typeface="WenQuanYi Micro Hei" charset="0"/>
              </a:rPr>
              <a:t>practice</a:t>
            </a:r>
            <a:r>
              <a:rPr lang="en-GB" sz="1100" dirty="0">
                <a:cs typeface="Times New Roman" charset="0"/>
              </a:rPr>
              <a:t> </a:t>
            </a:r>
            <a:r>
              <a:rPr lang="en-GB" sz="1100" dirty="0">
                <a:cs typeface="WenQuanYi Micro Hei" charset="0"/>
              </a:rPr>
              <a:t>that</a:t>
            </a:r>
            <a:r>
              <a:rPr lang="en-GB" sz="1100" dirty="0">
                <a:cs typeface="Times New Roman" charset="0"/>
              </a:rPr>
              <a:t> </a:t>
            </a:r>
            <a:r>
              <a:rPr lang="en-GB" sz="1100" dirty="0">
                <a:cs typeface="WenQuanYi Micro Hei" charset="0"/>
              </a:rPr>
              <a:t>leads</a:t>
            </a:r>
            <a:r>
              <a:rPr lang="en-GB" sz="1100" dirty="0">
                <a:cs typeface="Times New Roman" charset="0"/>
              </a:rPr>
              <a:t> </a:t>
            </a:r>
            <a:r>
              <a:rPr lang="en-GB" sz="1100" dirty="0">
                <a:cs typeface="WenQuanYi Micro Hei" charset="0"/>
              </a:rPr>
              <a:t>to</a:t>
            </a:r>
            <a:r>
              <a:rPr lang="en-GB" sz="1100" dirty="0">
                <a:cs typeface="Times New Roman" charset="0"/>
              </a:rPr>
              <a:t> </a:t>
            </a:r>
            <a:r>
              <a:rPr lang="en-GB" sz="1100" dirty="0">
                <a:cs typeface="WenQuanYi Micro Hei" charset="0"/>
              </a:rPr>
              <a:t>perfection,</a:t>
            </a:r>
            <a:r>
              <a:rPr lang="en-GB" sz="1100" dirty="0">
                <a:cs typeface="Times New Roman" charset="0"/>
              </a:rPr>
              <a:t> </a:t>
            </a:r>
            <a:r>
              <a:rPr lang="en-GB" sz="1100" dirty="0">
                <a:cs typeface="WenQuanYi Micro Hei" charset="0"/>
              </a:rPr>
              <a:t>it</a:t>
            </a:r>
            <a:r>
              <a:rPr lang="en-GB" sz="1100" dirty="0">
                <a:cs typeface="Times New Roman" charset="0"/>
              </a:rPr>
              <a:t> </a:t>
            </a:r>
            <a:r>
              <a:rPr lang="en-GB" sz="1100" dirty="0">
                <a:cs typeface="WenQuanYi Micro Hei" charset="0"/>
              </a:rPr>
              <a:t>is</a:t>
            </a:r>
            <a:r>
              <a:rPr lang="en-GB" sz="1100" dirty="0">
                <a:cs typeface="Times New Roman" charset="0"/>
              </a:rPr>
              <a:t> </a:t>
            </a:r>
            <a:r>
              <a:rPr lang="en-GB" sz="1100" dirty="0">
                <a:cs typeface="WenQuanYi Micro Hei" charset="0"/>
              </a:rPr>
              <a:t>perfect</a:t>
            </a:r>
            <a:r>
              <a:rPr lang="en-GB" sz="1100" dirty="0">
                <a:cs typeface="Times New Roman" charset="0"/>
              </a:rPr>
              <a:t> </a:t>
            </a:r>
            <a:r>
              <a:rPr lang="en-GB" sz="1100" dirty="0">
                <a:cs typeface="WenQuanYi Micro Hei" charset="0"/>
              </a:rPr>
              <a:t>practice</a:t>
            </a:r>
            <a:r>
              <a:rPr lang="en-GB" sz="1100" dirty="0">
                <a:cs typeface="Times New Roman" charset="0"/>
              </a:rPr>
              <a:t> </a:t>
            </a:r>
            <a:r>
              <a:rPr lang="en-GB" sz="1100" dirty="0">
                <a:cs typeface="WenQuanYi Micro Hei" charset="0"/>
              </a:rPr>
              <a:t>that</a:t>
            </a:r>
            <a:r>
              <a:rPr lang="en-GB" sz="1100" dirty="0">
                <a:cs typeface="Times New Roman" charset="0"/>
              </a:rPr>
              <a:t> </a:t>
            </a:r>
            <a:r>
              <a:rPr lang="en-GB" sz="1100" dirty="0">
                <a:cs typeface="WenQuanYi Micro Hei" charset="0"/>
              </a:rPr>
              <a:t>leads</a:t>
            </a:r>
            <a:r>
              <a:rPr lang="en-GB" sz="1100" dirty="0">
                <a:cs typeface="Times New Roman" charset="0"/>
              </a:rPr>
              <a:t> </a:t>
            </a:r>
            <a:r>
              <a:rPr lang="en-GB" sz="1100" dirty="0">
                <a:cs typeface="WenQuanYi Micro Hei" charset="0"/>
              </a:rPr>
              <a:t>to</a:t>
            </a:r>
            <a:r>
              <a:rPr lang="en-GB" sz="1100" dirty="0">
                <a:cs typeface="Times New Roman" charset="0"/>
              </a:rPr>
              <a:t> </a:t>
            </a:r>
            <a:r>
              <a:rPr lang="en-GB" sz="1100" dirty="0">
                <a:cs typeface="WenQuanYi Micro Hei" charset="0"/>
              </a:rPr>
              <a:t>perfection.</a:t>
            </a:r>
            <a:r>
              <a:rPr lang="en-GB" sz="1100" dirty="0">
                <a:cs typeface="Times New Roman" charset="0"/>
              </a:rPr>
              <a:t> </a:t>
            </a:r>
            <a:r>
              <a:rPr lang="en-GB" sz="1100" dirty="0">
                <a:cs typeface="WenQuanYi Micro Hei" charset="0"/>
              </a:rPr>
              <a:t>When</a:t>
            </a:r>
            <a:r>
              <a:rPr lang="en-GB" sz="1100" dirty="0">
                <a:cs typeface="Times New Roman" charset="0"/>
              </a:rPr>
              <a:t> </a:t>
            </a:r>
            <a:r>
              <a:rPr lang="en-GB" sz="1100" dirty="0">
                <a:cs typeface="WenQuanYi Micro Hei" charset="0"/>
              </a:rPr>
              <a:t>practising,</a:t>
            </a:r>
            <a:r>
              <a:rPr lang="en-GB" sz="1100" dirty="0">
                <a:cs typeface="Times New Roman" charset="0"/>
              </a:rPr>
              <a:t> </a:t>
            </a:r>
            <a:r>
              <a:rPr lang="en-GB" sz="1100" dirty="0">
                <a:cs typeface="WenQuanYi Micro Hei" charset="0"/>
              </a:rPr>
              <a:t>try</a:t>
            </a:r>
            <a:r>
              <a:rPr lang="en-GB" sz="1100" dirty="0">
                <a:cs typeface="Times New Roman" charset="0"/>
              </a:rPr>
              <a:t> </a:t>
            </a:r>
            <a:r>
              <a:rPr lang="en-GB" sz="1100" dirty="0">
                <a:cs typeface="WenQuanYi Micro Hei" charset="0"/>
              </a:rPr>
              <a:t>to</a:t>
            </a:r>
            <a:r>
              <a:rPr lang="en-GB" sz="1100" dirty="0">
                <a:cs typeface="Times New Roman" charset="0"/>
              </a:rPr>
              <a:t> </a:t>
            </a:r>
            <a:r>
              <a:rPr lang="en-GB" sz="1100" dirty="0">
                <a:cs typeface="WenQuanYi Micro Hei" charset="0"/>
              </a:rPr>
              <a:t>do</a:t>
            </a:r>
            <a:r>
              <a:rPr lang="en-GB" sz="1100" dirty="0">
                <a:cs typeface="Times New Roman" charset="0"/>
              </a:rPr>
              <a:t> </a:t>
            </a:r>
            <a:r>
              <a:rPr lang="en-GB" sz="1100" dirty="0">
                <a:cs typeface="WenQuanYi Micro Hei" charset="0"/>
              </a:rPr>
              <a:t>you</a:t>
            </a:r>
            <a:r>
              <a:rPr lang="en-GB" sz="1100" dirty="0">
                <a:cs typeface="Times New Roman" charset="0"/>
              </a:rPr>
              <a:t> </a:t>
            </a:r>
            <a:r>
              <a:rPr lang="en-GB" sz="1100" dirty="0">
                <a:cs typeface="WenQuanYi Micro Hei" charset="0"/>
              </a:rPr>
              <a:t>best.</a:t>
            </a:r>
            <a:r>
              <a:rPr lang="en-GB" sz="1100" dirty="0">
                <a:cs typeface="Times New Roman" charset="0"/>
              </a:rPr>
              <a:t> </a:t>
            </a:r>
            <a:r>
              <a:rPr lang="en-GB" sz="1100" dirty="0">
                <a:cs typeface="WenQuanYi Micro Hei" charset="0"/>
              </a:rPr>
              <a:t>Try</a:t>
            </a:r>
            <a:r>
              <a:rPr lang="en-GB" sz="1100" dirty="0">
                <a:cs typeface="Times New Roman" charset="0"/>
              </a:rPr>
              <a:t> </a:t>
            </a:r>
            <a:r>
              <a:rPr lang="en-GB" sz="1100" dirty="0">
                <a:cs typeface="WenQuanYi Micro Hei" charset="0"/>
              </a:rPr>
              <a:t>naming</a:t>
            </a:r>
            <a:r>
              <a:rPr lang="en-GB" sz="1100" dirty="0">
                <a:cs typeface="Times New Roman" charset="0"/>
              </a:rPr>
              <a:t> </a:t>
            </a:r>
            <a:r>
              <a:rPr lang="en-GB" sz="1100" dirty="0">
                <a:cs typeface="WenQuanYi Micro Hei" charset="0"/>
              </a:rPr>
              <a:t>variables</a:t>
            </a:r>
            <a:r>
              <a:rPr lang="en-GB" sz="1100" dirty="0">
                <a:cs typeface="Times New Roman" charset="0"/>
              </a:rPr>
              <a:t> </a:t>
            </a:r>
            <a:r>
              <a:rPr lang="en-GB" sz="1100" dirty="0">
                <a:cs typeface="WenQuanYi Micro Hei" charset="0"/>
              </a:rPr>
              <a:t>and</a:t>
            </a:r>
            <a:r>
              <a:rPr lang="en-GB" sz="1100" dirty="0">
                <a:cs typeface="Times New Roman" charset="0"/>
              </a:rPr>
              <a:t> </a:t>
            </a:r>
            <a:r>
              <a:rPr lang="en-GB" sz="1100" dirty="0">
                <a:cs typeface="WenQuanYi Micro Hei" charset="0"/>
              </a:rPr>
              <a:t>attributes</a:t>
            </a:r>
            <a:r>
              <a:rPr lang="en-GB" sz="1100" dirty="0">
                <a:cs typeface="Times New Roman" charset="0"/>
              </a:rPr>
              <a:t> </a:t>
            </a:r>
            <a:r>
              <a:rPr lang="en-GB" sz="1100" dirty="0">
                <a:cs typeface="WenQuanYi Micro Hei" charset="0"/>
              </a:rPr>
              <a:t>properly,</a:t>
            </a:r>
            <a:r>
              <a:rPr lang="en-GB" sz="1100" dirty="0">
                <a:cs typeface="Times New Roman" charset="0"/>
              </a:rPr>
              <a:t> </a:t>
            </a:r>
            <a:r>
              <a:rPr lang="en-GB" sz="1100" dirty="0">
                <a:cs typeface="WenQuanYi Micro Hei" charset="0"/>
              </a:rPr>
              <a:t>spend</a:t>
            </a:r>
            <a:r>
              <a:rPr lang="en-GB" sz="1100" dirty="0">
                <a:cs typeface="Times New Roman" charset="0"/>
              </a:rPr>
              <a:t> </a:t>
            </a:r>
            <a:r>
              <a:rPr lang="en-GB" sz="1100" dirty="0">
                <a:cs typeface="WenQuanYi Micro Hei" charset="0"/>
              </a:rPr>
              <a:t>as</a:t>
            </a:r>
            <a:r>
              <a:rPr lang="en-GB" sz="1100" dirty="0">
                <a:cs typeface="Times New Roman" charset="0"/>
              </a:rPr>
              <a:t> </a:t>
            </a:r>
            <a:r>
              <a:rPr lang="en-GB" sz="1100" dirty="0">
                <a:cs typeface="WenQuanYi Micro Hei" charset="0"/>
              </a:rPr>
              <a:t>much</a:t>
            </a:r>
            <a:r>
              <a:rPr lang="en-GB" sz="1100" dirty="0">
                <a:cs typeface="Times New Roman" charset="0"/>
              </a:rPr>
              <a:t> </a:t>
            </a:r>
            <a:r>
              <a:rPr lang="en-GB" sz="1100" dirty="0">
                <a:cs typeface="WenQuanYi Micro Hei" charset="0"/>
              </a:rPr>
              <a:t>time</a:t>
            </a:r>
            <a:r>
              <a:rPr lang="en-GB" sz="1100" dirty="0">
                <a:cs typeface="Times New Roman" charset="0"/>
              </a:rPr>
              <a:t> </a:t>
            </a:r>
            <a:r>
              <a:rPr lang="en-GB" sz="1100" dirty="0">
                <a:cs typeface="WenQuanYi Micro Hei" charset="0"/>
              </a:rPr>
              <a:t>you</a:t>
            </a:r>
            <a:r>
              <a:rPr lang="en-GB" sz="1100" dirty="0">
                <a:cs typeface="Times New Roman" charset="0"/>
              </a:rPr>
              <a:t> </a:t>
            </a:r>
            <a:r>
              <a:rPr lang="en-GB" sz="1100" dirty="0">
                <a:cs typeface="WenQuanYi Micro Hei" charset="0"/>
              </a:rPr>
              <a:t>need</a:t>
            </a:r>
            <a:r>
              <a:rPr lang="en-GB" sz="1100" dirty="0">
                <a:cs typeface="Times New Roman" charset="0"/>
              </a:rPr>
              <a:t> </a:t>
            </a:r>
            <a:r>
              <a:rPr lang="en-GB" sz="1100" dirty="0">
                <a:cs typeface="WenQuanYi Micro Hei" charset="0"/>
              </a:rPr>
              <a:t>to</a:t>
            </a:r>
            <a:r>
              <a:rPr lang="en-GB" sz="1100" dirty="0">
                <a:cs typeface="Times New Roman" charset="0"/>
              </a:rPr>
              <a:t> </a:t>
            </a:r>
            <a:r>
              <a:rPr lang="en-GB" sz="1100" dirty="0">
                <a:cs typeface="WenQuanYi Micro Hei" charset="0"/>
              </a:rPr>
              <a:t>write</a:t>
            </a:r>
            <a:r>
              <a:rPr lang="en-GB" sz="1100" dirty="0">
                <a:cs typeface="Times New Roman" charset="0"/>
              </a:rPr>
              <a:t> </a:t>
            </a:r>
            <a:r>
              <a:rPr lang="en-GB" sz="1100" dirty="0">
                <a:cs typeface="WenQuanYi Micro Hei" charset="0"/>
              </a:rPr>
              <a:t>your</a:t>
            </a:r>
            <a:r>
              <a:rPr lang="en-GB" sz="1100" dirty="0">
                <a:cs typeface="Times New Roman" charset="0"/>
              </a:rPr>
              <a:t> </a:t>
            </a:r>
            <a:r>
              <a:rPr lang="en-GB" sz="1100" dirty="0">
                <a:cs typeface="WenQuanYi Micro Hei" charset="0"/>
              </a:rPr>
              <a:t>test</a:t>
            </a:r>
            <a:r>
              <a:rPr lang="en-GB" sz="1100" dirty="0">
                <a:cs typeface="Times New Roman" charset="0"/>
              </a:rPr>
              <a:t> </a:t>
            </a:r>
            <a:r>
              <a:rPr lang="en-GB" sz="1100" dirty="0">
                <a:cs typeface="WenQuanYi Micro Hei" charset="0"/>
              </a:rPr>
              <a:t>and</a:t>
            </a:r>
            <a:r>
              <a:rPr lang="en-GB" sz="1100" dirty="0">
                <a:cs typeface="Times New Roman" charset="0"/>
              </a:rPr>
              <a:t> </a:t>
            </a:r>
            <a:r>
              <a:rPr lang="en-GB" sz="1100" dirty="0">
                <a:cs typeface="WenQuanYi Micro Hei" charset="0"/>
              </a:rPr>
              <a:t>doing</a:t>
            </a:r>
            <a:r>
              <a:rPr lang="en-GB" sz="1100" dirty="0">
                <a:cs typeface="Times New Roman" charset="0"/>
              </a:rPr>
              <a:t> </a:t>
            </a:r>
            <a:r>
              <a:rPr lang="en-GB" sz="1100" dirty="0">
                <a:cs typeface="WenQuanYi Micro Hei" charset="0"/>
              </a:rPr>
              <a:t>refactoring.</a:t>
            </a:r>
            <a:r>
              <a:rPr lang="en-GB" sz="1100" dirty="0">
                <a:cs typeface="Times New Roman" charset="0"/>
              </a:rPr>
              <a:t> </a:t>
            </a:r>
            <a:r>
              <a:rPr lang="en-GB" sz="1100" dirty="0">
                <a:cs typeface="WenQuanYi Micro Hei" charset="0"/>
              </a:rPr>
              <a:t>You</a:t>
            </a:r>
            <a:r>
              <a:rPr lang="en-GB" sz="1100" dirty="0">
                <a:cs typeface="Times New Roman" charset="0"/>
              </a:rPr>
              <a:t> </a:t>
            </a:r>
            <a:r>
              <a:rPr lang="en-GB" sz="1100" dirty="0">
                <a:cs typeface="WenQuanYi Micro Hei" charset="0"/>
              </a:rPr>
              <a:t>don't</a:t>
            </a:r>
            <a:r>
              <a:rPr lang="en-GB" sz="1100" dirty="0">
                <a:cs typeface="Times New Roman" charset="0"/>
              </a:rPr>
              <a:t> </a:t>
            </a:r>
            <a:r>
              <a:rPr lang="en-GB" sz="1100" dirty="0">
                <a:cs typeface="WenQuanYi Micro Hei" charset="0"/>
              </a:rPr>
              <a:t>need</a:t>
            </a:r>
            <a:r>
              <a:rPr lang="en-GB" sz="1100" dirty="0">
                <a:cs typeface="Times New Roman" charset="0"/>
              </a:rPr>
              <a:t> </a:t>
            </a:r>
            <a:r>
              <a:rPr lang="en-GB" sz="1100" dirty="0">
                <a:cs typeface="WenQuanYi Micro Hei" charset="0"/>
              </a:rPr>
              <a:t>to</a:t>
            </a:r>
            <a:r>
              <a:rPr lang="en-GB" sz="1100" dirty="0">
                <a:cs typeface="Times New Roman" charset="0"/>
              </a:rPr>
              <a:t> </a:t>
            </a:r>
            <a:r>
              <a:rPr lang="en-GB" sz="1100" dirty="0">
                <a:cs typeface="WenQuanYi Micro Hei" charset="0"/>
              </a:rPr>
              <a:t>deliver</a:t>
            </a:r>
            <a:r>
              <a:rPr lang="en-GB" sz="1100" dirty="0">
                <a:cs typeface="Times New Roman" charset="0"/>
              </a:rPr>
              <a:t> </a:t>
            </a:r>
            <a:r>
              <a:rPr lang="en-GB" sz="1100" dirty="0">
                <a:cs typeface="WenQuanYi Micro Hei" charset="0"/>
              </a:rPr>
              <a:t>when</a:t>
            </a:r>
            <a:r>
              <a:rPr lang="en-GB" sz="1100" dirty="0">
                <a:cs typeface="Times New Roman" charset="0"/>
              </a:rPr>
              <a:t> </a:t>
            </a:r>
            <a:r>
              <a:rPr lang="en-GB" sz="1100" dirty="0">
                <a:cs typeface="WenQuanYi Micro Hei" charset="0"/>
              </a:rPr>
              <a:t>you</a:t>
            </a:r>
            <a:r>
              <a:rPr lang="en-GB" sz="1100" dirty="0">
                <a:cs typeface="Times New Roman" charset="0"/>
              </a:rPr>
              <a:t> </a:t>
            </a:r>
            <a:r>
              <a:rPr lang="en-GB" sz="1100" dirty="0">
                <a:cs typeface="WenQuanYi Micro Hei" charset="0"/>
              </a:rPr>
              <a:t>are</a:t>
            </a:r>
            <a:r>
              <a:rPr lang="en-GB" sz="1100" dirty="0">
                <a:cs typeface="Times New Roman" charset="0"/>
              </a:rPr>
              <a:t> </a:t>
            </a:r>
            <a:r>
              <a:rPr lang="en-GB" sz="1100" dirty="0">
                <a:cs typeface="WenQuanYi Micro Hei" charset="0"/>
              </a:rPr>
              <a:t>practising.</a:t>
            </a:r>
            <a:r>
              <a:rPr lang="en-GB" sz="1100" dirty="0">
                <a:cs typeface="Times New Roman" charset="0"/>
              </a:rPr>
              <a:t> </a:t>
            </a:r>
            <a:r>
              <a:rPr lang="en-GB" sz="1100" dirty="0">
                <a:cs typeface="WenQuanYi Micro Hei" charset="0"/>
              </a:rPr>
              <a:t>Focus</a:t>
            </a:r>
            <a:r>
              <a:rPr lang="en-GB" sz="1100" dirty="0">
                <a:cs typeface="Times New Roman" charset="0"/>
              </a:rPr>
              <a:t> </a:t>
            </a:r>
            <a:r>
              <a:rPr lang="en-GB" sz="1100" dirty="0">
                <a:cs typeface="WenQuanYi Micro Hei" charset="0"/>
              </a:rPr>
              <a:t>on</a:t>
            </a:r>
            <a:r>
              <a:rPr lang="en-GB" sz="1100" dirty="0">
                <a:cs typeface="Times New Roman" charset="0"/>
              </a:rPr>
              <a:t> </a:t>
            </a:r>
            <a:r>
              <a:rPr lang="en-GB" sz="1100" dirty="0">
                <a:cs typeface="WenQuanYi Micro Hei" charset="0"/>
              </a:rPr>
              <a:t>the</a:t>
            </a:r>
            <a:r>
              <a:rPr lang="en-GB" sz="1100" dirty="0">
                <a:cs typeface="Times New Roman" charset="0"/>
              </a:rPr>
              <a:t> </a:t>
            </a:r>
            <a:r>
              <a:rPr lang="en-GB" sz="1100" dirty="0">
                <a:cs typeface="WenQuanYi Micro Hei" charset="0"/>
              </a:rPr>
              <a:t>techniques.</a:t>
            </a: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220</a:t>
            </a:fld>
            <a:endParaRPr lang="ko-KR" altLang="en-US" dirty="0">
              <a:solidFill>
                <a:prstClr val="black"/>
              </a:solidFill>
              <a:latin typeface="Calibri"/>
              <a:ea typeface="맑은 고딕"/>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221</a:t>
            </a:fld>
            <a:endParaRPr lang="ko-KR" altLang="en-US" dirty="0">
              <a:solidFill>
                <a:prstClr val="black"/>
              </a:solidFill>
              <a:latin typeface="Calibri"/>
              <a:ea typeface="맑은 고딕"/>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222</a:t>
            </a:fld>
            <a:endParaRPr lang="ko-KR" altLang="en-US" dirty="0">
              <a:solidFill>
                <a:prstClr val="black"/>
              </a:solidFill>
              <a:latin typeface="Calibri"/>
              <a:ea typeface="맑은 고딕"/>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223</a:t>
            </a:fld>
            <a:endParaRPr lang="ko-KR" altLang="en-US" dirty="0">
              <a:solidFill>
                <a:prstClr val="black"/>
              </a:solidFill>
              <a:latin typeface="Calibri"/>
              <a:ea typeface="맑은 고딕"/>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224</a:t>
            </a:fld>
            <a:endParaRPr lang="ko-KR" altLang="en-US" dirty="0">
              <a:solidFill>
                <a:prstClr val="black"/>
              </a:solidFill>
              <a:latin typeface="Calibri"/>
              <a:ea typeface="맑은 고딕"/>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225</a:t>
            </a:fld>
            <a:endParaRPr lang="ko-KR" altLang="en-US" dirty="0">
              <a:solidFill>
                <a:prstClr val="black"/>
              </a:solidFill>
              <a:latin typeface="Calibri"/>
              <a:ea typeface="맑은 고딕"/>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226</a:t>
            </a:fld>
            <a:endParaRPr lang="ko-KR" altLang="en-US" dirty="0">
              <a:solidFill>
                <a:prstClr val="black"/>
              </a:solidFill>
              <a:latin typeface="Calibri"/>
              <a:ea typeface="맑은 고딕"/>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227</a:t>
            </a:fld>
            <a:endParaRPr lang="ko-KR" altLang="en-US" dirty="0">
              <a:solidFill>
                <a:prstClr val="black"/>
              </a:solidFill>
              <a:latin typeface="Calibri"/>
              <a:ea typeface="맑은 고딕"/>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228</a:t>
            </a:fld>
            <a:endParaRPr lang="ko-KR" altLang="en-US" dirty="0">
              <a:solidFill>
                <a:prstClr val="black"/>
              </a:solidFill>
              <a:latin typeface="Calibri"/>
              <a:ea typeface="맑은 고딕"/>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229</a:t>
            </a:fld>
            <a:endParaRPr lang="ko-KR" altLang="en-US" dirty="0">
              <a:solidFill>
                <a:prstClr val="black"/>
              </a:solidFill>
              <a:latin typeface="Calibri"/>
              <a:ea typeface="맑은 고딕"/>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393" name="Text Box 1"/>
          <p:cNvSpPr txBox="1">
            <a:spLocks noGrp="1" noRot="1" noChangeAspect="1" noChangeArrowheads="1"/>
          </p:cNvSpPr>
          <p:nvPr>
            <p:ph type="sldImg"/>
          </p:nvPr>
        </p:nvSpPr>
        <p:spPr bwMode="auto">
          <a:xfrm>
            <a:off x="-14224000" y="-11796713"/>
            <a:ext cx="16637000" cy="124793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59394" name="Text Box 2"/>
          <p:cNvSpPr txBox="1">
            <a:spLocks noGrp="1" noChangeArrowheads="1"/>
          </p:cNvSpPr>
          <p:nvPr>
            <p:ph type="body" idx="1"/>
          </p:nvPr>
        </p:nvSpPr>
        <p:spPr bwMode="auto">
          <a:xfrm>
            <a:off x="685800" y="4343400"/>
            <a:ext cx="5472113" cy="41005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9pPr>
          </a:lstStyle>
          <a:p>
            <a:pPr>
              <a:spcBef>
                <a:spcPts val="450"/>
              </a:spcBef>
              <a:buClrTx/>
              <a:buFontTx/>
              <a:buNone/>
            </a:pPr>
            <a:r>
              <a:rPr lang="en-GB" sz="1100" dirty="0" smtClean="0">
                <a:cs typeface="WenQuanYi Micro Hei" charset="0"/>
              </a:rPr>
              <a:t>For each step towards mastery,</a:t>
            </a:r>
            <a:r>
              <a:rPr lang="en-GB" sz="1100" baseline="0" dirty="0" smtClean="0">
                <a:cs typeface="WenQuanYi Micro Hei" charset="0"/>
              </a:rPr>
              <a:t> the further away you get from it</a:t>
            </a:r>
          </a:p>
          <a:p>
            <a:pPr>
              <a:spcBef>
                <a:spcPts val="450"/>
              </a:spcBef>
              <a:buClrTx/>
              <a:buFontTx/>
              <a:buNone/>
            </a:pPr>
            <a:r>
              <a:rPr lang="en-GB" sz="1100" baseline="0" dirty="0" smtClean="0">
                <a:cs typeface="WenQuanYi Micro Hei" charset="0"/>
              </a:rPr>
              <a:t>No certifications &gt;&gt; Peer Recognition</a:t>
            </a:r>
          </a:p>
          <a:p>
            <a:pPr>
              <a:spcBef>
                <a:spcPts val="450"/>
              </a:spcBef>
              <a:buClrTx/>
              <a:buFontTx/>
              <a:buNone/>
            </a:pPr>
            <a:r>
              <a:rPr lang="en-GB" sz="1100" baseline="0" dirty="0" smtClean="0">
                <a:solidFill>
                  <a:srgbClr val="FF0000"/>
                </a:solidFill>
                <a:cs typeface="WenQuanYi Micro Hei" charset="0"/>
              </a:rPr>
              <a:t>Failure to be a developer</a:t>
            </a:r>
          </a:p>
          <a:p>
            <a:pPr>
              <a:spcBef>
                <a:spcPts val="450"/>
              </a:spcBef>
              <a:buClrTx/>
              <a:buFontTx/>
              <a:buNone/>
            </a:pPr>
            <a:r>
              <a:rPr lang="en-GB" sz="1100" baseline="0" dirty="0" smtClean="0">
                <a:cs typeface="WenQuanYi Micro Hei" charset="0"/>
              </a:rPr>
              <a:t>Enjoy the journey &gt;&gt; Development is awesome</a:t>
            </a:r>
          </a:p>
          <a:p>
            <a:pPr>
              <a:spcBef>
                <a:spcPts val="450"/>
              </a:spcBef>
              <a:buClrTx/>
              <a:buFontTx/>
              <a:buNone/>
            </a:pPr>
            <a:endParaRPr lang="en-GB" sz="1100" dirty="0" smtClean="0">
              <a:cs typeface="WenQuanYi Micro Hei" charset="0"/>
            </a:endParaRPr>
          </a:p>
          <a:p>
            <a:pPr>
              <a:spcBef>
                <a:spcPts val="450"/>
              </a:spcBef>
              <a:buClrTx/>
              <a:buFontTx/>
              <a:buNone/>
            </a:pPr>
            <a:endParaRPr lang="en-GB" sz="1100" dirty="0" smtClean="0">
              <a:cs typeface="WenQuanYi Micro Hei" charset="0"/>
            </a:endParaRPr>
          </a:p>
          <a:p>
            <a:pPr>
              <a:spcBef>
                <a:spcPts val="450"/>
              </a:spcBef>
              <a:buClrTx/>
              <a:buFontTx/>
              <a:buNone/>
            </a:pPr>
            <a:r>
              <a:rPr lang="en-GB" sz="1100" dirty="0" smtClean="0">
                <a:cs typeface="WenQuanYi Micro Hei" charset="0"/>
              </a:rPr>
              <a:t>For</a:t>
            </a:r>
            <a:r>
              <a:rPr lang="en-GB" sz="1100" dirty="0" smtClean="0">
                <a:cs typeface="Times New Roman" charset="0"/>
              </a:rPr>
              <a:t> </a:t>
            </a:r>
            <a:r>
              <a:rPr lang="en-GB" sz="1100" dirty="0">
                <a:cs typeface="WenQuanYi Micro Hei" charset="0"/>
              </a:rPr>
              <a:t>each</a:t>
            </a:r>
            <a:r>
              <a:rPr lang="en-GB" sz="1100" dirty="0">
                <a:cs typeface="Times New Roman" charset="0"/>
              </a:rPr>
              <a:t> </a:t>
            </a:r>
            <a:r>
              <a:rPr lang="en-GB" sz="1100" dirty="0">
                <a:cs typeface="WenQuanYi Micro Hei" charset="0"/>
              </a:rPr>
              <a:t>step</a:t>
            </a:r>
            <a:r>
              <a:rPr lang="en-GB" sz="1100" dirty="0">
                <a:cs typeface="Times New Roman" charset="0"/>
              </a:rPr>
              <a:t> </a:t>
            </a:r>
            <a:r>
              <a:rPr lang="en-GB" sz="1100" dirty="0">
                <a:cs typeface="WenQuanYi Micro Hei" charset="0"/>
              </a:rPr>
              <a:t>towards</a:t>
            </a:r>
            <a:r>
              <a:rPr lang="en-GB" sz="1100" dirty="0">
                <a:cs typeface="Times New Roman" charset="0"/>
              </a:rPr>
              <a:t> </a:t>
            </a:r>
            <a:r>
              <a:rPr lang="en-GB" sz="1100" dirty="0">
                <a:cs typeface="WenQuanYi Micro Hei" charset="0"/>
              </a:rPr>
              <a:t>mastery,</a:t>
            </a:r>
            <a:r>
              <a:rPr lang="en-GB" sz="1100" dirty="0">
                <a:cs typeface="Times New Roman" charset="0"/>
              </a:rPr>
              <a:t> </a:t>
            </a:r>
            <a:r>
              <a:rPr lang="en-GB" sz="1100" dirty="0">
                <a:cs typeface="WenQuanYi Micro Hei" charset="0"/>
              </a:rPr>
              <a:t>the</a:t>
            </a:r>
            <a:r>
              <a:rPr lang="en-GB" sz="1100" dirty="0">
                <a:cs typeface="Times New Roman" charset="0"/>
              </a:rPr>
              <a:t> </a:t>
            </a:r>
            <a:r>
              <a:rPr lang="en-GB" sz="1100" dirty="0">
                <a:cs typeface="WenQuanYi Micro Hei" charset="0"/>
              </a:rPr>
              <a:t>further</a:t>
            </a:r>
            <a:r>
              <a:rPr lang="en-GB" sz="1100" dirty="0">
                <a:cs typeface="Times New Roman" charset="0"/>
              </a:rPr>
              <a:t> </a:t>
            </a:r>
            <a:r>
              <a:rPr lang="en-GB" sz="1100" dirty="0">
                <a:cs typeface="WenQuanYi Micro Hei" charset="0"/>
              </a:rPr>
              <a:t>away</a:t>
            </a:r>
            <a:r>
              <a:rPr lang="en-GB" sz="1100" dirty="0">
                <a:cs typeface="Times New Roman" charset="0"/>
              </a:rPr>
              <a:t> </a:t>
            </a:r>
            <a:r>
              <a:rPr lang="en-GB" sz="1100" dirty="0">
                <a:cs typeface="WenQuanYi Micro Hei" charset="0"/>
              </a:rPr>
              <a:t>we</a:t>
            </a:r>
            <a:r>
              <a:rPr lang="en-GB" sz="1100" dirty="0">
                <a:cs typeface="Times New Roman" charset="0"/>
              </a:rPr>
              <a:t> </a:t>
            </a:r>
            <a:r>
              <a:rPr lang="en-GB" sz="1100" dirty="0">
                <a:cs typeface="WenQuanYi Micro Hei" charset="0"/>
              </a:rPr>
              <a:t>get</a:t>
            </a:r>
            <a:r>
              <a:rPr lang="en-GB" sz="1100" dirty="0">
                <a:cs typeface="Times New Roman" charset="0"/>
              </a:rPr>
              <a:t> </a:t>
            </a:r>
            <a:r>
              <a:rPr lang="en-GB" sz="1100" dirty="0">
                <a:cs typeface="WenQuanYi Micro Hei" charset="0"/>
              </a:rPr>
              <a:t>from</a:t>
            </a:r>
            <a:r>
              <a:rPr lang="en-GB" sz="1100" dirty="0">
                <a:cs typeface="Times New Roman" charset="0"/>
              </a:rPr>
              <a:t> </a:t>
            </a:r>
            <a:r>
              <a:rPr lang="en-GB" sz="1100" dirty="0">
                <a:cs typeface="WenQuanYi Micro Hei" charset="0"/>
              </a:rPr>
              <a:t>it.</a:t>
            </a:r>
            <a:r>
              <a:rPr lang="en-GB" sz="1100" dirty="0">
                <a:cs typeface="Times New Roman" charset="0"/>
              </a:rPr>
              <a:t> </a:t>
            </a:r>
            <a:r>
              <a:rPr lang="en-GB" sz="1100" dirty="0">
                <a:cs typeface="WenQuanYi Micro Hei" charset="0"/>
              </a:rPr>
              <a:t>You</a:t>
            </a:r>
            <a:r>
              <a:rPr lang="en-GB" sz="1100" dirty="0">
                <a:cs typeface="Times New Roman" charset="0"/>
              </a:rPr>
              <a:t> </a:t>
            </a:r>
            <a:r>
              <a:rPr lang="en-GB" sz="1100" dirty="0">
                <a:cs typeface="WenQuanYi Micro Hei" charset="0"/>
              </a:rPr>
              <a:t>don't</a:t>
            </a:r>
            <a:r>
              <a:rPr lang="en-GB" sz="1100" dirty="0">
                <a:cs typeface="Times New Roman" charset="0"/>
              </a:rPr>
              <a:t> </a:t>
            </a:r>
            <a:r>
              <a:rPr lang="en-GB" sz="1100" dirty="0">
                <a:cs typeface="WenQuanYi Micro Hei" charset="0"/>
              </a:rPr>
              <a:t>decide</a:t>
            </a:r>
            <a:r>
              <a:rPr lang="en-GB" sz="1100" dirty="0">
                <a:cs typeface="Times New Roman" charset="0"/>
              </a:rPr>
              <a:t> </a:t>
            </a:r>
            <a:r>
              <a:rPr lang="en-GB" sz="1100" dirty="0">
                <a:cs typeface="WenQuanYi Micro Hei" charset="0"/>
              </a:rPr>
              <a:t>if</a:t>
            </a:r>
            <a:r>
              <a:rPr lang="en-GB" sz="1100" dirty="0">
                <a:cs typeface="Times New Roman" charset="0"/>
              </a:rPr>
              <a:t> </a:t>
            </a:r>
            <a:r>
              <a:rPr lang="en-GB" sz="1100" dirty="0">
                <a:cs typeface="WenQuanYi Micro Hei" charset="0"/>
              </a:rPr>
              <a:t>you</a:t>
            </a:r>
            <a:r>
              <a:rPr lang="en-GB" sz="1100" dirty="0">
                <a:cs typeface="Times New Roman" charset="0"/>
              </a:rPr>
              <a:t> </a:t>
            </a:r>
            <a:r>
              <a:rPr lang="en-GB" sz="1100" dirty="0">
                <a:cs typeface="WenQuanYi Micro Hei" charset="0"/>
              </a:rPr>
              <a:t>are</a:t>
            </a:r>
            <a:r>
              <a:rPr lang="en-GB" sz="1100" dirty="0">
                <a:cs typeface="Times New Roman" charset="0"/>
              </a:rPr>
              <a:t> </a:t>
            </a:r>
            <a:r>
              <a:rPr lang="en-GB" sz="1100" dirty="0">
                <a:cs typeface="WenQuanYi Micro Hei" charset="0"/>
              </a:rPr>
              <a:t>a</a:t>
            </a:r>
            <a:r>
              <a:rPr lang="en-GB" sz="1100" dirty="0">
                <a:cs typeface="Times New Roman" charset="0"/>
              </a:rPr>
              <a:t> </a:t>
            </a:r>
            <a:r>
              <a:rPr lang="en-GB" sz="1100" dirty="0">
                <a:cs typeface="WenQuanYi Micro Hei" charset="0"/>
              </a:rPr>
              <a:t>master</a:t>
            </a:r>
            <a:r>
              <a:rPr lang="en-GB" sz="1100" dirty="0">
                <a:cs typeface="Times New Roman" charset="0"/>
              </a:rPr>
              <a:t> </a:t>
            </a:r>
            <a:r>
              <a:rPr lang="en-GB" sz="1100" dirty="0">
                <a:cs typeface="WenQuanYi Micro Hei" charset="0"/>
              </a:rPr>
              <a:t>or</a:t>
            </a:r>
            <a:r>
              <a:rPr lang="en-GB" sz="1100" dirty="0">
                <a:cs typeface="Times New Roman" charset="0"/>
              </a:rPr>
              <a:t> </a:t>
            </a:r>
            <a:r>
              <a:rPr lang="en-GB" sz="1100" dirty="0">
                <a:cs typeface="WenQuanYi Micro Hei" charset="0"/>
              </a:rPr>
              <a:t>not.</a:t>
            </a:r>
            <a:r>
              <a:rPr lang="en-GB" sz="1100" dirty="0">
                <a:cs typeface="Times New Roman" charset="0"/>
              </a:rPr>
              <a:t> </a:t>
            </a:r>
            <a:r>
              <a:rPr lang="en-GB" sz="1100" dirty="0">
                <a:cs typeface="WenQuanYi Micro Hei" charset="0"/>
              </a:rPr>
              <a:t>This</a:t>
            </a:r>
            <a:r>
              <a:rPr lang="en-GB" sz="1100" dirty="0">
                <a:cs typeface="Times New Roman" charset="0"/>
              </a:rPr>
              <a:t> </a:t>
            </a:r>
            <a:r>
              <a:rPr lang="en-GB" sz="1100" dirty="0">
                <a:cs typeface="WenQuanYi Micro Hei" charset="0"/>
              </a:rPr>
              <a:t>is</a:t>
            </a:r>
            <a:r>
              <a:rPr lang="en-GB" sz="1100" dirty="0">
                <a:cs typeface="Times New Roman" charset="0"/>
              </a:rPr>
              <a:t> </a:t>
            </a:r>
            <a:r>
              <a:rPr lang="en-GB" sz="1100" dirty="0">
                <a:cs typeface="WenQuanYi Micro Hei" charset="0"/>
              </a:rPr>
              <a:t>something</a:t>
            </a:r>
            <a:r>
              <a:rPr lang="en-GB" sz="1100" dirty="0">
                <a:cs typeface="Times New Roman" charset="0"/>
              </a:rPr>
              <a:t> </a:t>
            </a:r>
            <a:r>
              <a:rPr lang="en-GB" sz="1100" dirty="0">
                <a:cs typeface="WenQuanYi Micro Hei" charset="0"/>
              </a:rPr>
              <a:t>that</a:t>
            </a:r>
            <a:r>
              <a:rPr lang="en-GB" sz="1100" dirty="0">
                <a:cs typeface="Times New Roman" charset="0"/>
              </a:rPr>
              <a:t> </a:t>
            </a:r>
            <a:r>
              <a:rPr lang="en-GB" sz="1100" dirty="0">
                <a:cs typeface="WenQuanYi Micro Hei" charset="0"/>
              </a:rPr>
              <a:t>you</a:t>
            </a:r>
            <a:r>
              <a:rPr lang="en-GB" sz="1100" dirty="0">
                <a:cs typeface="Times New Roman" charset="0"/>
              </a:rPr>
              <a:t> </a:t>
            </a:r>
            <a:r>
              <a:rPr lang="en-GB" sz="1100" dirty="0">
                <a:cs typeface="WenQuanYi Micro Hei" charset="0"/>
              </a:rPr>
              <a:t>can't</a:t>
            </a:r>
            <a:r>
              <a:rPr lang="en-GB" sz="1100" dirty="0">
                <a:cs typeface="Times New Roman" charset="0"/>
              </a:rPr>
              <a:t> </a:t>
            </a:r>
            <a:r>
              <a:rPr lang="en-GB" sz="1100" dirty="0">
                <a:cs typeface="WenQuanYi Micro Hei" charset="0"/>
              </a:rPr>
              <a:t>achieve</a:t>
            </a:r>
            <a:r>
              <a:rPr lang="en-GB" sz="1100" dirty="0">
                <a:cs typeface="Times New Roman" charset="0"/>
              </a:rPr>
              <a:t> </a:t>
            </a:r>
            <a:r>
              <a:rPr lang="en-GB" sz="1100" dirty="0">
                <a:cs typeface="WenQuanYi Micro Hei" charset="0"/>
              </a:rPr>
              <a:t>with</a:t>
            </a:r>
            <a:r>
              <a:rPr lang="en-GB" sz="1100" dirty="0">
                <a:cs typeface="Times New Roman" charset="0"/>
              </a:rPr>
              <a:t> </a:t>
            </a:r>
            <a:r>
              <a:rPr lang="en-GB" sz="1100" dirty="0">
                <a:cs typeface="WenQuanYi Micro Hei" charset="0"/>
              </a:rPr>
              <a:t>certifications.</a:t>
            </a:r>
            <a:r>
              <a:rPr lang="en-GB" sz="1100" dirty="0">
                <a:cs typeface="Times New Roman" charset="0"/>
              </a:rPr>
              <a:t> </a:t>
            </a:r>
            <a:r>
              <a:rPr lang="en-GB" sz="1100" dirty="0">
                <a:cs typeface="WenQuanYi Micro Hei" charset="0"/>
              </a:rPr>
              <a:t>A</a:t>
            </a:r>
            <a:r>
              <a:rPr lang="en-GB" sz="1100" dirty="0">
                <a:cs typeface="Times New Roman" charset="0"/>
              </a:rPr>
              <a:t> </a:t>
            </a:r>
            <a:r>
              <a:rPr lang="en-GB" sz="1100" dirty="0">
                <a:cs typeface="WenQuanYi Micro Hei" charset="0"/>
              </a:rPr>
              <a:t>master</a:t>
            </a:r>
            <a:r>
              <a:rPr lang="en-GB" sz="1100" dirty="0">
                <a:cs typeface="Times New Roman" charset="0"/>
              </a:rPr>
              <a:t> </a:t>
            </a:r>
            <a:r>
              <a:rPr lang="en-GB" sz="1100" dirty="0">
                <a:cs typeface="WenQuanYi Micro Hei" charset="0"/>
              </a:rPr>
              <a:t>craftsman</a:t>
            </a:r>
            <a:r>
              <a:rPr lang="en-GB" sz="1100" dirty="0">
                <a:cs typeface="Times New Roman" charset="0"/>
              </a:rPr>
              <a:t> </a:t>
            </a:r>
            <a:r>
              <a:rPr lang="en-GB" sz="1100" dirty="0">
                <a:cs typeface="WenQuanYi Micro Hei" charset="0"/>
              </a:rPr>
              <a:t>needs</a:t>
            </a:r>
            <a:r>
              <a:rPr lang="en-GB" sz="1100" dirty="0">
                <a:cs typeface="Times New Roman" charset="0"/>
              </a:rPr>
              <a:t> </a:t>
            </a:r>
            <a:r>
              <a:rPr lang="en-GB" sz="1100" dirty="0">
                <a:cs typeface="WenQuanYi Micro Hei" charset="0"/>
              </a:rPr>
              <a:t>to</a:t>
            </a:r>
            <a:r>
              <a:rPr lang="en-GB" sz="1100" dirty="0">
                <a:cs typeface="Times New Roman" charset="0"/>
              </a:rPr>
              <a:t> </a:t>
            </a:r>
            <a:r>
              <a:rPr lang="en-GB" sz="1100" dirty="0">
                <a:cs typeface="WenQuanYi Micro Hei" charset="0"/>
              </a:rPr>
              <a:t>be</a:t>
            </a:r>
            <a:r>
              <a:rPr lang="en-GB" sz="1100" dirty="0">
                <a:cs typeface="Times New Roman" charset="0"/>
              </a:rPr>
              <a:t> </a:t>
            </a:r>
            <a:r>
              <a:rPr lang="en-GB" sz="1100" dirty="0">
                <a:cs typeface="WenQuanYi Micro Hei" charset="0"/>
              </a:rPr>
              <a:t>recognised</a:t>
            </a:r>
            <a:r>
              <a:rPr lang="en-GB" sz="1100" dirty="0">
                <a:cs typeface="Times New Roman" charset="0"/>
              </a:rPr>
              <a:t> </a:t>
            </a:r>
            <a:r>
              <a:rPr lang="en-GB" sz="1100" dirty="0">
                <a:cs typeface="WenQuanYi Micro Hei" charset="0"/>
              </a:rPr>
              <a:t>by</a:t>
            </a:r>
            <a:r>
              <a:rPr lang="en-GB" sz="1100" dirty="0">
                <a:cs typeface="Times New Roman" charset="0"/>
              </a:rPr>
              <a:t> </a:t>
            </a:r>
            <a:r>
              <a:rPr lang="en-GB" sz="1100" dirty="0">
                <a:cs typeface="WenQuanYi Micro Hei" charset="0"/>
              </a:rPr>
              <a:t>other</a:t>
            </a:r>
            <a:r>
              <a:rPr lang="en-GB" sz="1100" dirty="0">
                <a:cs typeface="Times New Roman" charset="0"/>
              </a:rPr>
              <a:t> </a:t>
            </a:r>
            <a:r>
              <a:rPr lang="en-GB" sz="1100" dirty="0">
                <a:cs typeface="WenQuanYi Micro Hei" charset="0"/>
              </a:rPr>
              <a:t>software</a:t>
            </a:r>
            <a:r>
              <a:rPr lang="en-GB" sz="1100" dirty="0">
                <a:cs typeface="Times New Roman" charset="0"/>
              </a:rPr>
              <a:t> </a:t>
            </a:r>
            <a:r>
              <a:rPr lang="en-GB" sz="1100" dirty="0">
                <a:cs typeface="WenQuanYi Micro Hei" charset="0"/>
              </a:rPr>
              <a:t>craftsman.</a:t>
            </a:r>
            <a:r>
              <a:rPr lang="en-GB" sz="1100" dirty="0">
                <a:cs typeface="Times New Roman" charset="0"/>
              </a:rPr>
              <a:t> </a:t>
            </a:r>
            <a:r>
              <a:rPr lang="en-GB" sz="1100" dirty="0">
                <a:cs typeface="WenQuanYi Micro Hei" charset="0"/>
              </a:rPr>
              <a:t>Mastery</a:t>
            </a:r>
            <a:r>
              <a:rPr lang="en-GB" sz="1100" dirty="0">
                <a:cs typeface="Times New Roman" charset="0"/>
              </a:rPr>
              <a:t> </a:t>
            </a:r>
            <a:r>
              <a:rPr lang="en-GB" sz="1100" dirty="0">
                <a:cs typeface="WenQuanYi Micro Hei" charset="0"/>
              </a:rPr>
              <a:t>is</a:t>
            </a:r>
            <a:r>
              <a:rPr lang="en-GB" sz="1100" dirty="0">
                <a:cs typeface="Times New Roman" charset="0"/>
              </a:rPr>
              <a:t> </a:t>
            </a:r>
            <a:r>
              <a:rPr lang="en-GB" sz="1100" dirty="0">
                <a:cs typeface="WenQuanYi Micro Hei" charset="0"/>
              </a:rPr>
              <a:t>something</a:t>
            </a:r>
            <a:r>
              <a:rPr lang="en-GB" sz="1100" dirty="0">
                <a:cs typeface="Times New Roman" charset="0"/>
              </a:rPr>
              <a:t> </a:t>
            </a:r>
            <a:r>
              <a:rPr lang="en-GB" sz="1100" dirty="0">
                <a:cs typeface="WenQuanYi Micro Hei" charset="0"/>
              </a:rPr>
              <a:t>that</a:t>
            </a:r>
            <a:r>
              <a:rPr lang="en-GB" sz="1100" dirty="0">
                <a:cs typeface="Times New Roman" charset="0"/>
              </a:rPr>
              <a:t> </a:t>
            </a:r>
            <a:r>
              <a:rPr lang="en-GB" sz="1100" dirty="0">
                <a:cs typeface="WenQuanYi Micro Hei" charset="0"/>
              </a:rPr>
              <a:t>very</a:t>
            </a:r>
            <a:r>
              <a:rPr lang="en-GB" sz="1100" dirty="0">
                <a:cs typeface="Times New Roman" charset="0"/>
              </a:rPr>
              <a:t> </a:t>
            </a:r>
            <a:r>
              <a:rPr lang="en-GB" sz="1100" dirty="0">
                <a:cs typeface="WenQuanYi Micro Hei" charset="0"/>
              </a:rPr>
              <a:t>few</a:t>
            </a:r>
            <a:r>
              <a:rPr lang="en-GB" sz="1100" dirty="0">
                <a:cs typeface="Times New Roman" charset="0"/>
              </a:rPr>
              <a:t> </a:t>
            </a:r>
            <a:r>
              <a:rPr lang="en-GB" sz="1100" dirty="0">
                <a:cs typeface="WenQuanYi Micro Hei" charset="0"/>
              </a:rPr>
              <a:t>of</a:t>
            </a:r>
            <a:r>
              <a:rPr lang="en-GB" sz="1100" dirty="0">
                <a:cs typeface="Times New Roman" charset="0"/>
              </a:rPr>
              <a:t> </a:t>
            </a:r>
            <a:r>
              <a:rPr lang="en-GB" sz="1100" dirty="0">
                <a:cs typeface="WenQuanYi Micro Hei" charset="0"/>
              </a:rPr>
              <a:t>us</a:t>
            </a:r>
            <a:r>
              <a:rPr lang="en-GB" sz="1100" dirty="0">
                <a:cs typeface="Times New Roman" charset="0"/>
              </a:rPr>
              <a:t> </a:t>
            </a:r>
            <a:r>
              <a:rPr lang="en-GB" sz="1100" dirty="0">
                <a:cs typeface="WenQuanYi Micro Hei" charset="0"/>
              </a:rPr>
              <a:t>will</a:t>
            </a:r>
            <a:r>
              <a:rPr lang="en-GB" sz="1100" dirty="0">
                <a:cs typeface="Times New Roman" charset="0"/>
              </a:rPr>
              <a:t> </a:t>
            </a:r>
            <a:r>
              <a:rPr lang="en-GB" sz="1100" dirty="0">
                <a:cs typeface="WenQuanYi Micro Hei" charset="0"/>
              </a:rPr>
              <a:t>achieve</a:t>
            </a:r>
            <a:r>
              <a:rPr lang="en-GB" sz="1100" dirty="0">
                <a:cs typeface="Times New Roman" charset="0"/>
              </a:rPr>
              <a:t> </a:t>
            </a:r>
            <a:r>
              <a:rPr lang="en-GB" sz="1100" dirty="0">
                <a:cs typeface="WenQuanYi Micro Hei" charset="0"/>
              </a:rPr>
              <a:t>but</a:t>
            </a:r>
            <a:r>
              <a:rPr lang="en-GB" sz="1100" dirty="0">
                <a:cs typeface="Times New Roman" charset="0"/>
              </a:rPr>
              <a:t> </a:t>
            </a:r>
            <a:r>
              <a:rPr lang="en-GB" sz="1100" dirty="0">
                <a:cs typeface="WenQuanYi Micro Hei" charset="0"/>
              </a:rPr>
              <a:t>the</a:t>
            </a:r>
            <a:r>
              <a:rPr lang="en-GB" sz="1100" dirty="0">
                <a:cs typeface="Times New Roman" charset="0"/>
              </a:rPr>
              <a:t> </a:t>
            </a:r>
            <a:r>
              <a:rPr lang="en-GB" sz="1100" dirty="0">
                <a:cs typeface="WenQuanYi Micro Hei" charset="0"/>
              </a:rPr>
              <a:t>road</a:t>
            </a:r>
            <a:r>
              <a:rPr lang="en-GB" sz="1100" dirty="0">
                <a:cs typeface="Times New Roman" charset="0"/>
              </a:rPr>
              <a:t> </a:t>
            </a:r>
            <a:r>
              <a:rPr lang="en-GB" sz="1100" dirty="0">
                <a:cs typeface="WenQuanYi Micro Hei" charset="0"/>
              </a:rPr>
              <a:t>to</a:t>
            </a:r>
            <a:r>
              <a:rPr lang="en-GB" sz="1100" dirty="0">
                <a:cs typeface="Times New Roman" charset="0"/>
              </a:rPr>
              <a:t> </a:t>
            </a:r>
            <a:r>
              <a:rPr lang="en-GB" sz="1100" dirty="0">
                <a:cs typeface="WenQuanYi Micro Hei" charset="0"/>
              </a:rPr>
              <a:t>it</a:t>
            </a:r>
            <a:r>
              <a:rPr lang="en-GB" sz="1100" dirty="0">
                <a:cs typeface="Times New Roman" charset="0"/>
              </a:rPr>
              <a:t> </a:t>
            </a:r>
            <a:r>
              <a:rPr lang="en-GB" sz="1100" dirty="0">
                <a:cs typeface="WenQuanYi Micro Hei" charset="0"/>
              </a:rPr>
              <a:t>is</a:t>
            </a:r>
            <a:r>
              <a:rPr lang="en-GB" sz="1100" dirty="0">
                <a:cs typeface="Times New Roman" charset="0"/>
              </a:rPr>
              <a:t> </a:t>
            </a:r>
            <a:r>
              <a:rPr lang="en-GB" sz="1100" dirty="0">
                <a:cs typeface="WenQuanYi Micro Hei" charset="0"/>
              </a:rPr>
              <a:t>an</a:t>
            </a:r>
            <a:r>
              <a:rPr lang="en-GB" sz="1100" dirty="0">
                <a:cs typeface="Times New Roman" charset="0"/>
              </a:rPr>
              <a:t> </a:t>
            </a:r>
            <a:r>
              <a:rPr lang="en-GB" sz="1100" dirty="0">
                <a:cs typeface="WenQuanYi Micro Hei" charset="0"/>
              </a:rPr>
              <a:t>amazing</a:t>
            </a:r>
            <a:r>
              <a:rPr lang="en-GB" sz="1100" dirty="0">
                <a:cs typeface="Times New Roman" charset="0"/>
              </a:rPr>
              <a:t> </a:t>
            </a:r>
            <a:r>
              <a:rPr lang="en-GB" sz="1100" dirty="0">
                <a:cs typeface="WenQuanYi Micro Hei" charset="0"/>
              </a:rPr>
              <a:t>one.</a:t>
            </a:r>
            <a:r>
              <a:rPr lang="en-GB" sz="1100" dirty="0">
                <a:cs typeface="Times New Roman" charset="0"/>
              </a:rPr>
              <a:t> </a:t>
            </a:r>
            <a:r>
              <a:rPr lang="en-GB" sz="1100" dirty="0">
                <a:cs typeface="WenQuanYi Micro Hei" charset="0"/>
              </a:rPr>
              <a:t>So,</a:t>
            </a:r>
            <a:r>
              <a:rPr lang="en-GB" sz="1100" dirty="0">
                <a:cs typeface="Times New Roman" charset="0"/>
              </a:rPr>
              <a:t> </a:t>
            </a:r>
            <a:r>
              <a:rPr lang="en-GB" sz="1100" dirty="0">
                <a:cs typeface="WenQuanYi Micro Hei" charset="0"/>
              </a:rPr>
              <a:t>my</a:t>
            </a:r>
            <a:r>
              <a:rPr lang="en-GB" sz="1100" dirty="0">
                <a:cs typeface="Times New Roman" charset="0"/>
              </a:rPr>
              <a:t> </a:t>
            </a:r>
            <a:r>
              <a:rPr lang="en-GB" sz="1100" dirty="0">
                <a:cs typeface="WenQuanYi Micro Hei" charset="0"/>
              </a:rPr>
              <a:t>advice</a:t>
            </a:r>
            <a:r>
              <a:rPr lang="en-GB" sz="1100" dirty="0">
                <a:cs typeface="Times New Roman" charset="0"/>
              </a:rPr>
              <a:t> </a:t>
            </a:r>
            <a:r>
              <a:rPr lang="en-GB" sz="1100" dirty="0">
                <a:cs typeface="WenQuanYi Micro Hei" charset="0"/>
              </a:rPr>
              <a:t>is:</a:t>
            </a:r>
            <a:r>
              <a:rPr lang="en-GB" sz="1100" dirty="0">
                <a:cs typeface="Times New Roman" charset="0"/>
              </a:rPr>
              <a:t> “</a:t>
            </a:r>
            <a:r>
              <a:rPr lang="en-GB" sz="1100" dirty="0">
                <a:cs typeface="WenQuanYi Micro Hei" charset="0"/>
              </a:rPr>
              <a:t>enjoy</a:t>
            </a:r>
            <a:r>
              <a:rPr lang="en-GB" sz="1100" dirty="0">
                <a:cs typeface="Times New Roman" charset="0"/>
              </a:rPr>
              <a:t> </a:t>
            </a:r>
            <a:r>
              <a:rPr lang="en-GB" sz="1100" dirty="0">
                <a:cs typeface="WenQuanYi Micro Hei" charset="0"/>
              </a:rPr>
              <a:t>your</a:t>
            </a:r>
            <a:r>
              <a:rPr lang="en-GB" sz="1100" dirty="0">
                <a:cs typeface="Times New Roman" charset="0"/>
              </a:rPr>
              <a:t> </a:t>
            </a:r>
            <a:r>
              <a:rPr lang="en-GB" sz="1100" dirty="0">
                <a:cs typeface="WenQuanYi Micro Hei" charset="0"/>
              </a:rPr>
              <a:t>journey</a:t>
            </a:r>
            <a:r>
              <a:rPr lang="en-GB" sz="1100" dirty="0">
                <a:cs typeface="Times New Roman" charset="0"/>
              </a:rPr>
              <a:t>”</a:t>
            </a:r>
            <a:r>
              <a:rPr lang="en-GB" sz="1100" dirty="0">
                <a:cs typeface="WenQuanYi Micro Hei" charset="0"/>
              </a:rPr>
              <a:t>.</a:t>
            </a: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230</a:t>
            </a:fld>
            <a:endParaRPr lang="ko-KR" altLang="en-US" dirty="0">
              <a:solidFill>
                <a:prstClr val="black"/>
              </a:solidFill>
              <a:latin typeface="Calibri"/>
              <a:ea typeface="맑은 고딕"/>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231</a:t>
            </a:fld>
            <a:endParaRPr lang="ko-KR" altLang="en-US" dirty="0">
              <a:solidFill>
                <a:prstClr val="black"/>
              </a:solidFill>
              <a:latin typeface="Calibri"/>
              <a:ea typeface="맑은 고딕"/>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232</a:t>
            </a:fld>
            <a:endParaRPr lang="ko-KR" altLang="en-US" dirty="0">
              <a:solidFill>
                <a:prstClr val="black"/>
              </a:solidFill>
              <a:latin typeface="Calibri"/>
              <a:ea typeface="맑은 고딕"/>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233</a:t>
            </a:fld>
            <a:endParaRPr lang="ko-KR" altLang="en-US" dirty="0">
              <a:solidFill>
                <a:prstClr val="black"/>
              </a:solidFill>
              <a:latin typeface="Calibri"/>
              <a:ea typeface="맑은 고딕"/>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234</a:t>
            </a:fld>
            <a:endParaRPr lang="ko-KR" altLang="en-US" dirty="0">
              <a:solidFill>
                <a:prstClr val="black"/>
              </a:solidFill>
              <a:latin typeface="Calibri"/>
              <a:ea typeface="맑은 고딕"/>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235</a:t>
            </a:fld>
            <a:endParaRPr lang="ko-KR" altLang="en-US" dirty="0">
              <a:solidFill>
                <a:prstClr val="black"/>
              </a:solidFill>
              <a:latin typeface="Calibri"/>
              <a:ea typeface="맑은 고딕"/>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236</a:t>
            </a:fld>
            <a:endParaRPr lang="ko-KR" altLang="en-US" dirty="0">
              <a:solidFill>
                <a:prstClr val="black"/>
              </a:solidFill>
              <a:latin typeface="Calibri"/>
              <a:ea typeface="맑은 고딕"/>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237</a:t>
            </a:fld>
            <a:endParaRPr lang="ko-KR" altLang="en-US" dirty="0">
              <a:solidFill>
                <a:prstClr val="black"/>
              </a:solidFill>
              <a:latin typeface="Calibri"/>
              <a:ea typeface="맑은 고딕"/>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238</a:t>
            </a:fld>
            <a:endParaRPr lang="ko-KR" altLang="en-US" dirty="0">
              <a:solidFill>
                <a:prstClr val="black"/>
              </a:solidFill>
              <a:latin typeface="Calibri"/>
              <a:ea typeface="맑은 고딕"/>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solidFill>
                  <a:prstClr val="black"/>
                </a:solidFill>
                <a:latin typeface="Calibri"/>
                <a:ea typeface="맑은 고딕"/>
              </a:rPr>
              <a:pPr/>
              <a:t>239</a:t>
            </a:fld>
            <a:endParaRPr lang="ko-KR" altLang="en-US" dirty="0">
              <a:solidFill>
                <a:prstClr val="black"/>
              </a:solidFill>
              <a:latin typeface="Calibri"/>
              <a:ea typeface="맑은 고딕"/>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417" name="Text Box 1"/>
          <p:cNvSpPr txBox="1">
            <a:spLocks noGrp="1" noRot="1" noChangeAspect="1" noChangeArrowheads="1"/>
          </p:cNvSpPr>
          <p:nvPr>
            <p:ph type="sldImg"/>
          </p:nvPr>
        </p:nvSpPr>
        <p:spPr bwMode="auto">
          <a:xfrm>
            <a:off x="-14224000" y="-11796713"/>
            <a:ext cx="16637000" cy="124793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0418" name="Text Box 2"/>
          <p:cNvSpPr txBox="1">
            <a:spLocks noGrp="1" noChangeArrowheads="1"/>
          </p:cNvSpPr>
          <p:nvPr>
            <p:ph type="body" idx="1"/>
          </p:nvPr>
        </p:nvSpPr>
        <p:spPr bwMode="auto">
          <a:xfrm>
            <a:off x="685800" y="4343400"/>
            <a:ext cx="5472113" cy="41005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914400" algn="l"/>
                <a:tab pos="1436688" algn="l"/>
                <a:tab pos="2160588" algn="l"/>
                <a:tab pos="2884488" algn="l"/>
                <a:tab pos="3608388" algn="l"/>
                <a:tab pos="4343400" algn="l"/>
                <a:tab pos="5056188" algn="l"/>
                <a:tab pos="5389563" algn="l"/>
                <a:tab pos="5829300" algn="l"/>
                <a:tab pos="6278563" algn="l"/>
                <a:tab pos="6727825" algn="l"/>
                <a:tab pos="7177088" algn="l"/>
                <a:tab pos="7626350" algn="l"/>
                <a:tab pos="8075613" algn="l"/>
                <a:tab pos="8524875" algn="l"/>
                <a:tab pos="8974138" algn="l"/>
                <a:tab pos="9423400" algn="l"/>
                <a:tab pos="9872663" algn="l"/>
                <a:tab pos="10321925" algn="l"/>
                <a:tab pos="10779125" algn="l"/>
                <a:tab pos="10779125" algn="l"/>
                <a:tab pos="10780713" algn="l"/>
              </a:tabLst>
              <a:defRPr sz="1200">
                <a:solidFill>
                  <a:srgbClr val="000000"/>
                </a:solidFill>
                <a:latin typeface="Times New Roman" charset="0"/>
                <a:ea typeface="ＭＳ Ｐゴシック" charset="0"/>
              </a:defRPr>
            </a:lvl1pPr>
            <a:lvl2pPr>
              <a:tabLst>
                <a:tab pos="0" algn="l"/>
                <a:tab pos="914400" algn="l"/>
                <a:tab pos="1436688" algn="l"/>
                <a:tab pos="2160588" algn="l"/>
                <a:tab pos="2884488" algn="l"/>
                <a:tab pos="3608388" algn="l"/>
                <a:tab pos="4343400" algn="l"/>
                <a:tab pos="5056188" algn="l"/>
                <a:tab pos="5389563" algn="l"/>
                <a:tab pos="5829300" algn="l"/>
                <a:tab pos="6278563" algn="l"/>
                <a:tab pos="6727825" algn="l"/>
                <a:tab pos="7177088" algn="l"/>
                <a:tab pos="7626350" algn="l"/>
                <a:tab pos="8075613" algn="l"/>
                <a:tab pos="8524875" algn="l"/>
                <a:tab pos="8974138" algn="l"/>
                <a:tab pos="9423400" algn="l"/>
                <a:tab pos="9872663" algn="l"/>
                <a:tab pos="10321925" algn="l"/>
                <a:tab pos="10779125" algn="l"/>
                <a:tab pos="10779125" algn="l"/>
                <a:tab pos="10780713" algn="l"/>
              </a:tabLst>
              <a:defRPr sz="1200">
                <a:solidFill>
                  <a:srgbClr val="000000"/>
                </a:solidFill>
                <a:latin typeface="Times New Roman" charset="0"/>
                <a:ea typeface="ＭＳ Ｐゴシック" charset="0"/>
              </a:defRPr>
            </a:lvl2pPr>
            <a:lvl3pPr>
              <a:tabLst>
                <a:tab pos="0" algn="l"/>
                <a:tab pos="914400" algn="l"/>
                <a:tab pos="1436688" algn="l"/>
                <a:tab pos="2160588" algn="l"/>
                <a:tab pos="2884488" algn="l"/>
                <a:tab pos="3608388" algn="l"/>
                <a:tab pos="4343400" algn="l"/>
                <a:tab pos="5056188" algn="l"/>
                <a:tab pos="5389563" algn="l"/>
                <a:tab pos="5829300" algn="l"/>
                <a:tab pos="6278563" algn="l"/>
                <a:tab pos="6727825" algn="l"/>
                <a:tab pos="7177088" algn="l"/>
                <a:tab pos="7626350" algn="l"/>
                <a:tab pos="8075613" algn="l"/>
                <a:tab pos="8524875" algn="l"/>
                <a:tab pos="8974138" algn="l"/>
                <a:tab pos="9423400" algn="l"/>
                <a:tab pos="9872663" algn="l"/>
                <a:tab pos="10321925" algn="l"/>
                <a:tab pos="10779125" algn="l"/>
                <a:tab pos="10779125" algn="l"/>
                <a:tab pos="10780713" algn="l"/>
              </a:tabLst>
              <a:defRPr sz="1200">
                <a:solidFill>
                  <a:srgbClr val="000000"/>
                </a:solidFill>
                <a:latin typeface="Times New Roman" charset="0"/>
                <a:ea typeface="ＭＳ Ｐゴシック" charset="0"/>
              </a:defRPr>
            </a:lvl3pPr>
            <a:lvl4pPr>
              <a:tabLst>
                <a:tab pos="0" algn="l"/>
                <a:tab pos="914400" algn="l"/>
                <a:tab pos="1436688" algn="l"/>
                <a:tab pos="2160588" algn="l"/>
                <a:tab pos="2884488" algn="l"/>
                <a:tab pos="3608388" algn="l"/>
                <a:tab pos="4343400" algn="l"/>
                <a:tab pos="5056188" algn="l"/>
                <a:tab pos="5389563" algn="l"/>
                <a:tab pos="5829300" algn="l"/>
                <a:tab pos="6278563" algn="l"/>
                <a:tab pos="6727825" algn="l"/>
                <a:tab pos="7177088" algn="l"/>
                <a:tab pos="7626350" algn="l"/>
                <a:tab pos="8075613" algn="l"/>
                <a:tab pos="8524875" algn="l"/>
                <a:tab pos="8974138" algn="l"/>
                <a:tab pos="9423400" algn="l"/>
                <a:tab pos="9872663" algn="l"/>
                <a:tab pos="10321925" algn="l"/>
                <a:tab pos="10779125" algn="l"/>
                <a:tab pos="10779125" algn="l"/>
                <a:tab pos="10780713" algn="l"/>
              </a:tabLst>
              <a:defRPr sz="1200">
                <a:solidFill>
                  <a:srgbClr val="000000"/>
                </a:solidFill>
                <a:latin typeface="Times New Roman" charset="0"/>
                <a:ea typeface="ＭＳ Ｐゴシック" charset="0"/>
              </a:defRPr>
            </a:lvl4pPr>
            <a:lvl5pPr>
              <a:tabLst>
                <a:tab pos="0" algn="l"/>
                <a:tab pos="914400" algn="l"/>
                <a:tab pos="1436688" algn="l"/>
                <a:tab pos="2160588" algn="l"/>
                <a:tab pos="2884488" algn="l"/>
                <a:tab pos="3608388" algn="l"/>
                <a:tab pos="4343400" algn="l"/>
                <a:tab pos="5056188" algn="l"/>
                <a:tab pos="5389563" algn="l"/>
                <a:tab pos="5829300" algn="l"/>
                <a:tab pos="6278563" algn="l"/>
                <a:tab pos="6727825" algn="l"/>
                <a:tab pos="7177088" algn="l"/>
                <a:tab pos="7626350" algn="l"/>
                <a:tab pos="8075613" algn="l"/>
                <a:tab pos="8524875" algn="l"/>
                <a:tab pos="8974138" algn="l"/>
                <a:tab pos="9423400" algn="l"/>
                <a:tab pos="9872663" algn="l"/>
                <a:tab pos="10321925" algn="l"/>
                <a:tab pos="10779125" algn="l"/>
                <a:tab pos="10779125" algn="l"/>
                <a:tab pos="10780713"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914400" algn="l"/>
                <a:tab pos="1436688" algn="l"/>
                <a:tab pos="2160588" algn="l"/>
                <a:tab pos="2884488" algn="l"/>
                <a:tab pos="3608388" algn="l"/>
                <a:tab pos="4343400" algn="l"/>
                <a:tab pos="5056188" algn="l"/>
                <a:tab pos="5389563" algn="l"/>
                <a:tab pos="5829300" algn="l"/>
                <a:tab pos="6278563" algn="l"/>
                <a:tab pos="6727825" algn="l"/>
                <a:tab pos="7177088" algn="l"/>
                <a:tab pos="7626350" algn="l"/>
                <a:tab pos="8075613" algn="l"/>
                <a:tab pos="8524875" algn="l"/>
                <a:tab pos="8974138" algn="l"/>
                <a:tab pos="9423400" algn="l"/>
                <a:tab pos="9872663" algn="l"/>
                <a:tab pos="10321925" algn="l"/>
                <a:tab pos="10779125" algn="l"/>
                <a:tab pos="10779125" algn="l"/>
                <a:tab pos="10780713"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914400" algn="l"/>
                <a:tab pos="1436688" algn="l"/>
                <a:tab pos="2160588" algn="l"/>
                <a:tab pos="2884488" algn="l"/>
                <a:tab pos="3608388" algn="l"/>
                <a:tab pos="4343400" algn="l"/>
                <a:tab pos="5056188" algn="l"/>
                <a:tab pos="5389563" algn="l"/>
                <a:tab pos="5829300" algn="l"/>
                <a:tab pos="6278563" algn="l"/>
                <a:tab pos="6727825" algn="l"/>
                <a:tab pos="7177088" algn="l"/>
                <a:tab pos="7626350" algn="l"/>
                <a:tab pos="8075613" algn="l"/>
                <a:tab pos="8524875" algn="l"/>
                <a:tab pos="8974138" algn="l"/>
                <a:tab pos="9423400" algn="l"/>
                <a:tab pos="9872663" algn="l"/>
                <a:tab pos="10321925" algn="l"/>
                <a:tab pos="10779125" algn="l"/>
                <a:tab pos="10779125" algn="l"/>
                <a:tab pos="10780713"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914400" algn="l"/>
                <a:tab pos="1436688" algn="l"/>
                <a:tab pos="2160588" algn="l"/>
                <a:tab pos="2884488" algn="l"/>
                <a:tab pos="3608388" algn="l"/>
                <a:tab pos="4343400" algn="l"/>
                <a:tab pos="5056188" algn="l"/>
                <a:tab pos="5389563" algn="l"/>
                <a:tab pos="5829300" algn="l"/>
                <a:tab pos="6278563" algn="l"/>
                <a:tab pos="6727825" algn="l"/>
                <a:tab pos="7177088" algn="l"/>
                <a:tab pos="7626350" algn="l"/>
                <a:tab pos="8075613" algn="l"/>
                <a:tab pos="8524875" algn="l"/>
                <a:tab pos="8974138" algn="l"/>
                <a:tab pos="9423400" algn="l"/>
                <a:tab pos="9872663" algn="l"/>
                <a:tab pos="10321925" algn="l"/>
                <a:tab pos="10779125" algn="l"/>
                <a:tab pos="10779125" algn="l"/>
                <a:tab pos="10780713"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914400" algn="l"/>
                <a:tab pos="1436688" algn="l"/>
                <a:tab pos="2160588" algn="l"/>
                <a:tab pos="2884488" algn="l"/>
                <a:tab pos="3608388" algn="l"/>
                <a:tab pos="4343400" algn="l"/>
                <a:tab pos="5056188" algn="l"/>
                <a:tab pos="5389563" algn="l"/>
                <a:tab pos="5829300" algn="l"/>
                <a:tab pos="6278563" algn="l"/>
                <a:tab pos="6727825" algn="l"/>
                <a:tab pos="7177088" algn="l"/>
                <a:tab pos="7626350" algn="l"/>
                <a:tab pos="8075613" algn="l"/>
                <a:tab pos="8524875" algn="l"/>
                <a:tab pos="8974138" algn="l"/>
                <a:tab pos="9423400" algn="l"/>
                <a:tab pos="9872663" algn="l"/>
                <a:tab pos="10321925" algn="l"/>
                <a:tab pos="10779125" algn="l"/>
                <a:tab pos="10779125" algn="l"/>
                <a:tab pos="10780713" algn="l"/>
              </a:tabLst>
              <a:defRPr sz="1200">
                <a:solidFill>
                  <a:srgbClr val="000000"/>
                </a:solidFill>
                <a:latin typeface="Times New Roman" charset="0"/>
                <a:ea typeface="ＭＳ Ｐゴシック" charset="0"/>
              </a:defRPr>
            </a:lvl9pPr>
          </a:lstStyle>
          <a:p>
            <a:pPr>
              <a:spcBef>
                <a:spcPts val="450"/>
              </a:spcBef>
              <a:buClrTx/>
              <a:buFontTx/>
              <a:buNone/>
            </a:pPr>
            <a:r>
              <a:rPr lang="en-GB" sz="1100" dirty="0" smtClean="0">
                <a:cs typeface="WenQuanYi Micro Hei" charset="0"/>
              </a:rPr>
              <a:t>Career:</a:t>
            </a:r>
            <a:r>
              <a:rPr lang="en-GB" sz="1100" baseline="0" dirty="0" smtClean="0">
                <a:cs typeface="WenQuanYi Micro Hei" charset="0"/>
              </a:rPr>
              <a:t> Don’t rely on companies; </a:t>
            </a:r>
            <a:r>
              <a:rPr lang="en-GB" sz="1100" baseline="0" dirty="0" smtClean="0">
                <a:solidFill>
                  <a:srgbClr val="FF0000"/>
                </a:solidFill>
                <a:cs typeface="WenQuanYi Micro Hei" charset="0"/>
              </a:rPr>
              <a:t>Doctors</a:t>
            </a:r>
            <a:r>
              <a:rPr lang="en-GB" sz="1100" baseline="0" dirty="0" smtClean="0">
                <a:cs typeface="WenQuanYi Micro Hei" charset="0"/>
              </a:rPr>
              <a:t>, Solicitors, Accounts; </a:t>
            </a:r>
            <a:r>
              <a:rPr lang="en-GB" sz="1100" baseline="0" dirty="0" smtClean="0">
                <a:solidFill>
                  <a:srgbClr val="FF0000"/>
                </a:solidFill>
                <a:cs typeface="WenQuanYi Micro Hei" charset="0"/>
              </a:rPr>
              <a:t>PRAFULLA</a:t>
            </a:r>
          </a:p>
          <a:p>
            <a:pPr>
              <a:spcBef>
                <a:spcPts val="450"/>
              </a:spcBef>
              <a:buClrTx/>
              <a:buFontTx/>
              <a:buNone/>
            </a:pPr>
            <a:r>
              <a:rPr lang="en-GB" sz="1100" baseline="0" dirty="0" smtClean="0">
                <a:cs typeface="WenQuanYi Micro Hei" charset="0"/>
              </a:rPr>
              <a:t>9 to 5: Study Hard – </a:t>
            </a:r>
            <a:r>
              <a:rPr lang="en-GB" sz="1100" baseline="0" dirty="0" smtClean="0">
                <a:solidFill>
                  <a:srgbClr val="FF0000"/>
                </a:solidFill>
                <a:cs typeface="WenQuanYi Micro Hei" charset="0"/>
              </a:rPr>
              <a:t>Not paid </a:t>
            </a:r>
            <a:r>
              <a:rPr lang="en-GB" sz="1100" baseline="0" dirty="0" smtClean="0">
                <a:cs typeface="WenQuanYi Micro Hei" charset="0"/>
              </a:rPr>
              <a:t>for it – </a:t>
            </a:r>
            <a:r>
              <a:rPr lang="en-GB" sz="1100" baseline="0" dirty="0" smtClean="0">
                <a:solidFill>
                  <a:srgbClr val="FF0000"/>
                </a:solidFill>
                <a:cs typeface="WenQuanYi Micro Hei" charset="0"/>
              </a:rPr>
              <a:t>Be ready</a:t>
            </a:r>
          </a:p>
          <a:p>
            <a:pPr>
              <a:spcBef>
                <a:spcPts val="450"/>
              </a:spcBef>
              <a:buClrTx/>
              <a:buFontTx/>
              <a:buNone/>
            </a:pPr>
            <a:r>
              <a:rPr lang="en-GB" sz="1100" baseline="0" dirty="0" smtClean="0">
                <a:cs typeface="WenQuanYi Micro Hei" charset="0"/>
              </a:rPr>
              <a:t>Practice: Katas, Dojos, Pet-Projects-Communities</a:t>
            </a:r>
          </a:p>
          <a:p>
            <a:pPr>
              <a:spcBef>
                <a:spcPts val="450"/>
              </a:spcBef>
              <a:buClrTx/>
              <a:buFontTx/>
              <a:buNone/>
            </a:pPr>
            <a:r>
              <a:rPr lang="en-GB" sz="1100" baseline="0" dirty="0" smtClean="0">
                <a:solidFill>
                  <a:srgbClr val="FF0000"/>
                </a:solidFill>
                <a:cs typeface="WenQuanYi Micro Hei" charset="0"/>
              </a:rPr>
              <a:t>Promotions: 2</a:t>
            </a:r>
            <a:r>
              <a:rPr lang="en-GB" sz="1100" baseline="30000" dirty="0" smtClean="0">
                <a:solidFill>
                  <a:srgbClr val="FF0000"/>
                </a:solidFill>
                <a:cs typeface="WenQuanYi Micro Hei" charset="0"/>
              </a:rPr>
              <a:t>nd</a:t>
            </a:r>
            <a:r>
              <a:rPr lang="en-GB" sz="1100" baseline="0" dirty="0" smtClean="0">
                <a:solidFill>
                  <a:srgbClr val="FF0000"/>
                </a:solidFill>
                <a:cs typeface="WenQuanYi Micro Hei" charset="0"/>
              </a:rPr>
              <a:t> Year</a:t>
            </a:r>
            <a:endParaRPr lang="en-GB" sz="1100" dirty="0" smtClean="0">
              <a:solidFill>
                <a:srgbClr val="FF0000"/>
              </a:solidFill>
              <a:cs typeface="WenQuanYi Micro Hei" charset="0"/>
            </a:endParaRPr>
          </a:p>
          <a:p>
            <a:pPr>
              <a:spcBef>
                <a:spcPts val="450"/>
              </a:spcBef>
              <a:buClrTx/>
              <a:buFontTx/>
              <a:buNone/>
            </a:pPr>
            <a:endParaRPr lang="en-GB" sz="1100" dirty="0" smtClean="0">
              <a:cs typeface="WenQuanYi Micro Hei" charset="0"/>
            </a:endParaRPr>
          </a:p>
          <a:p>
            <a:pPr>
              <a:spcBef>
                <a:spcPts val="450"/>
              </a:spcBef>
              <a:buClrTx/>
              <a:buFontTx/>
              <a:buNone/>
            </a:pPr>
            <a:endParaRPr lang="en-GB" sz="1100" dirty="0" smtClean="0">
              <a:cs typeface="WenQuanYi Micro Hei" charset="0"/>
            </a:endParaRPr>
          </a:p>
          <a:p>
            <a:pPr>
              <a:spcBef>
                <a:spcPts val="450"/>
              </a:spcBef>
              <a:buClrTx/>
              <a:buFontTx/>
              <a:buNone/>
            </a:pPr>
            <a:r>
              <a:rPr lang="en-GB" sz="1100" dirty="0" smtClean="0">
                <a:cs typeface="WenQuanYi Micro Hei" charset="0"/>
              </a:rPr>
              <a:t>1.</a:t>
            </a:r>
            <a:r>
              <a:rPr lang="en-GB" sz="1100" baseline="0" dirty="0" smtClean="0">
                <a:cs typeface="WenQuanYi Micro Hei" charset="0"/>
              </a:rPr>
              <a:t> </a:t>
            </a:r>
            <a:r>
              <a:rPr lang="en-GB" sz="1100" dirty="0" smtClean="0">
                <a:cs typeface="WenQuanYi Micro Hei" charset="0"/>
              </a:rPr>
              <a:t>Owning</a:t>
            </a:r>
            <a:r>
              <a:rPr lang="en-GB" sz="1100" dirty="0" smtClean="0">
                <a:cs typeface="Times New Roman" charset="0"/>
              </a:rPr>
              <a:t> </a:t>
            </a:r>
            <a:r>
              <a:rPr lang="en-GB" sz="1100" dirty="0">
                <a:cs typeface="WenQuanYi Micro Hei" charset="0"/>
              </a:rPr>
              <a:t>your</a:t>
            </a:r>
            <a:r>
              <a:rPr lang="en-GB" sz="1100" dirty="0">
                <a:cs typeface="Times New Roman" charset="0"/>
              </a:rPr>
              <a:t> </a:t>
            </a:r>
            <a:r>
              <a:rPr lang="en-GB" sz="1100" dirty="0">
                <a:cs typeface="WenQuanYi Micro Hei" charset="0"/>
              </a:rPr>
              <a:t>career:</a:t>
            </a:r>
            <a:r>
              <a:rPr lang="en-GB" sz="1100" dirty="0">
                <a:cs typeface="Times New Roman" charset="0"/>
              </a:rPr>
              <a:t> </a:t>
            </a:r>
            <a:r>
              <a:rPr lang="en-GB" sz="1100" dirty="0">
                <a:cs typeface="WenQuanYi Micro Hei" charset="0"/>
              </a:rPr>
              <a:t>Don't</a:t>
            </a:r>
            <a:r>
              <a:rPr lang="en-GB" sz="1100" dirty="0">
                <a:cs typeface="Times New Roman" charset="0"/>
              </a:rPr>
              <a:t> </a:t>
            </a:r>
            <a:r>
              <a:rPr lang="en-GB" sz="1100" dirty="0">
                <a:cs typeface="WenQuanYi Micro Hei" charset="0"/>
              </a:rPr>
              <a:t>rely</a:t>
            </a:r>
            <a:r>
              <a:rPr lang="en-GB" sz="1100" dirty="0">
                <a:cs typeface="Times New Roman" charset="0"/>
              </a:rPr>
              <a:t> </a:t>
            </a:r>
            <a:r>
              <a:rPr lang="en-GB" sz="1100" dirty="0">
                <a:cs typeface="WenQuanYi Micro Hei" charset="0"/>
              </a:rPr>
              <a:t>on</a:t>
            </a:r>
            <a:r>
              <a:rPr lang="en-GB" sz="1100" dirty="0">
                <a:cs typeface="Times New Roman" charset="0"/>
              </a:rPr>
              <a:t> </a:t>
            </a:r>
            <a:r>
              <a:rPr lang="en-GB" sz="1100" dirty="0">
                <a:cs typeface="WenQuanYi Micro Hei" charset="0"/>
              </a:rPr>
              <a:t>COMPANIES</a:t>
            </a:r>
            <a:r>
              <a:rPr lang="en-GB" sz="1100" dirty="0">
                <a:cs typeface="Times New Roman" charset="0"/>
              </a:rPr>
              <a:t> </a:t>
            </a:r>
            <a:r>
              <a:rPr lang="en-GB" sz="1100" dirty="0">
                <a:cs typeface="WenQuanYi Micro Hei" charset="0"/>
              </a:rPr>
              <a:t>to</a:t>
            </a:r>
            <a:r>
              <a:rPr lang="en-GB" sz="1100" dirty="0">
                <a:cs typeface="Times New Roman" charset="0"/>
              </a:rPr>
              <a:t> </a:t>
            </a:r>
            <a:r>
              <a:rPr lang="en-GB" sz="1100" dirty="0">
                <a:cs typeface="WenQuanYi Micro Hei" charset="0"/>
              </a:rPr>
              <a:t>give</a:t>
            </a:r>
            <a:r>
              <a:rPr lang="en-GB" sz="1100" dirty="0">
                <a:cs typeface="Times New Roman" charset="0"/>
              </a:rPr>
              <a:t> </a:t>
            </a:r>
            <a:r>
              <a:rPr lang="en-GB" sz="1100" dirty="0">
                <a:cs typeface="WenQuanYi Micro Hei" charset="0"/>
              </a:rPr>
              <a:t>you</a:t>
            </a:r>
            <a:r>
              <a:rPr lang="en-GB" sz="1100" dirty="0">
                <a:cs typeface="Times New Roman" charset="0"/>
              </a:rPr>
              <a:t> TRAINING</a:t>
            </a:r>
            <a:r>
              <a:rPr lang="en-GB" sz="1100" dirty="0">
                <a:cs typeface="WenQuanYi Micro Hei" charset="0"/>
              </a:rPr>
              <a:t>.</a:t>
            </a:r>
            <a:r>
              <a:rPr lang="en-GB" sz="1100" dirty="0">
                <a:cs typeface="Times New Roman" charset="0"/>
              </a:rPr>
              <a:t> </a:t>
            </a:r>
            <a:r>
              <a:rPr lang="en-GB" sz="1100" dirty="0">
                <a:cs typeface="WenQuanYi Micro Hei" charset="0"/>
              </a:rPr>
              <a:t>Spend</a:t>
            </a:r>
            <a:r>
              <a:rPr lang="en-GB" sz="1100" dirty="0">
                <a:cs typeface="Times New Roman" charset="0"/>
              </a:rPr>
              <a:t> </a:t>
            </a:r>
            <a:r>
              <a:rPr lang="en-GB" sz="1100" dirty="0">
                <a:cs typeface="WenQuanYi Micro Hei" charset="0"/>
              </a:rPr>
              <a:t>your</a:t>
            </a:r>
            <a:r>
              <a:rPr lang="en-GB" sz="1100" dirty="0">
                <a:cs typeface="Times New Roman" charset="0"/>
              </a:rPr>
              <a:t> </a:t>
            </a:r>
            <a:r>
              <a:rPr lang="en-GB" sz="1100" dirty="0">
                <a:cs typeface="WenQuanYi Micro Hei" charset="0"/>
              </a:rPr>
              <a:t>own</a:t>
            </a:r>
            <a:r>
              <a:rPr lang="en-GB" sz="1100" dirty="0">
                <a:cs typeface="Times New Roman" charset="0"/>
              </a:rPr>
              <a:t> </a:t>
            </a:r>
            <a:r>
              <a:rPr lang="en-GB" sz="1100" dirty="0">
                <a:cs typeface="WenQuanYi Micro Hei" charset="0"/>
              </a:rPr>
              <a:t>time</a:t>
            </a:r>
            <a:r>
              <a:rPr lang="en-GB" sz="1100" dirty="0">
                <a:cs typeface="Times New Roman" charset="0"/>
              </a:rPr>
              <a:t> </a:t>
            </a:r>
            <a:r>
              <a:rPr lang="en-GB" sz="1100" dirty="0">
                <a:cs typeface="WenQuanYi Micro Hei" charset="0"/>
              </a:rPr>
              <a:t>and</a:t>
            </a:r>
            <a:r>
              <a:rPr lang="en-GB" sz="1100" dirty="0">
                <a:cs typeface="Times New Roman" charset="0"/>
              </a:rPr>
              <a:t> </a:t>
            </a:r>
            <a:r>
              <a:rPr lang="en-GB" sz="1100" dirty="0">
                <a:cs typeface="WenQuanYi Micro Hei" charset="0"/>
              </a:rPr>
              <a:t>money</a:t>
            </a:r>
            <a:r>
              <a:rPr lang="en-GB" sz="1100" dirty="0">
                <a:cs typeface="Times New Roman" charset="0"/>
              </a:rPr>
              <a:t> </a:t>
            </a:r>
            <a:r>
              <a:rPr lang="en-GB" sz="1100" dirty="0">
                <a:cs typeface="WenQuanYi Micro Hei" charset="0"/>
              </a:rPr>
              <a:t>on</a:t>
            </a:r>
            <a:r>
              <a:rPr lang="en-GB" sz="1100" dirty="0">
                <a:cs typeface="Times New Roman" charset="0"/>
              </a:rPr>
              <a:t> </a:t>
            </a:r>
            <a:r>
              <a:rPr lang="en-GB" sz="1100" dirty="0">
                <a:cs typeface="WenQuanYi Micro Hei" charset="0"/>
              </a:rPr>
              <a:t>getting</a:t>
            </a:r>
            <a:r>
              <a:rPr lang="en-GB" sz="1100" dirty="0">
                <a:cs typeface="Times New Roman" charset="0"/>
              </a:rPr>
              <a:t> </a:t>
            </a:r>
            <a:r>
              <a:rPr lang="en-GB" sz="1100" dirty="0">
                <a:cs typeface="WenQuanYi Micro Hei" charset="0"/>
              </a:rPr>
              <a:t>better</a:t>
            </a:r>
            <a:r>
              <a:rPr lang="en-GB" sz="1100" dirty="0">
                <a:cs typeface="Times New Roman" charset="0"/>
              </a:rPr>
              <a:t> </a:t>
            </a:r>
            <a:r>
              <a:rPr lang="en-GB" sz="1100" dirty="0">
                <a:cs typeface="WenQuanYi Micro Hei" charset="0"/>
              </a:rPr>
              <a:t>as</a:t>
            </a:r>
            <a:r>
              <a:rPr lang="en-GB" sz="1100" dirty="0">
                <a:cs typeface="Times New Roman" charset="0"/>
              </a:rPr>
              <a:t> </a:t>
            </a:r>
            <a:r>
              <a:rPr lang="en-GB" sz="1100" dirty="0">
                <a:cs typeface="WenQuanYi Micro Hei" charset="0"/>
              </a:rPr>
              <a:t>a</a:t>
            </a:r>
            <a:r>
              <a:rPr lang="en-GB" sz="1100" dirty="0">
                <a:cs typeface="Times New Roman" charset="0"/>
              </a:rPr>
              <a:t> </a:t>
            </a:r>
            <a:r>
              <a:rPr lang="en-GB" sz="1100" dirty="0">
                <a:cs typeface="WenQuanYi Micro Hei" charset="0"/>
              </a:rPr>
              <a:t>professional. Mention DOCTORS, SOLICITORS, DENTISTS, REPUTATION, etc.</a:t>
            </a:r>
          </a:p>
          <a:p>
            <a:pPr>
              <a:spcBef>
                <a:spcPts val="450"/>
              </a:spcBef>
              <a:buClrTx/>
              <a:buFontTx/>
              <a:buNone/>
            </a:pPr>
            <a:r>
              <a:rPr lang="en-GB" sz="1100" dirty="0">
                <a:cs typeface="WenQuanYi Micro Hei" charset="0"/>
              </a:rPr>
              <a:t>2</a:t>
            </a:r>
            <a:r>
              <a:rPr lang="en-GB" sz="1100" dirty="0" smtClean="0">
                <a:cs typeface="WenQuanYi Micro Hei" charset="0"/>
              </a:rPr>
              <a:t>. Not</a:t>
            </a:r>
            <a:r>
              <a:rPr lang="en-GB" sz="1100" dirty="0" smtClean="0">
                <a:cs typeface="Times New Roman" charset="0"/>
              </a:rPr>
              <a:t> </a:t>
            </a:r>
            <a:r>
              <a:rPr lang="en-GB" sz="1100" dirty="0">
                <a:cs typeface="WenQuanYi Micro Hei" charset="0"/>
              </a:rPr>
              <a:t>a</a:t>
            </a:r>
            <a:r>
              <a:rPr lang="en-GB" sz="1100" dirty="0">
                <a:cs typeface="Times New Roman" charset="0"/>
              </a:rPr>
              <a:t> </a:t>
            </a:r>
            <a:r>
              <a:rPr lang="en-GB" sz="1100" dirty="0">
                <a:cs typeface="WenQuanYi Micro Hei" charset="0"/>
              </a:rPr>
              <a:t>9</a:t>
            </a:r>
            <a:r>
              <a:rPr lang="en-GB" sz="1100" dirty="0">
                <a:cs typeface="Times New Roman" charset="0"/>
              </a:rPr>
              <a:t> </a:t>
            </a:r>
            <a:r>
              <a:rPr lang="en-GB" sz="1100" dirty="0">
                <a:cs typeface="WenQuanYi Micro Hei" charset="0"/>
              </a:rPr>
              <a:t>to</a:t>
            </a:r>
            <a:r>
              <a:rPr lang="en-GB" sz="1100" dirty="0">
                <a:cs typeface="Times New Roman" charset="0"/>
              </a:rPr>
              <a:t> </a:t>
            </a:r>
            <a:r>
              <a:rPr lang="en-GB" sz="1100" dirty="0">
                <a:cs typeface="WenQuanYi Micro Hei" charset="0"/>
              </a:rPr>
              <a:t>5</a:t>
            </a:r>
            <a:r>
              <a:rPr lang="en-GB" sz="1100" dirty="0">
                <a:cs typeface="Times New Roman" charset="0"/>
              </a:rPr>
              <a:t> </a:t>
            </a:r>
            <a:r>
              <a:rPr lang="en-GB" sz="1100" dirty="0">
                <a:cs typeface="WenQuanYi Micro Hei" charset="0"/>
              </a:rPr>
              <a:t>profession:</a:t>
            </a:r>
            <a:r>
              <a:rPr lang="en-GB" sz="1100" dirty="0">
                <a:cs typeface="Times New Roman" charset="0"/>
              </a:rPr>
              <a:t> </a:t>
            </a:r>
            <a:r>
              <a:rPr lang="en-GB" sz="1100" dirty="0">
                <a:cs typeface="WenQuanYi Micro Hei" charset="0"/>
              </a:rPr>
              <a:t>If</a:t>
            </a:r>
            <a:r>
              <a:rPr lang="en-GB" sz="1100" dirty="0">
                <a:cs typeface="Times New Roman" charset="0"/>
              </a:rPr>
              <a:t> </a:t>
            </a:r>
            <a:r>
              <a:rPr lang="en-GB" sz="1100" dirty="0">
                <a:cs typeface="WenQuanYi Micro Hei" charset="0"/>
              </a:rPr>
              <a:t>you</a:t>
            </a:r>
            <a:r>
              <a:rPr lang="en-GB" sz="1100" dirty="0">
                <a:cs typeface="Times New Roman" charset="0"/>
              </a:rPr>
              <a:t> </a:t>
            </a:r>
            <a:r>
              <a:rPr lang="en-GB" sz="1100" dirty="0">
                <a:cs typeface="WenQuanYi Micro Hei" charset="0"/>
              </a:rPr>
              <a:t>think</a:t>
            </a:r>
            <a:r>
              <a:rPr lang="en-GB" sz="1100" dirty="0">
                <a:cs typeface="Times New Roman" charset="0"/>
              </a:rPr>
              <a:t> </a:t>
            </a:r>
            <a:r>
              <a:rPr lang="en-GB" sz="1100" dirty="0">
                <a:cs typeface="WenQuanYi Micro Hei" charset="0"/>
              </a:rPr>
              <a:t>you</a:t>
            </a:r>
            <a:r>
              <a:rPr lang="en-GB" sz="1100" dirty="0">
                <a:cs typeface="Times New Roman" charset="0"/>
              </a:rPr>
              <a:t> </a:t>
            </a:r>
            <a:r>
              <a:rPr lang="en-GB" sz="1100" dirty="0">
                <a:cs typeface="WenQuanYi Micro Hei" charset="0"/>
              </a:rPr>
              <a:t>STUDIED</a:t>
            </a:r>
            <a:r>
              <a:rPr lang="en-GB" sz="1100" dirty="0">
                <a:cs typeface="Times New Roman" charset="0"/>
              </a:rPr>
              <a:t> </a:t>
            </a:r>
            <a:r>
              <a:rPr lang="en-GB" sz="1100" dirty="0">
                <a:cs typeface="WenQuanYi Micro Hei" charset="0"/>
              </a:rPr>
              <a:t>HARD</a:t>
            </a:r>
            <a:r>
              <a:rPr lang="en-GB" sz="1100" dirty="0">
                <a:cs typeface="Times New Roman" charset="0"/>
              </a:rPr>
              <a:t> </a:t>
            </a:r>
            <a:r>
              <a:rPr lang="en-GB" sz="1100" dirty="0">
                <a:cs typeface="WenQuanYi Micro Hei" charset="0"/>
              </a:rPr>
              <a:t>at</a:t>
            </a:r>
            <a:r>
              <a:rPr lang="en-GB" sz="1100" dirty="0">
                <a:cs typeface="Times New Roman" charset="0"/>
              </a:rPr>
              <a:t> UNIVERSITY</a:t>
            </a:r>
            <a:r>
              <a:rPr lang="en-GB" sz="1100" dirty="0">
                <a:cs typeface="WenQuanYi Micro Hei" charset="0"/>
              </a:rPr>
              <a:t>,</a:t>
            </a:r>
            <a:r>
              <a:rPr lang="en-GB" sz="1100" dirty="0">
                <a:cs typeface="Times New Roman" charset="0"/>
              </a:rPr>
              <a:t> </a:t>
            </a:r>
            <a:r>
              <a:rPr lang="en-GB" sz="1100" dirty="0">
                <a:cs typeface="WenQuanYi Micro Hei" charset="0"/>
              </a:rPr>
              <a:t>sorry</a:t>
            </a:r>
            <a:r>
              <a:rPr lang="en-GB" sz="1100" dirty="0">
                <a:cs typeface="Times New Roman" charset="0"/>
              </a:rPr>
              <a:t> </a:t>
            </a:r>
            <a:r>
              <a:rPr lang="en-GB" sz="1100" dirty="0">
                <a:cs typeface="WenQuanYi Micro Hei" charset="0"/>
              </a:rPr>
              <a:t>to</a:t>
            </a:r>
            <a:r>
              <a:rPr lang="en-GB" sz="1100" dirty="0">
                <a:cs typeface="Times New Roman" charset="0"/>
              </a:rPr>
              <a:t> </a:t>
            </a:r>
            <a:r>
              <a:rPr lang="en-GB" sz="1100" dirty="0">
                <a:cs typeface="WenQuanYi Micro Hei" charset="0"/>
              </a:rPr>
              <a:t>say</a:t>
            </a:r>
            <a:r>
              <a:rPr lang="en-GB" sz="1100" dirty="0">
                <a:cs typeface="Times New Roman" charset="0"/>
              </a:rPr>
              <a:t> </a:t>
            </a:r>
            <a:r>
              <a:rPr lang="en-GB" sz="1100" dirty="0">
                <a:cs typeface="WenQuanYi Micro Hei" charset="0"/>
              </a:rPr>
              <a:t>but</a:t>
            </a:r>
            <a:r>
              <a:rPr lang="en-GB" sz="1100" dirty="0">
                <a:cs typeface="Times New Roman" charset="0"/>
              </a:rPr>
              <a:t> </a:t>
            </a:r>
            <a:r>
              <a:rPr lang="en-GB" sz="1100" dirty="0">
                <a:cs typeface="WenQuanYi Micro Hei" charset="0"/>
              </a:rPr>
              <a:t>that</a:t>
            </a:r>
            <a:r>
              <a:rPr lang="en-GB" sz="1100" dirty="0">
                <a:cs typeface="Times New Roman" charset="0"/>
              </a:rPr>
              <a:t> </a:t>
            </a:r>
            <a:r>
              <a:rPr lang="en-GB" sz="1100" dirty="0">
                <a:cs typeface="WenQuanYi Micro Hei" charset="0"/>
              </a:rPr>
              <a:t>was</a:t>
            </a:r>
            <a:r>
              <a:rPr lang="en-GB" sz="1100" dirty="0">
                <a:cs typeface="Times New Roman" charset="0"/>
              </a:rPr>
              <a:t> </a:t>
            </a:r>
            <a:r>
              <a:rPr lang="en-GB" sz="1100" dirty="0">
                <a:cs typeface="WenQuanYi Micro Hei" charset="0"/>
              </a:rPr>
              <a:t>a</a:t>
            </a:r>
            <a:r>
              <a:rPr lang="en-GB" sz="1100" dirty="0">
                <a:cs typeface="Times New Roman" charset="0"/>
              </a:rPr>
              <a:t> </a:t>
            </a:r>
            <a:r>
              <a:rPr lang="en-GB" sz="1100" dirty="0">
                <a:cs typeface="WenQuanYi Micro Hei" charset="0"/>
              </a:rPr>
              <a:t>piece</a:t>
            </a:r>
            <a:r>
              <a:rPr lang="en-GB" sz="1100" dirty="0">
                <a:cs typeface="Times New Roman" charset="0"/>
              </a:rPr>
              <a:t> </a:t>
            </a:r>
            <a:r>
              <a:rPr lang="en-GB" sz="1100" dirty="0">
                <a:cs typeface="WenQuanYi Micro Hei" charset="0"/>
              </a:rPr>
              <a:t>of</a:t>
            </a:r>
            <a:r>
              <a:rPr lang="en-GB" sz="1100" dirty="0">
                <a:cs typeface="Times New Roman" charset="0"/>
              </a:rPr>
              <a:t> </a:t>
            </a:r>
            <a:r>
              <a:rPr lang="en-GB" sz="1100" dirty="0">
                <a:cs typeface="WenQuanYi Micro Hei" charset="0"/>
              </a:rPr>
              <a:t>cake.</a:t>
            </a:r>
            <a:r>
              <a:rPr lang="en-GB" sz="1100" dirty="0">
                <a:cs typeface="Times New Roman" charset="0"/>
              </a:rPr>
              <a:t> </a:t>
            </a:r>
            <a:r>
              <a:rPr lang="en-GB" sz="1100" dirty="0">
                <a:cs typeface="WenQuanYi Micro Hei" charset="0"/>
              </a:rPr>
              <a:t>It</a:t>
            </a:r>
            <a:r>
              <a:rPr lang="en-GB" sz="1100" dirty="0">
                <a:cs typeface="Times New Roman" charset="0"/>
              </a:rPr>
              <a:t> </a:t>
            </a:r>
            <a:r>
              <a:rPr lang="en-GB" sz="1100" dirty="0">
                <a:cs typeface="WenQuanYi Micro Hei" charset="0"/>
              </a:rPr>
              <a:t>will</a:t>
            </a:r>
            <a:r>
              <a:rPr lang="en-GB" sz="1100" dirty="0">
                <a:cs typeface="Times New Roman" charset="0"/>
              </a:rPr>
              <a:t> </a:t>
            </a:r>
            <a:r>
              <a:rPr lang="en-GB" sz="1100" dirty="0">
                <a:cs typeface="WenQuanYi Micro Hei" charset="0"/>
              </a:rPr>
              <a:t>just</a:t>
            </a:r>
            <a:r>
              <a:rPr lang="en-GB" sz="1100" dirty="0">
                <a:cs typeface="Times New Roman" charset="0"/>
              </a:rPr>
              <a:t> </a:t>
            </a:r>
            <a:r>
              <a:rPr lang="en-GB" sz="1100" dirty="0">
                <a:cs typeface="WenQuanYi Micro Hei" charset="0"/>
              </a:rPr>
              <a:t>get</a:t>
            </a:r>
            <a:r>
              <a:rPr lang="en-GB" sz="1100" dirty="0">
                <a:cs typeface="Times New Roman" charset="0"/>
              </a:rPr>
              <a:t> </a:t>
            </a:r>
            <a:r>
              <a:rPr lang="en-GB" sz="1100" dirty="0">
                <a:cs typeface="WenQuanYi Micro Hei" charset="0"/>
              </a:rPr>
              <a:t>worse.</a:t>
            </a:r>
            <a:r>
              <a:rPr lang="en-GB" sz="1100" dirty="0">
                <a:cs typeface="Times New Roman" charset="0"/>
              </a:rPr>
              <a:t> </a:t>
            </a:r>
            <a:r>
              <a:rPr lang="en-GB" sz="1100" dirty="0">
                <a:cs typeface="WenQuanYi Micro Hei" charset="0"/>
              </a:rPr>
              <a:t>We</a:t>
            </a:r>
            <a:r>
              <a:rPr lang="en-GB" sz="1100" dirty="0">
                <a:cs typeface="Times New Roman" charset="0"/>
              </a:rPr>
              <a:t> </a:t>
            </a:r>
            <a:r>
              <a:rPr lang="en-GB" sz="1100" dirty="0">
                <a:cs typeface="WenQuanYi Micro Hei" charset="0"/>
              </a:rPr>
              <a:t>are</a:t>
            </a:r>
            <a:r>
              <a:rPr lang="en-GB" sz="1100" dirty="0">
                <a:cs typeface="Times New Roman" charset="0"/>
              </a:rPr>
              <a:t> </a:t>
            </a:r>
            <a:r>
              <a:rPr lang="en-GB" sz="1100" dirty="0">
                <a:cs typeface="WenQuanYi Micro Hei" charset="0"/>
              </a:rPr>
              <a:t>not</a:t>
            </a:r>
            <a:r>
              <a:rPr lang="en-GB" sz="1100" dirty="0">
                <a:cs typeface="Times New Roman" charset="0"/>
              </a:rPr>
              <a:t> </a:t>
            </a:r>
            <a:r>
              <a:rPr lang="en-GB" sz="1100" dirty="0">
                <a:cs typeface="WenQuanYi Micro Hei" charset="0"/>
              </a:rPr>
              <a:t>paid</a:t>
            </a:r>
            <a:r>
              <a:rPr lang="en-GB" sz="1100" dirty="0">
                <a:cs typeface="Times New Roman" charset="0"/>
              </a:rPr>
              <a:t> </a:t>
            </a:r>
            <a:r>
              <a:rPr lang="en-GB" sz="1100" dirty="0">
                <a:cs typeface="WenQuanYi Micro Hei" charset="0"/>
              </a:rPr>
              <a:t>to</a:t>
            </a:r>
            <a:r>
              <a:rPr lang="en-GB" sz="1100" dirty="0">
                <a:cs typeface="Times New Roman" charset="0"/>
              </a:rPr>
              <a:t> </a:t>
            </a:r>
            <a:r>
              <a:rPr lang="en-GB" sz="1100" dirty="0">
                <a:cs typeface="WenQuanYi Micro Hei" charset="0"/>
              </a:rPr>
              <a:t>study</a:t>
            </a:r>
            <a:r>
              <a:rPr lang="en-GB" sz="1100" dirty="0">
                <a:cs typeface="Times New Roman" charset="0"/>
              </a:rPr>
              <a:t> </a:t>
            </a:r>
            <a:r>
              <a:rPr lang="en-GB" sz="1100" dirty="0">
                <a:cs typeface="WenQuanYi Micro Hei" charset="0"/>
              </a:rPr>
              <a:t>or</a:t>
            </a:r>
            <a:r>
              <a:rPr lang="en-GB" sz="1100" dirty="0">
                <a:cs typeface="Times New Roman" charset="0"/>
              </a:rPr>
              <a:t> </a:t>
            </a:r>
            <a:r>
              <a:rPr lang="en-GB" sz="1100" dirty="0">
                <a:cs typeface="WenQuanYi Micro Hei" charset="0"/>
              </a:rPr>
              <a:t>practice.</a:t>
            </a:r>
            <a:r>
              <a:rPr lang="en-GB" sz="1100" dirty="0">
                <a:cs typeface="Times New Roman" charset="0"/>
              </a:rPr>
              <a:t> </a:t>
            </a:r>
            <a:r>
              <a:rPr lang="en-GB" sz="1100" dirty="0">
                <a:cs typeface="WenQuanYi Micro Hei" charset="0"/>
              </a:rPr>
              <a:t>We</a:t>
            </a:r>
            <a:r>
              <a:rPr lang="en-GB" sz="1100" dirty="0">
                <a:cs typeface="Times New Roman" charset="0"/>
              </a:rPr>
              <a:t> </a:t>
            </a:r>
            <a:r>
              <a:rPr lang="en-GB" sz="1100" dirty="0">
                <a:cs typeface="WenQuanYi Micro Hei" charset="0"/>
              </a:rPr>
              <a:t>are</a:t>
            </a:r>
            <a:r>
              <a:rPr lang="en-GB" sz="1100" dirty="0">
                <a:cs typeface="Times New Roman" charset="0"/>
              </a:rPr>
              <a:t> </a:t>
            </a:r>
            <a:r>
              <a:rPr lang="en-GB" sz="1100" dirty="0">
                <a:cs typeface="WenQuanYi Micro Hei" charset="0"/>
              </a:rPr>
              <a:t>paid</a:t>
            </a:r>
            <a:r>
              <a:rPr lang="en-GB" sz="1100" dirty="0">
                <a:cs typeface="Times New Roman" charset="0"/>
              </a:rPr>
              <a:t> </a:t>
            </a:r>
            <a:r>
              <a:rPr lang="en-GB" sz="1100" dirty="0">
                <a:cs typeface="WenQuanYi Micro Hei" charset="0"/>
              </a:rPr>
              <a:t>to</a:t>
            </a:r>
            <a:r>
              <a:rPr lang="en-GB" sz="1100" dirty="0">
                <a:cs typeface="Times New Roman" charset="0"/>
              </a:rPr>
              <a:t> </a:t>
            </a:r>
            <a:r>
              <a:rPr lang="en-GB" sz="1100" dirty="0">
                <a:cs typeface="WenQuanYi Micro Hei" charset="0"/>
              </a:rPr>
              <a:t>do</a:t>
            </a:r>
            <a:r>
              <a:rPr lang="en-GB" sz="1100" dirty="0">
                <a:cs typeface="Times New Roman" charset="0"/>
              </a:rPr>
              <a:t> </a:t>
            </a:r>
            <a:r>
              <a:rPr lang="en-GB" sz="1100" dirty="0">
                <a:cs typeface="WenQuanYi Micro Hei" charset="0"/>
              </a:rPr>
              <a:t>the</a:t>
            </a:r>
            <a:r>
              <a:rPr lang="en-GB" sz="1100" dirty="0">
                <a:cs typeface="Times New Roman" charset="0"/>
              </a:rPr>
              <a:t> </a:t>
            </a:r>
            <a:r>
              <a:rPr lang="en-GB" sz="1100" dirty="0">
                <a:cs typeface="WenQuanYi Micro Hei" charset="0"/>
              </a:rPr>
              <a:t>work.</a:t>
            </a:r>
            <a:r>
              <a:rPr lang="en-GB" sz="1100" dirty="0">
                <a:cs typeface="Times New Roman" charset="0"/>
              </a:rPr>
              <a:t> </a:t>
            </a:r>
            <a:r>
              <a:rPr lang="en-GB" sz="1100" dirty="0">
                <a:cs typeface="WenQuanYi Micro Hei" charset="0"/>
              </a:rPr>
              <a:t>It's</a:t>
            </a:r>
            <a:r>
              <a:rPr lang="en-GB" sz="1100" dirty="0">
                <a:cs typeface="Times New Roman" charset="0"/>
              </a:rPr>
              <a:t> UP TO US </a:t>
            </a:r>
            <a:r>
              <a:rPr lang="en-GB" sz="1100" dirty="0">
                <a:cs typeface="WenQuanYi Micro Hei" charset="0"/>
              </a:rPr>
              <a:t>to</a:t>
            </a:r>
            <a:r>
              <a:rPr lang="en-GB" sz="1100" dirty="0">
                <a:cs typeface="Times New Roman" charset="0"/>
              </a:rPr>
              <a:t> </a:t>
            </a:r>
            <a:r>
              <a:rPr lang="en-GB" sz="1100" dirty="0">
                <a:cs typeface="WenQuanYi Micro Hei" charset="0"/>
              </a:rPr>
              <a:t>keep</a:t>
            </a:r>
            <a:r>
              <a:rPr lang="en-GB" sz="1100" dirty="0">
                <a:cs typeface="Times New Roman" charset="0"/>
              </a:rPr>
              <a:t> </a:t>
            </a:r>
            <a:r>
              <a:rPr lang="en-GB" sz="1100" dirty="0">
                <a:cs typeface="WenQuanYi Micro Hei" charset="0"/>
              </a:rPr>
              <a:t>ourselves</a:t>
            </a:r>
            <a:r>
              <a:rPr lang="en-GB" sz="1100" dirty="0">
                <a:cs typeface="Times New Roman" charset="0"/>
              </a:rPr>
              <a:t> UP TO DATE </a:t>
            </a:r>
            <a:r>
              <a:rPr lang="en-GB" sz="1100" dirty="0">
                <a:cs typeface="WenQuanYi Micro Hei" charset="0"/>
              </a:rPr>
              <a:t>with</a:t>
            </a:r>
            <a:r>
              <a:rPr lang="en-GB" sz="1100" dirty="0">
                <a:cs typeface="Times New Roman" charset="0"/>
              </a:rPr>
              <a:t> </a:t>
            </a:r>
            <a:r>
              <a:rPr lang="en-GB" sz="1100" dirty="0">
                <a:cs typeface="WenQuanYi Micro Hei" charset="0"/>
              </a:rPr>
              <a:t>new</a:t>
            </a:r>
            <a:r>
              <a:rPr lang="en-GB" sz="1100" dirty="0">
                <a:cs typeface="Times New Roman" charset="0"/>
              </a:rPr>
              <a:t> </a:t>
            </a:r>
            <a:r>
              <a:rPr lang="en-GB" sz="1100" dirty="0">
                <a:cs typeface="WenQuanYi Micro Hei" charset="0"/>
              </a:rPr>
              <a:t>technologies</a:t>
            </a:r>
            <a:r>
              <a:rPr lang="en-GB" sz="1100" dirty="0">
                <a:cs typeface="Times New Roman" charset="0"/>
              </a:rPr>
              <a:t> </a:t>
            </a:r>
            <a:r>
              <a:rPr lang="en-GB" sz="1100" dirty="0">
                <a:cs typeface="WenQuanYi Micro Hei" charset="0"/>
              </a:rPr>
              <a:t>and</a:t>
            </a:r>
            <a:r>
              <a:rPr lang="en-GB" sz="1100" dirty="0">
                <a:cs typeface="Times New Roman" charset="0"/>
              </a:rPr>
              <a:t> </a:t>
            </a:r>
            <a:r>
              <a:rPr lang="en-GB" sz="1100" dirty="0">
                <a:cs typeface="WenQuanYi Micro Hei" charset="0"/>
              </a:rPr>
              <a:t>techniques.</a:t>
            </a:r>
          </a:p>
          <a:p>
            <a:pPr>
              <a:spcBef>
                <a:spcPts val="450"/>
              </a:spcBef>
              <a:buClrTx/>
              <a:buFontTx/>
              <a:buNone/>
            </a:pPr>
            <a:r>
              <a:rPr lang="en-GB" sz="1100" dirty="0">
                <a:cs typeface="WenQuanYi Micro Hei" charset="0"/>
              </a:rPr>
              <a:t>3</a:t>
            </a:r>
            <a:r>
              <a:rPr lang="en-GB" sz="1100" dirty="0" smtClean="0">
                <a:cs typeface="WenQuanYi Micro Hei" charset="0"/>
              </a:rPr>
              <a:t>. Practice</a:t>
            </a:r>
            <a:r>
              <a:rPr lang="en-GB" sz="1100" dirty="0">
                <a:cs typeface="WenQuanYi Micro Hei" charset="0"/>
              </a:rPr>
              <a:t>:</a:t>
            </a:r>
            <a:r>
              <a:rPr lang="en-GB" sz="1100" dirty="0">
                <a:cs typeface="Times New Roman" charset="0"/>
              </a:rPr>
              <a:t> </a:t>
            </a:r>
            <a:r>
              <a:rPr lang="en-GB" sz="1100" dirty="0">
                <a:cs typeface="WenQuanYi Micro Hei" charset="0"/>
              </a:rPr>
              <a:t>Katas,</a:t>
            </a:r>
            <a:r>
              <a:rPr lang="en-GB" sz="1100" dirty="0">
                <a:cs typeface="Times New Roman" charset="0"/>
              </a:rPr>
              <a:t> </a:t>
            </a:r>
            <a:r>
              <a:rPr lang="en-GB" sz="1100" dirty="0">
                <a:cs typeface="WenQuanYi Micro Hei" charset="0"/>
              </a:rPr>
              <a:t>dojos,</a:t>
            </a:r>
            <a:r>
              <a:rPr lang="en-GB" sz="1100" dirty="0">
                <a:cs typeface="Times New Roman" charset="0"/>
              </a:rPr>
              <a:t> </a:t>
            </a:r>
            <a:r>
              <a:rPr lang="en-GB" sz="1100" dirty="0">
                <a:cs typeface="WenQuanYi Micro Hei" charset="0"/>
              </a:rPr>
              <a:t>user</a:t>
            </a:r>
            <a:r>
              <a:rPr lang="en-GB" sz="1100" dirty="0">
                <a:cs typeface="Times New Roman" charset="0"/>
              </a:rPr>
              <a:t> </a:t>
            </a:r>
            <a:r>
              <a:rPr lang="en-GB" sz="1100" dirty="0">
                <a:cs typeface="WenQuanYi Micro Hei" charset="0"/>
              </a:rPr>
              <a:t>group</a:t>
            </a:r>
            <a:r>
              <a:rPr lang="en-GB" sz="1100" dirty="0">
                <a:cs typeface="Times New Roman" charset="0"/>
              </a:rPr>
              <a:t> </a:t>
            </a:r>
            <a:r>
              <a:rPr lang="en-GB" sz="1100" dirty="0">
                <a:cs typeface="WenQuanYi Micro Hei" charset="0"/>
              </a:rPr>
              <a:t>and</a:t>
            </a:r>
            <a:r>
              <a:rPr lang="en-GB" sz="1100" dirty="0">
                <a:cs typeface="Times New Roman" charset="0"/>
              </a:rPr>
              <a:t> </a:t>
            </a:r>
            <a:r>
              <a:rPr lang="en-GB" sz="1100" dirty="0">
                <a:cs typeface="WenQuanYi Micro Hei" charset="0"/>
              </a:rPr>
              <a:t>communities,</a:t>
            </a:r>
            <a:r>
              <a:rPr lang="en-GB" sz="1100" dirty="0">
                <a:cs typeface="Times New Roman" charset="0"/>
              </a:rPr>
              <a:t> </a:t>
            </a:r>
            <a:r>
              <a:rPr lang="en-GB" sz="1100" dirty="0">
                <a:cs typeface="WenQuanYi Micro Hei" charset="0"/>
              </a:rPr>
              <a:t>reading,</a:t>
            </a:r>
            <a:r>
              <a:rPr lang="en-GB" sz="1100" dirty="0">
                <a:cs typeface="Times New Roman" charset="0"/>
              </a:rPr>
              <a:t> PET-PROJECT</a:t>
            </a:r>
            <a:r>
              <a:rPr lang="en-GB" sz="1100" dirty="0">
                <a:cs typeface="WenQuanYi Micro Hei" charset="0"/>
              </a:rPr>
              <a:t>,</a:t>
            </a:r>
            <a:r>
              <a:rPr lang="en-GB" sz="1100" dirty="0">
                <a:cs typeface="Times New Roman" charset="0"/>
              </a:rPr>
              <a:t> </a:t>
            </a:r>
            <a:r>
              <a:rPr lang="en-GB" sz="1100" dirty="0">
                <a:cs typeface="WenQuanYi Micro Hei" charset="0"/>
              </a:rPr>
              <a:t>open</a:t>
            </a:r>
            <a:r>
              <a:rPr lang="en-GB" sz="1100" dirty="0">
                <a:cs typeface="Times New Roman" charset="0"/>
              </a:rPr>
              <a:t> </a:t>
            </a:r>
            <a:r>
              <a:rPr lang="en-GB" sz="1100" dirty="0">
                <a:cs typeface="WenQuanYi Micro Hei" charset="0"/>
              </a:rPr>
              <a:t>source</a:t>
            </a:r>
          </a:p>
          <a:p>
            <a:pPr marL="0" indent="0">
              <a:spcBef>
                <a:spcPts val="450"/>
              </a:spcBef>
              <a:buClrTx/>
              <a:buFontTx/>
              <a:buNone/>
            </a:pPr>
            <a:r>
              <a:rPr lang="en-GB" sz="1100" dirty="0" smtClean="0">
                <a:cs typeface="WenQuanYi Micro Hei" charset="0"/>
              </a:rPr>
              <a:t>4. Boy</a:t>
            </a:r>
            <a:r>
              <a:rPr lang="en-GB" sz="1100" dirty="0" smtClean="0">
                <a:cs typeface="Times New Roman" charset="0"/>
              </a:rPr>
              <a:t> </a:t>
            </a:r>
            <a:r>
              <a:rPr lang="en-GB" sz="1100" dirty="0">
                <a:cs typeface="WenQuanYi Micro Hei" charset="0"/>
              </a:rPr>
              <a:t>scout</a:t>
            </a:r>
            <a:r>
              <a:rPr lang="en-GB" sz="1100" dirty="0">
                <a:cs typeface="Times New Roman" charset="0"/>
              </a:rPr>
              <a:t> </a:t>
            </a:r>
            <a:r>
              <a:rPr lang="en-GB" sz="1100" dirty="0">
                <a:cs typeface="WenQuanYi Micro Hei" charset="0"/>
              </a:rPr>
              <a:t>rule:</a:t>
            </a:r>
            <a:r>
              <a:rPr lang="en-GB" sz="1100" dirty="0">
                <a:cs typeface="Times New Roman" charset="0"/>
              </a:rPr>
              <a:t> </a:t>
            </a:r>
            <a:r>
              <a:rPr lang="en-GB" sz="1100" dirty="0">
                <a:cs typeface="WenQuanYi Micro Hei" charset="0"/>
              </a:rPr>
              <a:t>Always</a:t>
            </a:r>
            <a:r>
              <a:rPr lang="en-GB" sz="1100" dirty="0">
                <a:cs typeface="Times New Roman" charset="0"/>
              </a:rPr>
              <a:t> </a:t>
            </a:r>
            <a:r>
              <a:rPr lang="en-GB" sz="1100" dirty="0">
                <a:cs typeface="WenQuanYi Micro Hei" charset="0"/>
              </a:rPr>
              <a:t>leave</a:t>
            </a:r>
            <a:r>
              <a:rPr lang="en-GB" sz="1100" dirty="0">
                <a:cs typeface="Times New Roman" charset="0"/>
              </a:rPr>
              <a:t> </a:t>
            </a:r>
            <a:r>
              <a:rPr lang="en-GB" sz="1100" dirty="0">
                <a:cs typeface="WenQuanYi Micro Hei" charset="0"/>
              </a:rPr>
              <a:t>the</a:t>
            </a:r>
            <a:r>
              <a:rPr lang="en-GB" sz="1100" dirty="0">
                <a:cs typeface="Times New Roman" charset="0"/>
              </a:rPr>
              <a:t> </a:t>
            </a:r>
            <a:r>
              <a:rPr lang="en-GB" sz="1100" dirty="0">
                <a:cs typeface="WenQuanYi Micro Hei" charset="0"/>
              </a:rPr>
              <a:t>camp</a:t>
            </a:r>
            <a:r>
              <a:rPr lang="en-GB" sz="1100" dirty="0">
                <a:cs typeface="Times New Roman" charset="0"/>
              </a:rPr>
              <a:t> </a:t>
            </a:r>
            <a:r>
              <a:rPr lang="en-GB" sz="1100" dirty="0">
                <a:cs typeface="WenQuanYi Micro Hei" charset="0"/>
              </a:rPr>
              <a:t>ground</a:t>
            </a:r>
            <a:r>
              <a:rPr lang="en-GB" sz="1100" dirty="0">
                <a:cs typeface="Times New Roman" charset="0"/>
              </a:rPr>
              <a:t> </a:t>
            </a:r>
            <a:r>
              <a:rPr lang="en-GB" sz="1100" dirty="0">
                <a:cs typeface="WenQuanYi Micro Hei" charset="0"/>
              </a:rPr>
              <a:t>cleaner</a:t>
            </a:r>
            <a:r>
              <a:rPr lang="en-GB" sz="1100" dirty="0">
                <a:cs typeface="Times New Roman" charset="0"/>
              </a:rPr>
              <a:t> </a:t>
            </a:r>
            <a:r>
              <a:rPr lang="en-GB" sz="1100" dirty="0">
                <a:cs typeface="WenQuanYi Micro Hei" charset="0"/>
              </a:rPr>
              <a:t>than</a:t>
            </a:r>
            <a:r>
              <a:rPr lang="en-GB" sz="1100" dirty="0">
                <a:cs typeface="Times New Roman" charset="0"/>
              </a:rPr>
              <a:t> </a:t>
            </a:r>
            <a:r>
              <a:rPr lang="en-GB" sz="1100" dirty="0">
                <a:cs typeface="WenQuanYi Micro Hei" charset="0"/>
              </a:rPr>
              <a:t>you</a:t>
            </a:r>
            <a:r>
              <a:rPr lang="en-GB" sz="1100" dirty="0">
                <a:cs typeface="Times New Roman" charset="0"/>
              </a:rPr>
              <a:t> </a:t>
            </a:r>
            <a:r>
              <a:rPr lang="en-GB" sz="1100" dirty="0">
                <a:cs typeface="WenQuanYi Micro Hei" charset="0"/>
              </a:rPr>
              <a:t>found</a:t>
            </a:r>
            <a:r>
              <a:rPr lang="en-GB" sz="1100" dirty="0">
                <a:cs typeface="Times New Roman" charset="0"/>
              </a:rPr>
              <a:t> </a:t>
            </a:r>
            <a:r>
              <a:rPr lang="en-GB" sz="1100" dirty="0">
                <a:cs typeface="WenQuanYi Micro Hei" charset="0"/>
              </a:rPr>
              <a:t>it.</a:t>
            </a:r>
            <a:r>
              <a:rPr lang="en-GB" sz="1100" dirty="0">
                <a:cs typeface="Times New Roman" charset="0"/>
              </a:rPr>
              <a:t> </a:t>
            </a:r>
            <a:endParaRPr lang="en-GB" sz="1100" dirty="0" smtClean="0">
              <a:cs typeface="Times New Roman" charset="0"/>
            </a:endParaRPr>
          </a:p>
          <a:p>
            <a:pPr marL="0" indent="0">
              <a:spcBef>
                <a:spcPts val="450"/>
              </a:spcBef>
              <a:buClrTx/>
              <a:buFontTx/>
              <a:buNone/>
            </a:pPr>
            <a:r>
              <a:rPr lang="en-GB" sz="1100" dirty="0" smtClean="0">
                <a:cs typeface="Times New Roman" charset="0"/>
              </a:rPr>
              <a:t>5. Problem is the second</a:t>
            </a:r>
            <a:r>
              <a:rPr lang="en-GB" sz="1100" baseline="0" dirty="0" smtClean="0">
                <a:cs typeface="Times New Roman" charset="0"/>
              </a:rPr>
              <a:t> year.</a:t>
            </a:r>
            <a:endParaRPr lang="en-GB" sz="1100" dirty="0" smtClean="0">
              <a:cs typeface="Times New Roman" charset="0"/>
            </a:endParaRPr>
          </a:p>
          <a:p>
            <a:pPr marL="228600" indent="-228600">
              <a:spcBef>
                <a:spcPts val="450"/>
              </a:spcBef>
              <a:buClrTx/>
              <a:buFontTx/>
              <a:buAutoNum type="arabicPeriod" startAt="4"/>
            </a:pPr>
            <a:endParaRPr lang="en-GB" sz="1100" dirty="0">
              <a:cs typeface="Times New Roman" charset="0"/>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240</a:t>
            </a:fld>
            <a:endParaRPr lang="ko-KR"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41" name="Text Box 1"/>
          <p:cNvSpPr txBox="1">
            <a:spLocks noGrp="1" noRot="1" noChangeAspect="1" noChangeArrowheads="1"/>
          </p:cNvSpPr>
          <p:nvPr>
            <p:ph type="sldImg"/>
          </p:nvPr>
        </p:nvSpPr>
        <p:spPr bwMode="auto">
          <a:xfrm>
            <a:off x="-14224000" y="-11796713"/>
            <a:ext cx="16637000" cy="124793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1442" name="Text Box 2"/>
          <p:cNvSpPr txBox="1">
            <a:spLocks noGrp="1" noChangeArrowheads="1"/>
          </p:cNvSpPr>
          <p:nvPr>
            <p:ph type="body" idx="1"/>
          </p:nvPr>
        </p:nvSpPr>
        <p:spPr bwMode="auto">
          <a:xfrm>
            <a:off x="685800" y="4343400"/>
            <a:ext cx="5472113" cy="41005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9pPr>
          </a:lstStyle>
          <a:p>
            <a:pPr>
              <a:spcBef>
                <a:spcPts val="450"/>
              </a:spcBef>
              <a:buClrTx/>
              <a:buFontTx/>
              <a:buNone/>
            </a:pPr>
            <a:r>
              <a:rPr lang="en-GB" sz="1100" dirty="0">
                <a:solidFill>
                  <a:srgbClr val="FF0000"/>
                </a:solidFill>
                <a:cs typeface="WenQuanYi Micro Hei" charset="0"/>
              </a:rPr>
              <a:t>How</a:t>
            </a:r>
            <a:r>
              <a:rPr lang="en-GB" sz="1100" dirty="0">
                <a:solidFill>
                  <a:srgbClr val="FF0000"/>
                </a:solidFill>
                <a:cs typeface="Times New Roman" charset="0"/>
              </a:rPr>
              <a:t> </a:t>
            </a:r>
            <a:r>
              <a:rPr lang="en-GB" sz="1100" dirty="0">
                <a:solidFill>
                  <a:srgbClr val="FF0000"/>
                </a:solidFill>
                <a:cs typeface="WenQuanYi Micro Hei" charset="0"/>
              </a:rPr>
              <a:t>many</a:t>
            </a:r>
            <a:r>
              <a:rPr lang="en-GB" sz="1100" dirty="0">
                <a:solidFill>
                  <a:srgbClr val="FF0000"/>
                </a:solidFill>
                <a:cs typeface="Times New Roman" charset="0"/>
              </a:rPr>
              <a:t> </a:t>
            </a:r>
            <a:r>
              <a:rPr lang="en-GB" sz="1100" dirty="0">
                <a:cs typeface="WenQuanYi Micro Hei" charset="0"/>
              </a:rPr>
              <a:t>of</a:t>
            </a:r>
            <a:r>
              <a:rPr lang="en-GB" sz="1100" dirty="0">
                <a:cs typeface="Times New Roman" charset="0"/>
              </a:rPr>
              <a:t> </a:t>
            </a:r>
            <a:r>
              <a:rPr lang="en-GB" sz="1100" dirty="0">
                <a:cs typeface="WenQuanYi Micro Hei" charset="0"/>
              </a:rPr>
              <a:t>you</a:t>
            </a:r>
            <a:r>
              <a:rPr lang="en-GB" sz="1100" dirty="0">
                <a:cs typeface="Times New Roman" charset="0"/>
              </a:rPr>
              <a:t> </a:t>
            </a:r>
            <a:r>
              <a:rPr lang="en-GB" sz="1100" dirty="0">
                <a:cs typeface="WenQuanYi Micro Hei" charset="0"/>
              </a:rPr>
              <a:t>work</a:t>
            </a:r>
            <a:r>
              <a:rPr lang="en-GB" sz="1100" dirty="0">
                <a:cs typeface="Times New Roman" charset="0"/>
              </a:rPr>
              <a:t> </a:t>
            </a:r>
            <a:r>
              <a:rPr lang="en-GB" sz="1100" dirty="0">
                <a:solidFill>
                  <a:srgbClr val="FF0000"/>
                </a:solidFill>
                <a:cs typeface="WenQuanYi Micro Hei" charset="0"/>
              </a:rPr>
              <a:t>with</a:t>
            </a:r>
            <a:r>
              <a:rPr lang="en-GB" sz="1100" dirty="0">
                <a:solidFill>
                  <a:srgbClr val="FF0000"/>
                </a:solidFill>
                <a:cs typeface="Times New Roman" charset="0"/>
              </a:rPr>
              <a:t> </a:t>
            </a:r>
            <a:r>
              <a:rPr lang="en-GB" sz="1100" dirty="0">
                <a:solidFill>
                  <a:srgbClr val="FF0000"/>
                </a:solidFill>
                <a:cs typeface="WenQuanYi Micro Hei" charset="0"/>
              </a:rPr>
              <a:t>legacy</a:t>
            </a:r>
            <a:r>
              <a:rPr lang="en-GB" sz="1100" dirty="0">
                <a:solidFill>
                  <a:srgbClr val="FF0000"/>
                </a:solidFill>
                <a:cs typeface="Times New Roman" charset="0"/>
              </a:rPr>
              <a:t> </a:t>
            </a:r>
            <a:r>
              <a:rPr lang="en-GB" sz="1100" dirty="0">
                <a:solidFill>
                  <a:srgbClr val="FF0000"/>
                </a:solidFill>
                <a:cs typeface="WenQuanYi Micro Hei" charset="0"/>
              </a:rPr>
              <a:t>code</a:t>
            </a:r>
            <a:r>
              <a:rPr lang="en-GB" sz="1100" dirty="0">
                <a:cs typeface="WenQuanYi Micro Hei" charset="0"/>
              </a:rPr>
              <a:t>?</a:t>
            </a:r>
            <a:r>
              <a:rPr lang="en-GB" sz="1100" dirty="0">
                <a:cs typeface="Times New Roman" charset="0"/>
              </a:rPr>
              <a:t> </a:t>
            </a:r>
            <a:r>
              <a:rPr lang="en-GB" sz="1100" dirty="0">
                <a:cs typeface="WenQuanYi Micro Hei" charset="0"/>
              </a:rPr>
              <a:t>How</a:t>
            </a:r>
            <a:r>
              <a:rPr lang="en-GB" sz="1100" dirty="0">
                <a:cs typeface="Times New Roman" charset="0"/>
              </a:rPr>
              <a:t> </a:t>
            </a:r>
            <a:r>
              <a:rPr lang="en-GB" sz="1100" dirty="0">
                <a:cs typeface="WenQuanYi Micro Hei" charset="0"/>
              </a:rPr>
              <a:t>many</a:t>
            </a:r>
            <a:r>
              <a:rPr lang="en-GB" sz="1100" dirty="0">
                <a:cs typeface="Times New Roman" charset="0"/>
              </a:rPr>
              <a:t> </a:t>
            </a:r>
            <a:r>
              <a:rPr lang="en-GB" sz="1100" dirty="0" smtClean="0">
                <a:cs typeface="WenQuanYi Micro Hei" charset="0"/>
              </a:rPr>
              <a:t>enjoy?</a:t>
            </a:r>
            <a:endParaRPr lang="en-GB" sz="1100" dirty="0">
              <a:cs typeface="WenQuanYi Micro Hei" charset="0"/>
            </a:endParaRPr>
          </a:p>
          <a:p>
            <a:pPr>
              <a:spcBef>
                <a:spcPts val="450"/>
              </a:spcBef>
              <a:buClrTx/>
              <a:buFontTx/>
              <a:buNone/>
            </a:pPr>
            <a:r>
              <a:rPr lang="en-GB" sz="1100" dirty="0" smtClean="0">
                <a:cs typeface="WenQuanYi Micro Hei" charset="0"/>
              </a:rPr>
              <a:t>Used to hate</a:t>
            </a:r>
            <a:r>
              <a:rPr lang="en-GB" sz="1100" baseline="0" dirty="0" smtClean="0">
                <a:cs typeface="WenQuanYi Micro Hei" charset="0"/>
              </a:rPr>
              <a:t> it</a:t>
            </a:r>
          </a:p>
          <a:p>
            <a:pPr>
              <a:spcBef>
                <a:spcPts val="450"/>
              </a:spcBef>
              <a:buClrTx/>
              <a:buFontTx/>
              <a:buNone/>
            </a:pPr>
            <a:r>
              <a:rPr lang="en-GB" sz="1100" baseline="0" dirty="0" smtClean="0">
                <a:solidFill>
                  <a:srgbClr val="FF0000"/>
                </a:solidFill>
                <a:cs typeface="WenQuanYi Micro Hei" charset="0"/>
              </a:rPr>
              <a:t>Pile of shit follows you everywhere</a:t>
            </a:r>
          </a:p>
          <a:p>
            <a:pPr>
              <a:spcBef>
                <a:spcPts val="450"/>
              </a:spcBef>
              <a:buClrTx/>
              <a:buFontTx/>
              <a:buNone/>
            </a:pPr>
            <a:r>
              <a:rPr lang="en-GB" sz="1100" baseline="0" dirty="0" smtClean="0">
                <a:solidFill>
                  <a:srgbClr val="FF0000"/>
                </a:solidFill>
                <a:cs typeface="WenQuanYi Micro Hei" charset="0"/>
              </a:rPr>
              <a:t>Jigsaw Puzzle </a:t>
            </a:r>
            <a:r>
              <a:rPr lang="en-GB" sz="1100" baseline="0" dirty="0" smtClean="0">
                <a:cs typeface="WenQuanYi Micro Hei" charset="0"/>
              </a:rPr>
              <a:t>– Love the challenge</a:t>
            </a:r>
            <a:endParaRPr lang="en-GB" sz="1100" dirty="0" smtClean="0">
              <a:cs typeface="WenQuanYi Micro Hei" charset="0"/>
            </a:endParaRPr>
          </a:p>
          <a:p>
            <a:pPr>
              <a:spcBef>
                <a:spcPts val="450"/>
              </a:spcBef>
              <a:buClrTx/>
              <a:buFontTx/>
              <a:buNone/>
            </a:pPr>
            <a:endParaRPr lang="en-GB" sz="1100" dirty="0" smtClean="0">
              <a:cs typeface="WenQuanYi Micro Hei" charset="0"/>
            </a:endParaRPr>
          </a:p>
          <a:p>
            <a:pPr>
              <a:spcBef>
                <a:spcPts val="450"/>
              </a:spcBef>
              <a:buClrTx/>
              <a:buFontTx/>
              <a:buNone/>
            </a:pPr>
            <a:endParaRPr lang="en-GB" sz="1100" dirty="0" smtClean="0">
              <a:cs typeface="WenQuanYi Micro Hei" charset="0"/>
            </a:endParaRPr>
          </a:p>
          <a:p>
            <a:pPr>
              <a:spcBef>
                <a:spcPts val="450"/>
              </a:spcBef>
              <a:buClrTx/>
              <a:buFontTx/>
              <a:buNone/>
            </a:pPr>
            <a:r>
              <a:rPr lang="en-GB" sz="1100" dirty="0" smtClean="0">
                <a:cs typeface="WenQuanYi Micro Hei" charset="0"/>
              </a:rPr>
              <a:t>I</a:t>
            </a:r>
            <a:r>
              <a:rPr lang="en-GB" sz="1100" dirty="0" smtClean="0">
                <a:cs typeface="Times New Roman" charset="0"/>
              </a:rPr>
              <a:t> </a:t>
            </a:r>
            <a:r>
              <a:rPr lang="en-GB" sz="1100" dirty="0">
                <a:cs typeface="WenQuanYi Micro Hei" charset="0"/>
              </a:rPr>
              <a:t>used</a:t>
            </a:r>
            <a:r>
              <a:rPr lang="en-GB" sz="1100" dirty="0">
                <a:cs typeface="Times New Roman" charset="0"/>
              </a:rPr>
              <a:t> </a:t>
            </a:r>
            <a:r>
              <a:rPr lang="en-GB" sz="1100" dirty="0">
                <a:cs typeface="WenQuanYi Micro Hei" charset="0"/>
              </a:rPr>
              <a:t>to</a:t>
            </a:r>
            <a:r>
              <a:rPr lang="en-GB" sz="1100" dirty="0">
                <a:cs typeface="Times New Roman" charset="0"/>
              </a:rPr>
              <a:t> </a:t>
            </a:r>
            <a:r>
              <a:rPr lang="en-GB" sz="1100" dirty="0">
                <a:cs typeface="WenQuanYi Micro Hei" charset="0"/>
              </a:rPr>
              <a:t>hate</a:t>
            </a:r>
            <a:r>
              <a:rPr lang="en-GB" sz="1100" dirty="0">
                <a:cs typeface="Times New Roman" charset="0"/>
              </a:rPr>
              <a:t> </a:t>
            </a:r>
            <a:r>
              <a:rPr lang="en-GB" sz="1100" dirty="0">
                <a:cs typeface="WenQuanYi Micro Hei" charset="0"/>
              </a:rPr>
              <a:t>it.</a:t>
            </a:r>
            <a:r>
              <a:rPr lang="en-GB" sz="1100" dirty="0">
                <a:cs typeface="Times New Roman" charset="0"/>
              </a:rPr>
              <a:t> </a:t>
            </a:r>
            <a:r>
              <a:rPr lang="en-GB" sz="1100" dirty="0">
                <a:cs typeface="WenQuanYi Micro Hei" charset="0"/>
              </a:rPr>
              <a:t>I</a:t>
            </a:r>
            <a:r>
              <a:rPr lang="en-GB" sz="1100" dirty="0">
                <a:cs typeface="Times New Roman" charset="0"/>
              </a:rPr>
              <a:t> </a:t>
            </a:r>
            <a:r>
              <a:rPr lang="en-GB" sz="1100" dirty="0">
                <a:cs typeface="WenQuanYi Micro Hei" charset="0"/>
              </a:rPr>
              <a:t>was</a:t>
            </a:r>
            <a:r>
              <a:rPr lang="en-GB" sz="1100" dirty="0">
                <a:cs typeface="Times New Roman" charset="0"/>
              </a:rPr>
              <a:t> </a:t>
            </a:r>
            <a:r>
              <a:rPr lang="en-GB" sz="1100" dirty="0">
                <a:cs typeface="WenQuanYi Micro Hei" charset="0"/>
              </a:rPr>
              <a:t>miserable,</a:t>
            </a:r>
            <a:r>
              <a:rPr lang="en-GB" sz="1100" dirty="0">
                <a:cs typeface="Times New Roman" charset="0"/>
              </a:rPr>
              <a:t> </a:t>
            </a:r>
            <a:r>
              <a:rPr lang="en-GB" sz="1100" dirty="0">
                <a:cs typeface="WenQuanYi Micro Hei" charset="0"/>
              </a:rPr>
              <a:t>always</a:t>
            </a:r>
            <a:r>
              <a:rPr lang="en-GB" sz="1100" dirty="0">
                <a:cs typeface="Times New Roman" charset="0"/>
              </a:rPr>
              <a:t> </a:t>
            </a:r>
            <a:r>
              <a:rPr lang="en-GB" sz="1100" dirty="0">
                <a:cs typeface="WenQuanYi Micro Hei" charset="0"/>
              </a:rPr>
              <a:t>complaining,</a:t>
            </a:r>
            <a:r>
              <a:rPr lang="en-GB" sz="1100" dirty="0">
                <a:cs typeface="Times New Roman" charset="0"/>
              </a:rPr>
              <a:t> </a:t>
            </a:r>
            <a:r>
              <a:rPr lang="en-GB" sz="1100" dirty="0">
                <a:cs typeface="WenQuanYi Micro Hei" charset="0"/>
              </a:rPr>
              <a:t>moaning</a:t>
            </a:r>
            <a:r>
              <a:rPr lang="en-GB" sz="1100" dirty="0">
                <a:cs typeface="Times New Roman" charset="0"/>
              </a:rPr>
              <a:t> </a:t>
            </a:r>
            <a:r>
              <a:rPr lang="en-GB" sz="1100" dirty="0">
                <a:cs typeface="WenQuanYi Micro Hei" charset="0"/>
              </a:rPr>
              <a:t>and</a:t>
            </a:r>
            <a:r>
              <a:rPr lang="en-GB" sz="1100" dirty="0">
                <a:cs typeface="Times New Roman" charset="0"/>
              </a:rPr>
              <a:t> </a:t>
            </a:r>
            <a:r>
              <a:rPr lang="en-GB" sz="1100" dirty="0">
                <a:cs typeface="WenQuanYi Micro Hei" charset="0"/>
              </a:rPr>
              <a:t>cursing.</a:t>
            </a:r>
            <a:r>
              <a:rPr lang="en-GB" sz="1100" dirty="0">
                <a:cs typeface="Times New Roman" charset="0"/>
              </a:rPr>
              <a:t> </a:t>
            </a:r>
            <a:r>
              <a:rPr lang="en-GB" sz="1100" dirty="0">
                <a:cs typeface="WenQuanYi Micro Hei" charset="0"/>
              </a:rPr>
              <a:t>However,</a:t>
            </a:r>
            <a:r>
              <a:rPr lang="en-GB" sz="1100" dirty="0">
                <a:cs typeface="Times New Roman" charset="0"/>
              </a:rPr>
              <a:t> </a:t>
            </a:r>
            <a:r>
              <a:rPr lang="en-GB" sz="1100" dirty="0">
                <a:cs typeface="WenQuanYi Micro Hei" charset="0"/>
              </a:rPr>
              <a:t>over</a:t>
            </a:r>
            <a:r>
              <a:rPr lang="en-GB" sz="1100" dirty="0">
                <a:cs typeface="Times New Roman" charset="0"/>
              </a:rPr>
              <a:t> </a:t>
            </a:r>
            <a:r>
              <a:rPr lang="en-GB" sz="1100" dirty="0">
                <a:cs typeface="WenQuanYi Micro Hei" charset="0"/>
              </a:rPr>
              <a:t>the</a:t>
            </a:r>
            <a:r>
              <a:rPr lang="en-GB" sz="1100" dirty="0">
                <a:cs typeface="Times New Roman" charset="0"/>
              </a:rPr>
              <a:t> </a:t>
            </a:r>
            <a:r>
              <a:rPr lang="en-GB" sz="1100" dirty="0">
                <a:cs typeface="WenQuanYi Micro Hei" charset="0"/>
              </a:rPr>
              <a:t>time</a:t>
            </a:r>
            <a:r>
              <a:rPr lang="en-GB" sz="1100" dirty="0">
                <a:cs typeface="Times New Roman" charset="0"/>
              </a:rPr>
              <a:t> </a:t>
            </a:r>
            <a:r>
              <a:rPr lang="en-GB" sz="1100" dirty="0">
                <a:cs typeface="WenQuanYi Micro Hei" charset="0"/>
              </a:rPr>
              <a:t>I</a:t>
            </a:r>
            <a:r>
              <a:rPr lang="en-GB" sz="1100" dirty="0">
                <a:cs typeface="Times New Roman" charset="0"/>
              </a:rPr>
              <a:t> </a:t>
            </a:r>
            <a:r>
              <a:rPr lang="en-GB" sz="1100" dirty="0">
                <a:cs typeface="WenQuanYi Micro Hei" charset="0"/>
              </a:rPr>
              <a:t>realised</a:t>
            </a:r>
            <a:r>
              <a:rPr lang="en-GB" sz="1100" dirty="0">
                <a:cs typeface="Times New Roman" charset="0"/>
              </a:rPr>
              <a:t> </a:t>
            </a:r>
            <a:r>
              <a:rPr lang="en-GB" sz="1100" dirty="0">
                <a:cs typeface="WenQuanYi Micro Hei" charset="0"/>
              </a:rPr>
              <a:t>that</a:t>
            </a:r>
            <a:r>
              <a:rPr lang="en-GB" sz="1100" dirty="0">
                <a:cs typeface="Times New Roman" charset="0"/>
              </a:rPr>
              <a:t> </a:t>
            </a:r>
            <a:r>
              <a:rPr lang="en-GB" sz="1100" dirty="0">
                <a:cs typeface="WenQuanYi Micro Hei" charset="0"/>
              </a:rPr>
              <a:t>this</a:t>
            </a:r>
            <a:r>
              <a:rPr lang="en-GB" sz="1100" dirty="0">
                <a:cs typeface="Times New Roman" charset="0"/>
              </a:rPr>
              <a:t> </a:t>
            </a:r>
            <a:r>
              <a:rPr lang="en-GB" sz="1100" dirty="0">
                <a:cs typeface="WenQuanYi Micro Hei" charset="0"/>
              </a:rPr>
              <a:t>would</a:t>
            </a:r>
            <a:r>
              <a:rPr lang="en-GB" sz="1100" dirty="0">
                <a:cs typeface="Times New Roman" charset="0"/>
              </a:rPr>
              <a:t> </a:t>
            </a:r>
            <a:r>
              <a:rPr lang="en-GB" sz="1100" dirty="0">
                <a:cs typeface="WenQuanYi Micro Hei" charset="0"/>
              </a:rPr>
              <a:t>not</a:t>
            </a:r>
            <a:r>
              <a:rPr lang="en-GB" sz="1100" dirty="0">
                <a:cs typeface="Times New Roman" charset="0"/>
              </a:rPr>
              <a:t> </a:t>
            </a:r>
            <a:r>
              <a:rPr lang="en-GB" sz="1100" dirty="0">
                <a:cs typeface="WenQuanYi Micro Hei" charset="0"/>
              </a:rPr>
              <a:t>make</a:t>
            </a:r>
            <a:r>
              <a:rPr lang="en-GB" sz="1100" dirty="0">
                <a:cs typeface="Times New Roman" charset="0"/>
              </a:rPr>
              <a:t> </a:t>
            </a:r>
            <a:r>
              <a:rPr lang="en-GB" sz="1100" dirty="0">
                <a:cs typeface="WenQuanYi Micro Hei" charset="0"/>
              </a:rPr>
              <a:t>my</a:t>
            </a:r>
            <a:r>
              <a:rPr lang="en-GB" sz="1100" dirty="0">
                <a:cs typeface="Times New Roman" charset="0"/>
              </a:rPr>
              <a:t> </a:t>
            </a:r>
            <a:r>
              <a:rPr lang="en-GB" sz="1100" dirty="0">
                <a:cs typeface="WenQuanYi Micro Hei" charset="0"/>
              </a:rPr>
              <a:t>life</a:t>
            </a:r>
            <a:r>
              <a:rPr lang="en-GB" sz="1100" dirty="0">
                <a:cs typeface="Times New Roman" charset="0"/>
              </a:rPr>
              <a:t> </a:t>
            </a:r>
            <a:r>
              <a:rPr lang="en-GB" sz="1100" dirty="0">
                <a:cs typeface="WenQuanYi Micro Hei" charset="0"/>
              </a:rPr>
              <a:t>easier</a:t>
            </a:r>
            <a:r>
              <a:rPr lang="en-GB" sz="1100" dirty="0">
                <a:cs typeface="Times New Roman" charset="0"/>
              </a:rPr>
              <a:t> </a:t>
            </a:r>
            <a:r>
              <a:rPr lang="en-GB" sz="1100" dirty="0">
                <a:cs typeface="WenQuanYi Micro Hei" charset="0"/>
              </a:rPr>
              <a:t>or</a:t>
            </a:r>
            <a:r>
              <a:rPr lang="en-GB" sz="1100" dirty="0">
                <a:cs typeface="Times New Roman" charset="0"/>
              </a:rPr>
              <a:t> </a:t>
            </a:r>
            <a:r>
              <a:rPr lang="en-GB" sz="1100" dirty="0">
                <a:cs typeface="WenQuanYi Micro Hei" charset="0"/>
              </a:rPr>
              <a:t>better.</a:t>
            </a:r>
            <a:r>
              <a:rPr lang="en-GB" sz="1100" dirty="0">
                <a:cs typeface="Times New Roman" charset="0"/>
              </a:rPr>
              <a:t> </a:t>
            </a:r>
            <a:r>
              <a:rPr lang="en-GB" sz="1100" dirty="0">
                <a:cs typeface="WenQuanYi Micro Hei" charset="0"/>
              </a:rPr>
              <a:t>I</a:t>
            </a:r>
            <a:r>
              <a:rPr lang="en-GB" sz="1100" dirty="0">
                <a:cs typeface="Times New Roman" charset="0"/>
              </a:rPr>
              <a:t> </a:t>
            </a:r>
            <a:r>
              <a:rPr lang="en-GB" sz="1100" dirty="0">
                <a:cs typeface="WenQuanYi Micro Hei" charset="0"/>
              </a:rPr>
              <a:t>had</a:t>
            </a:r>
            <a:r>
              <a:rPr lang="en-GB" sz="1100" dirty="0">
                <a:cs typeface="Times New Roman" charset="0"/>
              </a:rPr>
              <a:t> </a:t>
            </a:r>
            <a:r>
              <a:rPr lang="en-GB" sz="1100" dirty="0">
                <a:cs typeface="WenQuanYi Micro Hei" charset="0"/>
              </a:rPr>
              <a:t>to</a:t>
            </a:r>
            <a:r>
              <a:rPr lang="en-GB" sz="1100" dirty="0">
                <a:cs typeface="Times New Roman" charset="0"/>
              </a:rPr>
              <a:t> </a:t>
            </a:r>
            <a:r>
              <a:rPr lang="en-GB" sz="1100" dirty="0">
                <a:cs typeface="WenQuanYi Micro Hei" charset="0"/>
              </a:rPr>
              <a:t>do</a:t>
            </a:r>
            <a:r>
              <a:rPr lang="en-GB" sz="1100" dirty="0">
                <a:cs typeface="Times New Roman" charset="0"/>
              </a:rPr>
              <a:t> </a:t>
            </a:r>
            <a:r>
              <a:rPr lang="en-GB" sz="1100" dirty="0">
                <a:cs typeface="WenQuanYi Micro Hei" charset="0"/>
              </a:rPr>
              <a:t>something</a:t>
            </a:r>
            <a:r>
              <a:rPr lang="en-GB" sz="1100" dirty="0">
                <a:cs typeface="Times New Roman" charset="0"/>
              </a:rPr>
              <a:t> </a:t>
            </a:r>
            <a:r>
              <a:rPr lang="en-GB" sz="1100" dirty="0">
                <a:cs typeface="WenQuanYi Micro Hei" charset="0"/>
              </a:rPr>
              <a:t>about</a:t>
            </a:r>
            <a:r>
              <a:rPr lang="en-GB" sz="1100" dirty="0">
                <a:cs typeface="Times New Roman" charset="0"/>
              </a:rPr>
              <a:t> </a:t>
            </a:r>
            <a:r>
              <a:rPr lang="en-GB" sz="1100" dirty="0">
                <a:cs typeface="WenQuanYi Micro Hei" charset="0"/>
              </a:rPr>
              <a:t>it.</a:t>
            </a:r>
            <a:r>
              <a:rPr lang="en-GB" sz="1100" dirty="0">
                <a:cs typeface="Times New Roman" charset="0"/>
              </a:rPr>
              <a:t> </a:t>
            </a:r>
            <a:r>
              <a:rPr lang="en-GB" sz="1100" dirty="0">
                <a:cs typeface="WenQuanYi Micro Hei" charset="0"/>
              </a:rPr>
              <a:t>Today</a:t>
            </a:r>
            <a:r>
              <a:rPr lang="en-GB" sz="1100" dirty="0">
                <a:cs typeface="Times New Roman" charset="0"/>
              </a:rPr>
              <a:t> </a:t>
            </a:r>
            <a:r>
              <a:rPr lang="en-GB" sz="1100" dirty="0">
                <a:cs typeface="WenQuanYi Micro Hei" charset="0"/>
              </a:rPr>
              <a:t>I</a:t>
            </a:r>
            <a:r>
              <a:rPr lang="en-GB" sz="1100" dirty="0">
                <a:cs typeface="Times New Roman" charset="0"/>
              </a:rPr>
              <a:t> </a:t>
            </a:r>
            <a:r>
              <a:rPr lang="en-GB" sz="1100" dirty="0">
                <a:cs typeface="WenQuanYi Micro Hei" charset="0"/>
              </a:rPr>
              <a:t>look</a:t>
            </a:r>
            <a:r>
              <a:rPr lang="en-GB" sz="1100" dirty="0">
                <a:cs typeface="Times New Roman" charset="0"/>
              </a:rPr>
              <a:t> </a:t>
            </a:r>
            <a:r>
              <a:rPr lang="en-GB" sz="1100" dirty="0">
                <a:cs typeface="WenQuanYi Micro Hei" charset="0"/>
              </a:rPr>
              <a:t>at</a:t>
            </a:r>
            <a:r>
              <a:rPr lang="en-GB" sz="1100" dirty="0">
                <a:cs typeface="Times New Roman" charset="0"/>
              </a:rPr>
              <a:t> </a:t>
            </a:r>
            <a:r>
              <a:rPr lang="en-GB" sz="1100" dirty="0">
                <a:cs typeface="WenQuanYi Micro Hei" charset="0"/>
              </a:rPr>
              <a:t>it</a:t>
            </a:r>
            <a:r>
              <a:rPr lang="en-GB" sz="1100" dirty="0">
                <a:cs typeface="Times New Roman" charset="0"/>
              </a:rPr>
              <a:t> </a:t>
            </a:r>
            <a:r>
              <a:rPr lang="en-GB" sz="1100" dirty="0">
                <a:cs typeface="WenQuanYi Micro Hei" charset="0"/>
              </a:rPr>
              <a:t>as</a:t>
            </a:r>
            <a:r>
              <a:rPr lang="en-GB" sz="1100" dirty="0">
                <a:cs typeface="Times New Roman" charset="0"/>
              </a:rPr>
              <a:t> </a:t>
            </a:r>
            <a:r>
              <a:rPr lang="en-GB" sz="1100" dirty="0">
                <a:cs typeface="WenQuanYi Micro Hei" charset="0"/>
              </a:rPr>
              <a:t>a</a:t>
            </a:r>
            <a:r>
              <a:rPr lang="en-GB" sz="1100" dirty="0">
                <a:cs typeface="Times New Roman" charset="0"/>
              </a:rPr>
              <a:t> </a:t>
            </a:r>
            <a:r>
              <a:rPr lang="en-GB" sz="1100" dirty="0">
                <a:cs typeface="WenQuanYi Micro Hei" charset="0"/>
              </a:rPr>
              <a:t>challenge.</a:t>
            </a:r>
            <a:r>
              <a:rPr lang="en-GB" sz="1100" dirty="0">
                <a:cs typeface="Times New Roman" charset="0"/>
              </a:rPr>
              <a:t> </a:t>
            </a:r>
            <a:r>
              <a:rPr lang="en-GB" sz="1100" dirty="0">
                <a:cs typeface="WenQuanYi Micro Hei" charset="0"/>
              </a:rPr>
              <a:t>And</a:t>
            </a:r>
            <a:r>
              <a:rPr lang="en-GB" sz="1100" dirty="0">
                <a:cs typeface="Times New Roman" charset="0"/>
              </a:rPr>
              <a:t> </a:t>
            </a:r>
            <a:r>
              <a:rPr lang="en-GB" sz="1100" dirty="0">
                <a:cs typeface="WenQuanYi Micro Hei" charset="0"/>
              </a:rPr>
              <a:t>I</a:t>
            </a:r>
            <a:r>
              <a:rPr lang="en-GB" sz="1100" dirty="0">
                <a:cs typeface="Times New Roman" charset="0"/>
              </a:rPr>
              <a:t> </a:t>
            </a:r>
            <a:r>
              <a:rPr lang="en-GB" sz="1100" dirty="0">
                <a:cs typeface="WenQuanYi Micro Hei" charset="0"/>
              </a:rPr>
              <a:t>like</a:t>
            </a:r>
            <a:r>
              <a:rPr lang="en-GB" sz="1100" dirty="0">
                <a:cs typeface="Times New Roman" charset="0"/>
              </a:rPr>
              <a:t> </a:t>
            </a:r>
            <a:r>
              <a:rPr lang="en-GB" sz="1100" dirty="0">
                <a:cs typeface="WenQuanYi Micro Hei" charset="0"/>
              </a:rPr>
              <a:t>to</a:t>
            </a:r>
            <a:r>
              <a:rPr lang="en-GB" sz="1100" dirty="0">
                <a:cs typeface="Times New Roman" charset="0"/>
              </a:rPr>
              <a:t> </a:t>
            </a:r>
            <a:r>
              <a:rPr lang="en-GB" sz="1100" dirty="0">
                <a:cs typeface="WenQuanYi Micro Hei" charset="0"/>
              </a:rPr>
              <a:t>be</a:t>
            </a:r>
            <a:r>
              <a:rPr lang="en-GB" sz="1100" dirty="0">
                <a:cs typeface="Times New Roman" charset="0"/>
              </a:rPr>
              <a:t> </a:t>
            </a:r>
            <a:r>
              <a:rPr lang="en-GB" sz="1100" dirty="0">
                <a:cs typeface="WenQuanYi Micro Hei" charset="0"/>
              </a:rPr>
              <a:t>challenged.</a:t>
            </a:r>
            <a:r>
              <a:rPr lang="en-GB" sz="1100" dirty="0">
                <a:cs typeface="Times New Roman" charset="0"/>
              </a:rPr>
              <a:t> </a:t>
            </a:r>
            <a:r>
              <a:rPr lang="en-GB" sz="1100" dirty="0">
                <a:cs typeface="WenQuanYi Micro Hei" charset="0"/>
              </a:rPr>
              <a:t>I</a:t>
            </a:r>
            <a:r>
              <a:rPr lang="en-GB" sz="1100" dirty="0">
                <a:cs typeface="Times New Roman" charset="0"/>
              </a:rPr>
              <a:t> </a:t>
            </a:r>
            <a:r>
              <a:rPr lang="en-GB" sz="1100" dirty="0">
                <a:cs typeface="WenQuanYi Micro Hei" charset="0"/>
              </a:rPr>
              <a:t>make</a:t>
            </a:r>
            <a:r>
              <a:rPr lang="en-GB" sz="1100" dirty="0">
                <a:cs typeface="Times New Roman" charset="0"/>
              </a:rPr>
              <a:t> </a:t>
            </a:r>
            <a:r>
              <a:rPr lang="en-GB" sz="1100" dirty="0">
                <a:cs typeface="WenQuanYi Micro Hei" charset="0"/>
              </a:rPr>
              <a:t>it</a:t>
            </a:r>
            <a:r>
              <a:rPr lang="en-GB" sz="1100" dirty="0">
                <a:cs typeface="Times New Roman" charset="0"/>
              </a:rPr>
              <a:t> </a:t>
            </a:r>
            <a:r>
              <a:rPr lang="en-GB" sz="1100" dirty="0">
                <a:cs typeface="WenQuanYi Micro Hei" charset="0"/>
              </a:rPr>
              <a:t>personal.</a:t>
            </a:r>
            <a:r>
              <a:rPr lang="en-GB" sz="1100" dirty="0">
                <a:cs typeface="Times New Roman" charset="0"/>
              </a:rPr>
              <a:t> </a:t>
            </a:r>
            <a:r>
              <a:rPr lang="en-GB" sz="1100" dirty="0">
                <a:cs typeface="WenQuanYi Micro Hei" charset="0"/>
              </a:rPr>
              <a:t>I</a:t>
            </a:r>
            <a:r>
              <a:rPr lang="en-GB" sz="1100" dirty="0">
                <a:cs typeface="Times New Roman" charset="0"/>
              </a:rPr>
              <a:t> </a:t>
            </a:r>
            <a:r>
              <a:rPr lang="en-GB" sz="1100" dirty="0">
                <a:cs typeface="WenQuanYi Micro Hei" charset="0"/>
              </a:rPr>
              <a:t>challenge</a:t>
            </a:r>
            <a:r>
              <a:rPr lang="en-GB" sz="1100" dirty="0">
                <a:cs typeface="Times New Roman" charset="0"/>
              </a:rPr>
              <a:t> </a:t>
            </a:r>
            <a:r>
              <a:rPr lang="en-GB" sz="1100" dirty="0">
                <a:cs typeface="WenQuanYi Micro Hei" charset="0"/>
              </a:rPr>
              <a:t>myself</a:t>
            </a:r>
            <a:r>
              <a:rPr lang="en-GB" sz="1100" dirty="0">
                <a:cs typeface="Times New Roman" charset="0"/>
              </a:rPr>
              <a:t> </a:t>
            </a:r>
            <a:r>
              <a:rPr lang="en-GB" sz="1100" dirty="0">
                <a:cs typeface="WenQuanYi Micro Hei" charset="0"/>
              </a:rPr>
              <a:t>to</a:t>
            </a:r>
            <a:r>
              <a:rPr lang="en-GB" sz="1100" dirty="0">
                <a:cs typeface="Times New Roman" charset="0"/>
              </a:rPr>
              <a:t> </a:t>
            </a:r>
            <a:r>
              <a:rPr lang="en-GB" sz="1100" dirty="0">
                <a:cs typeface="WenQuanYi Micro Hei" charset="0"/>
              </a:rPr>
              <a:t>understand</a:t>
            </a:r>
            <a:r>
              <a:rPr lang="en-GB" sz="1100" dirty="0">
                <a:cs typeface="Times New Roman" charset="0"/>
              </a:rPr>
              <a:t> </a:t>
            </a:r>
            <a:r>
              <a:rPr lang="en-GB" sz="1100" dirty="0">
                <a:cs typeface="WenQuanYi Micro Hei" charset="0"/>
              </a:rPr>
              <a:t>it.</a:t>
            </a:r>
            <a:r>
              <a:rPr lang="en-GB" sz="1100" dirty="0">
                <a:cs typeface="Times New Roman" charset="0"/>
              </a:rPr>
              <a:t> </a:t>
            </a:r>
            <a:r>
              <a:rPr lang="en-GB" sz="1100" dirty="0">
                <a:cs typeface="WenQuanYi Micro Hei" charset="0"/>
              </a:rPr>
              <a:t>To</a:t>
            </a:r>
            <a:r>
              <a:rPr lang="en-GB" sz="1100" dirty="0">
                <a:cs typeface="Times New Roman" charset="0"/>
              </a:rPr>
              <a:t> </a:t>
            </a:r>
            <a:r>
              <a:rPr lang="en-GB" sz="1100" dirty="0">
                <a:cs typeface="WenQuanYi Micro Hei" charset="0"/>
              </a:rPr>
              <a:t>make</a:t>
            </a:r>
            <a:r>
              <a:rPr lang="en-GB" sz="1100" dirty="0">
                <a:cs typeface="Times New Roman" charset="0"/>
              </a:rPr>
              <a:t> </a:t>
            </a:r>
            <a:r>
              <a:rPr lang="en-GB" sz="1100" dirty="0">
                <a:cs typeface="WenQuanYi Micro Hei" charset="0"/>
              </a:rPr>
              <a:t>it</a:t>
            </a:r>
            <a:r>
              <a:rPr lang="en-GB" sz="1100" dirty="0">
                <a:cs typeface="Times New Roman" charset="0"/>
              </a:rPr>
              <a:t> </a:t>
            </a:r>
            <a:r>
              <a:rPr lang="en-GB" sz="1100" dirty="0">
                <a:cs typeface="WenQuanYi Micro Hei" charset="0"/>
              </a:rPr>
              <a:t>better.</a:t>
            </a:r>
            <a:r>
              <a:rPr lang="en-GB" sz="1100" dirty="0">
                <a:cs typeface="Times New Roman" charset="0"/>
              </a:rPr>
              <a:t> </a:t>
            </a:r>
            <a:r>
              <a:rPr lang="en-GB" sz="1100" dirty="0">
                <a:cs typeface="WenQuanYi Micro Hei" charset="0"/>
              </a:rPr>
              <a:t>I</a:t>
            </a:r>
            <a:r>
              <a:rPr lang="en-GB" sz="1100" dirty="0">
                <a:cs typeface="Times New Roman" charset="0"/>
              </a:rPr>
              <a:t> </a:t>
            </a:r>
            <a:r>
              <a:rPr lang="en-GB" sz="1100" dirty="0">
                <a:cs typeface="WenQuanYi Micro Hei" charset="0"/>
              </a:rPr>
              <a:t>challenge</a:t>
            </a:r>
            <a:r>
              <a:rPr lang="en-GB" sz="1100" dirty="0">
                <a:cs typeface="Times New Roman" charset="0"/>
              </a:rPr>
              <a:t> </a:t>
            </a:r>
            <a:r>
              <a:rPr lang="en-GB" sz="1100" dirty="0">
                <a:cs typeface="WenQuanYi Micro Hei" charset="0"/>
              </a:rPr>
              <a:t>myself</a:t>
            </a:r>
            <a:r>
              <a:rPr lang="en-GB" sz="1100" dirty="0">
                <a:cs typeface="Times New Roman" charset="0"/>
              </a:rPr>
              <a:t> </a:t>
            </a:r>
            <a:r>
              <a:rPr lang="en-GB" sz="1100" dirty="0">
                <a:cs typeface="WenQuanYi Micro Hei" charset="0"/>
              </a:rPr>
              <a:t>to</a:t>
            </a:r>
            <a:r>
              <a:rPr lang="en-GB" sz="1100" dirty="0">
                <a:cs typeface="Times New Roman" charset="0"/>
              </a:rPr>
              <a:t> </a:t>
            </a:r>
            <a:r>
              <a:rPr lang="en-GB" sz="1100" dirty="0">
                <a:cs typeface="WenQuanYi Micro Hei" charset="0"/>
              </a:rPr>
              <a:t>be</a:t>
            </a:r>
            <a:r>
              <a:rPr lang="en-GB" sz="1100" dirty="0">
                <a:cs typeface="Times New Roman" charset="0"/>
              </a:rPr>
              <a:t> </a:t>
            </a:r>
            <a:r>
              <a:rPr lang="en-GB" sz="1100" dirty="0">
                <a:cs typeface="WenQuanYi Micro Hei" charset="0"/>
              </a:rPr>
              <a:t>able</a:t>
            </a:r>
            <a:r>
              <a:rPr lang="en-GB" sz="1100" dirty="0">
                <a:cs typeface="Times New Roman" charset="0"/>
              </a:rPr>
              <a:t> </a:t>
            </a:r>
            <a:r>
              <a:rPr lang="en-GB" sz="1100" dirty="0">
                <a:cs typeface="WenQuanYi Micro Hei" charset="0"/>
              </a:rPr>
              <a:t>to</a:t>
            </a:r>
            <a:r>
              <a:rPr lang="en-GB" sz="1100" dirty="0">
                <a:cs typeface="Times New Roman" charset="0"/>
              </a:rPr>
              <a:t> </a:t>
            </a:r>
            <a:r>
              <a:rPr lang="en-GB" sz="1100" dirty="0">
                <a:cs typeface="WenQuanYi Micro Hei" charset="0"/>
              </a:rPr>
              <a:t>write</a:t>
            </a:r>
            <a:r>
              <a:rPr lang="en-GB" sz="1100" dirty="0">
                <a:cs typeface="Times New Roman" charset="0"/>
              </a:rPr>
              <a:t> </a:t>
            </a:r>
            <a:r>
              <a:rPr lang="en-GB" sz="1100" dirty="0">
                <a:cs typeface="WenQuanYi Micro Hei" charset="0"/>
              </a:rPr>
              <a:t>tests</a:t>
            </a:r>
            <a:r>
              <a:rPr lang="en-GB" sz="1100" dirty="0">
                <a:cs typeface="Times New Roman" charset="0"/>
              </a:rPr>
              <a:t> </a:t>
            </a:r>
            <a:r>
              <a:rPr lang="en-GB" sz="1100" dirty="0">
                <a:cs typeface="WenQuanYi Micro Hei" charset="0"/>
              </a:rPr>
              <a:t>for</a:t>
            </a:r>
            <a:r>
              <a:rPr lang="en-GB" sz="1100" dirty="0">
                <a:cs typeface="Times New Roman" charset="0"/>
              </a:rPr>
              <a:t> </a:t>
            </a:r>
            <a:r>
              <a:rPr lang="en-GB" sz="1100" dirty="0">
                <a:cs typeface="WenQuanYi Micro Hei" charset="0"/>
              </a:rPr>
              <a:t>it.</a:t>
            </a:r>
            <a:r>
              <a:rPr lang="en-GB" sz="1100" dirty="0">
                <a:cs typeface="Times New Roman" charset="0"/>
              </a:rPr>
              <a:t> </a:t>
            </a:r>
            <a:r>
              <a:rPr lang="en-GB" sz="1100" dirty="0">
                <a:cs typeface="WenQuanYi Micro Hei" charset="0"/>
              </a:rPr>
              <a:t>I</a:t>
            </a:r>
            <a:r>
              <a:rPr lang="en-GB" sz="1100" dirty="0">
                <a:cs typeface="Times New Roman" charset="0"/>
              </a:rPr>
              <a:t> </a:t>
            </a:r>
            <a:r>
              <a:rPr lang="en-GB" sz="1100" dirty="0">
                <a:cs typeface="WenQuanYi Micro Hei" charset="0"/>
              </a:rPr>
              <a:t>treat</a:t>
            </a:r>
            <a:r>
              <a:rPr lang="en-GB" sz="1100" dirty="0">
                <a:cs typeface="Times New Roman" charset="0"/>
              </a:rPr>
              <a:t> </a:t>
            </a:r>
            <a:r>
              <a:rPr lang="en-GB" sz="1100" dirty="0">
                <a:cs typeface="WenQuanYi Micro Hei" charset="0"/>
              </a:rPr>
              <a:t>it</a:t>
            </a:r>
            <a:r>
              <a:rPr lang="en-GB" sz="1100" dirty="0">
                <a:cs typeface="Times New Roman" charset="0"/>
              </a:rPr>
              <a:t> </a:t>
            </a:r>
            <a:r>
              <a:rPr lang="en-GB" sz="1100" dirty="0">
                <a:cs typeface="WenQuanYi Micro Hei" charset="0"/>
              </a:rPr>
              <a:t>as</a:t>
            </a:r>
            <a:r>
              <a:rPr lang="en-GB" sz="1100" dirty="0">
                <a:cs typeface="Times New Roman" charset="0"/>
              </a:rPr>
              <a:t> </a:t>
            </a:r>
            <a:r>
              <a:rPr lang="en-GB" sz="1100" dirty="0">
                <a:cs typeface="WenQuanYi Micro Hei" charset="0"/>
              </a:rPr>
              <a:t>a</a:t>
            </a:r>
            <a:r>
              <a:rPr lang="en-GB" sz="1100" dirty="0">
                <a:cs typeface="Times New Roman" charset="0"/>
              </a:rPr>
              <a:t> </a:t>
            </a:r>
            <a:r>
              <a:rPr lang="en-GB" sz="1100" dirty="0">
                <a:cs typeface="WenQuanYi Micro Hei" charset="0"/>
              </a:rPr>
              <a:t>big</a:t>
            </a:r>
            <a:r>
              <a:rPr lang="en-GB" sz="1100" dirty="0">
                <a:cs typeface="Times New Roman" charset="0"/>
              </a:rPr>
              <a:t> </a:t>
            </a:r>
            <a:r>
              <a:rPr lang="en-GB" sz="1100" dirty="0">
                <a:cs typeface="WenQuanYi Micro Hei" charset="0"/>
              </a:rPr>
              <a:t>jigsaw</a:t>
            </a:r>
            <a:r>
              <a:rPr lang="en-GB" sz="1100" dirty="0">
                <a:cs typeface="Times New Roman" charset="0"/>
              </a:rPr>
              <a:t> </a:t>
            </a:r>
            <a:r>
              <a:rPr lang="en-GB" sz="1100" dirty="0">
                <a:cs typeface="WenQuanYi Micro Hei" charset="0"/>
              </a:rPr>
              <a:t>puzzle.</a:t>
            </a:r>
            <a:r>
              <a:rPr lang="en-GB" sz="1100" dirty="0">
                <a:cs typeface="Times New Roman" charset="0"/>
              </a:rPr>
              <a:t> </a:t>
            </a:r>
            <a:r>
              <a:rPr lang="en-GB" sz="1100" dirty="0">
                <a:cs typeface="WenQuanYi Micro Hei" charset="0"/>
              </a:rPr>
              <a:t>Start</a:t>
            </a:r>
            <a:r>
              <a:rPr lang="en-GB" sz="1100" dirty="0">
                <a:cs typeface="Times New Roman" charset="0"/>
              </a:rPr>
              <a:t> </a:t>
            </a:r>
            <a:r>
              <a:rPr lang="en-GB" sz="1100" dirty="0">
                <a:cs typeface="WenQuanYi Micro Hei" charset="0"/>
              </a:rPr>
              <a:t>isolating</a:t>
            </a:r>
            <a:r>
              <a:rPr lang="en-GB" sz="1100" dirty="0">
                <a:cs typeface="Times New Roman" charset="0"/>
              </a:rPr>
              <a:t> </a:t>
            </a:r>
            <a:r>
              <a:rPr lang="en-GB" sz="1100" dirty="0">
                <a:cs typeface="WenQuanYi Micro Hei" charset="0"/>
              </a:rPr>
              <a:t>the</a:t>
            </a:r>
            <a:r>
              <a:rPr lang="en-GB" sz="1100" dirty="0">
                <a:cs typeface="Times New Roman" charset="0"/>
              </a:rPr>
              <a:t> </a:t>
            </a:r>
            <a:r>
              <a:rPr lang="en-GB" sz="1100" dirty="0">
                <a:cs typeface="WenQuanYi Micro Hei" charset="0"/>
              </a:rPr>
              <a:t>corners,</a:t>
            </a:r>
            <a:r>
              <a:rPr lang="en-GB" sz="1100" dirty="0">
                <a:cs typeface="Times New Roman" charset="0"/>
              </a:rPr>
              <a:t> </a:t>
            </a:r>
            <a:r>
              <a:rPr lang="en-GB" sz="1100" dirty="0">
                <a:cs typeface="WenQuanYi Micro Hei" charset="0"/>
              </a:rPr>
              <a:t>than</a:t>
            </a:r>
            <a:r>
              <a:rPr lang="en-GB" sz="1100" dirty="0">
                <a:cs typeface="Times New Roman" charset="0"/>
              </a:rPr>
              <a:t> </a:t>
            </a:r>
            <a:r>
              <a:rPr lang="en-GB" sz="1100" dirty="0">
                <a:cs typeface="WenQuanYi Micro Hei" charset="0"/>
              </a:rPr>
              <a:t>the</a:t>
            </a:r>
            <a:r>
              <a:rPr lang="en-GB" sz="1100" dirty="0">
                <a:cs typeface="Times New Roman" charset="0"/>
              </a:rPr>
              <a:t> </a:t>
            </a:r>
            <a:r>
              <a:rPr lang="en-GB" sz="1100" dirty="0">
                <a:cs typeface="WenQuanYi Micro Hei" charset="0"/>
              </a:rPr>
              <a:t>edges,</a:t>
            </a:r>
            <a:r>
              <a:rPr lang="en-GB" sz="1100" dirty="0">
                <a:cs typeface="Times New Roman" charset="0"/>
              </a:rPr>
              <a:t> </a:t>
            </a:r>
            <a:r>
              <a:rPr lang="en-GB" sz="1100" dirty="0">
                <a:cs typeface="WenQuanYi Micro Hei" charset="0"/>
              </a:rPr>
              <a:t>then</a:t>
            </a:r>
            <a:r>
              <a:rPr lang="en-GB" sz="1100" dirty="0">
                <a:cs typeface="Times New Roman" charset="0"/>
              </a:rPr>
              <a:t> </a:t>
            </a:r>
            <a:r>
              <a:rPr lang="en-GB" sz="1100" dirty="0">
                <a:cs typeface="WenQuanYi Micro Hei" charset="0"/>
              </a:rPr>
              <a:t>grouping</a:t>
            </a:r>
            <a:r>
              <a:rPr lang="en-GB" sz="1100" dirty="0">
                <a:cs typeface="Times New Roman" charset="0"/>
              </a:rPr>
              <a:t> </a:t>
            </a:r>
            <a:r>
              <a:rPr lang="en-GB" sz="1100" dirty="0">
                <a:cs typeface="WenQuanYi Micro Hei" charset="0"/>
              </a:rPr>
              <a:t>pieces</a:t>
            </a:r>
            <a:r>
              <a:rPr lang="en-GB" sz="1100" dirty="0">
                <a:cs typeface="Times New Roman" charset="0"/>
              </a:rPr>
              <a:t> </a:t>
            </a:r>
            <a:r>
              <a:rPr lang="en-GB" sz="1100" dirty="0">
                <a:cs typeface="WenQuanYi Micro Hei" charset="0"/>
              </a:rPr>
              <a:t>by</a:t>
            </a:r>
            <a:r>
              <a:rPr lang="en-GB" sz="1100" dirty="0">
                <a:cs typeface="Times New Roman" charset="0"/>
              </a:rPr>
              <a:t> </a:t>
            </a:r>
            <a:r>
              <a:rPr lang="en-GB" sz="1100" dirty="0">
                <a:cs typeface="WenQuanYi Micro Hei" charset="0"/>
              </a:rPr>
              <a:t>colour</a:t>
            </a:r>
            <a:r>
              <a:rPr lang="en-GB" sz="1100" dirty="0">
                <a:cs typeface="Times New Roman" charset="0"/>
              </a:rPr>
              <a:t> </a:t>
            </a:r>
            <a:r>
              <a:rPr lang="en-GB" sz="1100" dirty="0">
                <a:cs typeface="WenQuanYi Micro Hei" charset="0"/>
              </a:rPr>
              <a:t>or</a:t>
            </a:r>
            <a:r>
              <a:rPr lang="en-GB" sz="1100" dirty="0">
                <a:cs typeface="Times New Roman" charset="0"/>
              </a:rPr>
              <a:t> </a:t>
            </a:r>
            <a:r>
              <a:rPr lang="en-GB" sz="1100" dirty="0">
                <a:cs typeface="WenQuanYi Micro Hei" charset="0"/>
              </a:rPr>
              <a:t>pattern.</a:t>
            </a:r>
            <a:r>
              <a:rPr lang="en-GB" sz="1100" dirty="0">
                <a:cs typeface="Times New Roman" charset="0"/>
              </a:rPr>
              <a:t> </a:t>
            </a:r>
            <a:r>
              <a:rPr lang="en-GB" sz="1100" dirty="0">
                <a:cs typeface="WenQuanYi Micro Hei" charset="0"/>
              </a:rPr>
              <a:t>Then</a:t>
            </a:r>
            <a:r>
              <a:rPr lang="en-GB" sz="1100" dirty="0">
                <a:cs typeface="Times New Roman" charset="0"/>
              </a:rPr>
              <a:t> </a:t>
            </a:r>
            <a:r>
              <a:rPr lang="en-GB" sz="1100" dirty="0">
                <a:cs typeface="WenQuanYi Micro Hei" charset="0"/>
              </a:rPr>
              <a:t>you</a:t>
            </a:r>
            <a:r>
              <a:rPr lang="en-GB" sz="1100" dirty="0">
                <a:cs typeface="Times New Roman" charset="0"/>
              </a:rPr>
              <a:t> </a:t>
            </a:r>
            <a:r>
              <a:rPr lang="en-GB" sz="1100" dirty="0">
                <a:cs typeface="WenQuanYi Micro Hei" charset="0"/>
              </a:rPr>
              <a:t>start</a:t>
            </a:r>
            <a:r>
              <a:rPr lang="en-GB" sz="1100" dirty="0">
                <a:cs typeface="Times New Roman" charset="0"/>
              </a:rPr>
              <a:t> </a:t>
            </a:r>
            <a:r>
              <a:rPr lang="en-GB" sz="1100" dirty="0">
                <a:cs typeface="WenQuanYi Micro Hei" charset="0"/>
              </a:rPr>
              <a:t>putting</a:t>
            </a:r>
            <a:r>
              <a:rPr lang="en-GB" sz="1100" dirty="0">
                <a:cs typeface="Times New Roman" charset="0"/>
              </a:rPr>
              <a:t> </a:t>
            </a:r>
            <a:r>
              <a:rPr lang="en-GB" sz="1100" dirty="0">
                <a:cs typeface="WenQuanYi Micro Hei" charset="0"/>
              </a:rPr>
              <a:t>a</a:t>
            </a:r>
            <a:r>
              <a:rPr lang="en-GB" sz="1100" dirty="0">
                <a:cs typeface="Times New Roman" charset="0"/>
              </a:rPr>
              <a:t> </a:t>
            </a:r>
            <a:r>
              <a:rPr lang="en-GB" sz="1100" dirty="0">
                <a:cs typeface="WenQuanYi Micro Hei" charset="0"/>
              </a:rPr>
              <a:t>few</a:t>
            </a:r>
            <a:r>
              <a:rPr lang="en-GB" sz="1100" dirty="0">
                <a:cs typeface="Times New Roman" charset="0"/>
              </a:rPr>
              <a:t> </a:t>
            </a:r>
            <a:r>
              <a:rPr lang="en-GB" sz="1100" dirty="0">
                <a:cs typeface="WenQuanYi Micro Hei" charset="0"/>
              </a:rPr>
              <a:t>pieces</a:t>
            </a:r>
            <a:r>
              <a:rPr lang="en-GB" sz="1100" dirty="0">
                <a:cs typeface="Times New Roman" charset="0"/>
              </a:rPr>
              <a:t> </a:t>
            </a:r>
            <a:r>
              <a:rPr lang="en-GB" sz="1100" dirty="0">
                <a:cs typeface="WenQuanYi Micro Hei" charset="0"/>
              </a:rPr>
              <a:t>together.</a:t>
            </a:r>
            <a:r>
              <a:rPr lang="en-GB" sz="1100" dirty="0">
                <a:cs typeface="Times New Roman" charset="0"/>
              </a:rPr>
              <a:t> </a:t>
            </a:r>
            <a:r>
              <a:rPr lang="en-GB" sz="1100" dirty="0">
                <a:cs typeface="WenQuanYi Micro Hei" charset="0"/>
              </a:rPr>
              <a:t>The</a:t>
            </a:r>
            <a:r>
              <a:rPr lang="en-GB" sz="1100" dirty="0">
                <a:cs typeface="Times New Roman" charset="0"/>
              </a:rPr>
              <a:t> </a:t>
            </a:r>
            <a:r>
              <a:rPr lang="en-GB" sz="1100" dirty="0">
                <a:cs typeface="WenQuanYi Micro Hei" charset="0"/>
              </a:rPr>
              <a:t>more</a:t>
            </a:r>
            <a:r>
              <a:rPr lang="en-GB" sz="1100" dirty="0">
                <a:cs typeface="Times New Roman" charset="0"/>
              </a:rPr>
              <a:t> </a:t>
            </a:r>
            <a:r>
              <a:rPr lang="en-GB" sz="1100" dirty="0">
                <a:cs typeface="WenQuanYi Micro Hei" charset="0"/>
              </a:rPr>
              <a:t>pieces</a:t>
            </a:r>
            <a:r>
              <a:rPr lang="en-GB" sz="1100" dirty="0">
                <a:cs typeface="Times New Roman" charset="0"/>
              </a:rPr>
              <a:t> </a:t>
            </a:r>
            <a:r>
              <a:rPr lang="en-GB" sz="1100" dirty="0">
                <a:cs typeface="WenQuanYi Micro Hei" charset="0"/>
              </a:rPr>
              <a:t>you</a:t>
            </a:r>
            <a:r>
              <a:rPr lang="en-GB" sz="1100" dirty="0">
                <a:cs typeface="Times New Roman" charset="0"/>
              </a:rPr>
              <a:t> </a:t>
            </a:r>
            <a:r>
              <a:rPr lang="en-GB" sz="1100" dirty="0">
                <a:cs typeface="WenQuanYi Micro Hei" charset="0"/>
              </a:rPr>
              <a:t>put</a:t>
            </a:r>
            <a:r>
              <a:rPr lang="en-GB" sz="1100" dirty="0">
                <a:cs typeface="Times New Roman" charset="0"/>
              </a:rPr>
              <a:t> </a:t>
            </a:r>
            <a:r>
              <a:rPr lang="en-GB" sz="1100" dirty="0">
                <a:cs typeface="WenQuanYi Micro Hei" charset="0"/>
              </a:rPr>
              <a:t>together,</a:t>
            </a:r>
            <a:r>
              <a:rPr lang="en-GB" sz="1100" dirty="0">
                <a:cs typeface="Times New Roman" charset="0"/>
              </a:rPr>
              <a:t> </a:t>
            </a:r>
            <a:r>
              <a:rPr lang="en-GB" sz="1100" dirty="0">
                <a:cs typeface="WenQuanYi Micro Hei" charset="0"/>
              </a:rPr>
              <a:t>the</a:t>
            </a:r>
            <a:r>
              <a:rPr lang="en-GB" sz="1100" dirty="0">
                <a:cs typeface="Times New Roman" charset="0"/>
              </a:rPr>
              <a:t> </a:t>
            </a:r>
            <a:r>
              <a:rPr lang="en-GB" sz="1100" dirty="0">
                <a:cs typeface="WenQuanYi Micro Hei" charset="0"/>
              </a:rPr>
              <a:t>more</a:t>
            </a:r>
            <a:r>
              <a:rPr lang="en-GB" sz="1100" dirty="0">
                <a:cs typeface="Times New Roman" charset="0"/>
              </a:rPr>
              <a:t> </a:t>
            </a:r>
            <a:r>
              <a:rPr lang="en-GB" sz="1100" dirty="0">
                <a:cs typeface="WenQuanYi Micro Hei" charset="0"/>
              </a:rPr>
              <a:t>excited</a:t>
            </a:r>
            <a:r>
              <a:rPr lang="en-GB" sz="1100" dirty="0">
                <a:cs typeface="Times New Roman" charset="0"/>
              </a:rPr>
              <a:t> </a:t>
            </a:r>
            <a:r>
              <a:rPr lang="en-GB" sz="1100" dirty="0">
                <a:cs typeface="WenQuanYi Micro Hei" charset="0"/>
              </a:rPr>
              <a:t>you</a:t>
            </a:r>
            <a:r>
              <a:rPr lang="en-GB" sz="1100" dirty="0">
                <a:cs typeface="Times New Roman" charset="0"/>
              </a:rPr>
              <a:t> </a:t>
            </a:r>
            <a:r>
              <a:rPr lang="en-GB" sz="1100" dirty="0">
                <a:cs typeface="WenQuanYi Micro Hei" charset="0"/>
              </a:rPr>
              <a:t>become.</a:t>
            </a:r>
            <a:r>
              <a:rPr lang="en-GB" sz="1100" dirty="0">
                <a:cs typeface="Times New Roman" charset="0"/>
              </a:rPr>
              <a:t> </a:t>
            </a:r>
            <a:r>
              <a:rPr lang="en-GB" sz="1100" dirty="0">
                <a:cs typeface="WenQuanYi Micro Hei" charset="0"/>
              </a:rPr>
              <a:t>You</a:t>
            </a:r>
            <a:r>
              <a:rPr lang="en-GB" sz="1100" dirty="0">
                <a:cs typeface="Times New Roman" charset="0"/>
              </a:rPr>
              <a:t> </a:t>
            </a:r>
            <a:r>
              <a:rPr lang="en-GB" sz="1100" dirty="0">
                <a:cs typeface="WenQuanYi Micro Hei" charset="0"/>
              </a:rPr>
              <a:t>want</a:t>
            </a:r>
            <a:r>
              <a:rPr lang="en-GB" sz="1100" dirty="0">
                <a:cs typeface="Times New Roman" charset="0"/>
              </a:rPr>
              <a:t> </a:t>
            </a:r>
            <a:r>
              <a:rPr lang="en-GB" sz="1100" dirty="0">
                <a:cs typeface="WenQuanYi Micro Hei" charset="0"/>
              </a:rPr>
              <a:t>to</a:t>
            </a:r>
            <a:r>
              <a:rPr lang="en-GB" sz="1100" dirty="0">
                <a:cs typeface="Times New Roman" charset="0"/>
              </a:rPr>
              <a:t> </a:t>
            </a:r>
            <a:r>
              <a:rPr lang="en-GB" sz="1100" dirty="0">
                <a:cs typeface="WenQuanYi Micro Hei" charset="0"/>
              </a:rPr>
              <a:t>do</a:t>
            </a:r>
            <a:r>
              <a:rPr lang="en-GB" sz="1100" dirty="0">
                <a:cs typeface="Times New Roman" charset="0"/>
              </a:rPr>
              <a:t> </a:t>
            </a:r>
            <a:r>
              <a:rPr lang="en-GB" sz="1100" dirty="0">
                <a:cs typeface="WenQuanYi Micro Hei" charset="0"/>
              </a:rPr>
              <a:t>more,</a:t>
            </a:r>
            <a:r>
              <a:rPr lang="en-GB" sz="1100" dirty="0">
                <a:cs typeface="Times New Roman" charset="0"/>
              </a:rPr>
              <a:t> </a:t>
            </a:r>
            <a:r>
              <a:rPr lang="en-GB" sz="1100" dirty="0">
                <a:cs typeface="WenQuanYi Micro Hei" charset="0"/>
              </a:rPr>
              <a:t>it</a:t>
            </a:r>
            <a:r>
              <a:rPr lang="en-GB" sz="1100" dirty="0">
                <a:cs typeface="Times New Roman" charset="0"/>
              </a:rPr>
              <a:t> </a:t>
            </a:r>
            <a:r>
              <a:rPr lang="en-GB" sz="1100" dirty="0">
                <a:cs typeface="WenQuanYi Micro Hei" charset="0"/>
              </a:rPr>
              <a:t>gets</a:t>
            </a:r>
            <a:r>
              <a:rPr lang="en-GB" sz="1100" dirty="0">
                <a:cs typeface="Times New Roman" charset="0"/>
              </a:rPr>
              <a:t> </a:t>
            </a:r>
            <a:r>
              <a:rPr lang="en-GB" sz="1100" dirty="0">
                <a:cs typeface="WenQuanYi Micro Hei" charset="0"/>
              </a:rPr>
              <a:t>easier,</a:t>
            </a:r>
            <a:r>
              <a:rPr lang="en-GB" sz="1100" dirty="0">
                <a:cs typeface="Times New Roman" charset="0"/>
              </a:rPr>
              <a:t> </a:t>
            </a:r>
            <a:r>
              <a:rPr lang="en-GB" sz="1100" dirty="0">
                <a:cs typeface="WenQuanYi Micro Hei" charset="0"/>
              </a:rPr>
              <a:t>and</a:t>
            </a:r>
            <a:r>
              <a:rPr lang="en-GB" sz="1100" dirty="0">
                <a:cs typeface="Times New Roman" charset="0"/>
              </a:rPr>
              <a:t> </a:t>
            </a:r>
            <a:r>
              <a:rPr lang="en-GB" sz="1100" dirty="0">
                <a:cs typeface="WenQuanYi Micro Hei" charset="0"/>
              </a:rPr>
              <a:t>being</a:t>
            </a:r>
            <a:r>
              <a:rPr lang="en-GB" sz="1100" dirty="0">
                <a:cs typeface="Times New Roman" charset="0"/>
              </a:rPr>
              <a:t> </a:t>
            </a:r>
            <a:r>
              <a:rPr lang="en-GB" sz="1100" dirty="0">
                <a:cs typeface="WenQuanYi Micro Hei" charset="0"/>
              </a:rPr>
              <a:t>able</a:t>
            </a:r>
            <a:r>
              <a:rPr lang="en-GB" sz="1100" dirty="0">
                <a:cs typeface="Times New Roman" charset="0"/>
              </a:rPr>
              <a:t> </a:t>
            </a:r>
            <a:r>
              <a:rPr lang="en-GB" sz="1100" dirty="0">
                <a:cs typeface="WenQuanYi Micro Hei" charset="0"/>
              </a:rPr>
              <a:t>to</a:t>
            </a:r>
            <a:r>
              <a:rPr lang="en-GB" sz="1100" dirty="0">
                <a:cs typeface="Times New Roman" charset="0"/>
              </a:rPr>
              <a:t> </a:t>
            </a:r>
            <a:r>
              <a:rPr lang="en-GB" sz="1100" dirty="0">
                <a:cs typeface="WenQuanYi Micro Hei" charset="0"/>
              </a:rPr>
              <a:t>see</a:t>
            </a:r>
            <a:r>
              <a:rPr lang="en-GB" sz="1100" dirty="0">
                <a:cs typeface="Times New Roman" charset="0"/>
              </a:rPr>
              <a:t> </a:t>
            </a:r>
            <a:r>
              <a:rPr lang="en-GB" sz="1100" dirty="0">
                <a:cs typeface="WenQuanYi Micro Hei" charset="0"/>
              </a:rPr>
              <a:t>part</a:t>
            </a:r>
            <a:r>
              <a:rPr lang="en-GB" sz="1100" dirty="0">
                <a:cs typeface="Times New Roman" charset="0"/>
              </a:rPr>
              <a:t> </a:t>
            </a:r>
            <a:r>
              <a:rPr lang="en-GB" sz="1100" dirty="0">
                <a:cs typeface="WenQuanYi Micro Hei" charset="0"/>
              </a:rPr>
              <a:t>of</a:t>
            </a:r>
            <a:r>
              <a:rPr lang="en-GB" sz="1100" dirty="0">
                <a:cs typeface="Times New Roman" charset="0"/>
              </a:rPr>
              <a:t> </a:t>
            </a:r>
            <a:r>
              <a:rPr lang="en-GB" sz="1100" dirty="0">
                <a:cs typeface="WenQuanYi Micro Hei" charset="0"/>
              </a:rPr>
              <a:t>the</a:t>
            </a:r>
            <a:r>
              <a:rPr lang="en-GB" sz="1100" dirty="0">
                <a:cs typeface="Times New Roman" charset="0"/>
              </a:rPr>
              <a:t> </a:t>
            </a:r>
            <a:r>
              <a:rPr lang="en-GB" sz="1100" dirty="0">
                <a:cs typeface="WenQuanYi Micro Hei" charset="0"/>
              </a:rPr>
              <a:t>picture</a:t>
            </a:r>
            <a:r>
              <a:rPr lang="en-GB" sz="1100" dirty="0">
                <a:cs typeface="Times New Roman" charset="0"/>
              </a:rPr>
              <a:t> </a:t>
            </a:r>
            <a:r>
              <a:rPr lang="en-GB" sz="1100" dirty="0">
                <a:cs typeface="WenQuanYi Micro Hei" charset="0"/>
              </a:rPr>
              <a:t>keeps</a:t>
            </a:r>
            <a:r>
              <a:rPr lang="en-GB" sz="1100" dirty="0">
                <a:cs typeface="Times New Roman" charset="0"/>
              </a:rPr>
              <a:t> </a:t>
            </a:r>
            <a:r>
              <a:rPr lang="en-GB" sz="1100" dirty="0">
                <a:cs typeface="WenQuanYi Micro Hei" charset="0"/>
              </a:rPr>
              <a:t>you</a:t>
            </a:r>
            <a:r>
              <a:rPr lang="en-GB" sz="1100" dirty="0">
                <a:cs typeface="Times New Roman" charset="0"/>
              </a:rPr>
              <a:t> </a:t>
            </a:r>
            <a:r>
              <a:rPr lang="en-GB" sz="1100" dirty="0">
                <a:cs typeface="WenQuanYi Micro Hei" charset="0"/>
              </a:rPr>
              <a:t>motivated</a:t>
            </a:r>
            <a:r>
              <a:rPr lang="en-GB" sz="1100" dirty="0">
                <a:cs typeface="Times New Roman" charset="0"/>
              </a:rPr>
              <a:t> </a:t>
            </a:r>
            <a:r>
              <a:rPr lang="en-GB" sz="1100" dirty="0">
                <a:cs typeface="WenQuanYi Micro Hei" charset="0"/>
              </a:rPr>
              <a:t>to</a:t>
            </a:r>
            <a:r>
              <a:rPr lang="en-GB" sz="1100" dirty="0">
                <a:cs typeface="Times New Roman" charset="0"/>
              </a:rPr>
              <a:t> </a:t>
            </a:r>
            <a:r>
              <a:rPr lang="en-GB" sz="1100" dirty="0">
                <a:cs typeface="WenQuanYi Micro Hei" charset="0"/>
              </a:rPr>
              <a:t>see</a:t>
            </a:r>
            <a:r>
              <a:rPr lang="en-GB" sz="1100" dirty="0">
                <a:cs typeface="Times New Roman" charset="0"/>
              </a:rPr>
              <a:t> </a:t>
            </a:r>
            <a:r>
              <a:rPr lang="en-GB" sz="1100" dirty="0">
                <a:cs typeface="WenQuanYi Micro Hei" charset="0"/>
              </a:rPr>
              <a:t>the</a:t>
            </a:r>
            <a:r>
              <a:rPr lang="en-GB" sz="1100" dirty="0">
                <a:cs typeface="Times New Roman" charset="0"/>
              </a:rPr>
              <a:t> </a:t>
            </a:r>
            <a:r>
              <a:rPr lang="en-GB" sz="1100" dirty="0">
                <a:cs typeface="WenQuanYi Micro Hei" charset="0"/>
              </a:rPr>
              <a:t>full</a:t>
            </a:r>
            <a:r>
              <a:rPr lang="en-GB" sz="1100" dirty="0">
                <a:cs typeface="Times New Roman" charset="0"/>
              </a:rPr>
              <a:t> </a:t>
            </a:r>
            <a:r>
              <a:rPr lang="en-GB" sz="1100" dirty="0">
                <a:cs typeface="WenQuanYi Micro Hei" charset="0"/>
              </a:rPr>
              <a:t>picture.</a:t>
            </a:r>
            <a:r>
              <a:rPr lang="en-GB" sz="1100" dirty="0">
                <a:cs typeface="Times New Roman" charset="0"/>
              </a:rPr>
              <a:t> </a:t>
            </a:r>
            <a:r>
              <a:rPr lang="en-GB" sz="1100" dirty="0">
                <a:cs typeface="WenQuanYi Micro Hei" charset="0"/>
              </a:rPr>
              <a:t>That's</a:t>
            </a:r>
            <a:r>
              <a:rPr lang="en-GB" sz="1100" dirty="0">
                <a:cs typeface="Times New Roman" charset="0"/>
              </a:rPr>
              <a:t> </a:t>
            </a:r>
            <a:r>
              <a:rPr lang="en-GB" sz="1100" dirty="0">
                <a:cs typeface="WenQuanYi Micro Hei" charset="0"/>
              </a:rPr>
              <a:t>what</a:t>
            </a:r>
            <a:r>
              <a:rPr lang="en-GB" sz="1100" dirty="0">
                <a:cs typeface="Times New Roman" charset="0"/>
              </a:rPr>
              <a:t> </a:t>
            </a:r>
            <a:r>
              <a:rPr lang="en-GB" sz="1100" dirty="0">
                <a:cs typeface="WenQuanYi Micro Hei" charset="0"/>
              </a:rPr>
              <a:t>working</a:t>
            </a:r>
            <a:r>
              <a:rPr lang="en-GB" sz="1100" dirty="0">
                <a:cs typeface="Times New Roman" charset="0"/>
              </a:rPr>
              <a:t> </a:t>
            </a:r>
            <a:r>
              <a:rPr lang="en-GB" sz="1100" dirty="0">
                <a:cs typeface="WenQuanYi Micro Hei" charset="0"/>
              </a:rPr>
              <a:t>with</a:t>
            </a:r>
            <a:r>
              <a:rPr lang="en-GB" sz="1100" dirty="0">
                <a:cs typeface="Times New Roman" charset="0"/>
              </a:rPr>
              <a:t> </a:t>
            </a:r>
            <a:r>
              <a:rPr lang="en-GB" sz="1100" dirty="0">
                <a:cs typeface="WenQuanYi Micro Hei" charset="0"/>
              </a:rPr>
              <a:t>legacy</a:t>
            </a:r>
            <a:r>
              <a:rPr lang="en-GB" sz="1100" dirty="0">
                <a:cs typeface="Times New Roman" charset="0"/>
              </a:rPr>
              <a:t> </a:t>
            </a:r>
            <a:r>
              <a:rPr lang="en-GB" sz="1100" dirty="0">
                <a:cs typeface="WenQuanYi Micro Hei" charset="0"/>
              </a:rPr>
              <a:t>code</a:t>
            </a:r>
            <a:r>
              <a:rPr lang="en-GB" sz="1100" dirty="0">
                <a:cs typeface="Times New Roman" charset="0"/>
              </a:rPr>
              <a:t> </a:t>
            </a:r>
            <a:r>
              <a:rPr lang="en-GB" sz="1100" dirty="0">
                <a:cs typeface="WenQuanYi Micro Hei" charset="0"/>
              </a:rPr>
              <a:t>is</a:t>
            </a:r>
            <a:r>
              <a:rPr lang="en-GB" sz="1100" dirty="0">
                <a:cs typeface="Times New Roman" charset="0"/>
              </a:rPr>
              <a:t> </a:t>
            </a:r>
            <a:r>
              <a:rPr lang="en-GB" sz="1100" dirty="0">
                <a:cs typeface="WenQuanYi Micro Hei" charset="0"/>
              </a:rPr>
              <a:t>for</a:t>
            </a:r>
            <a:r>
              <a:rPr lang="en-GB" sz="1100" dirty="0">
                <a:cs typeface="Times New Roman" charset="0"/>
              </a:rPr>
              <a:t> </a:t>
            </a:r>
            <a:r>
              <a:rPr lang="en-GB" sz="1100" dirty="0">
                <a:cs typeface="WenQuanYi Micro Hei" charset="0"/>
              </a:rPr>
              <a:t>me</a:t>
            </a:r>
            <a:r>
              <a:rPr lang="en-GB" sz="1100" dirty="0">
                <a:cs typeface="Times New Roman" charset="0"/>
              </a:rPr>
              <a:t> </a:t>
            </a:r>
            <a:r>
              <a:rPr lang="en-GB" sz="1100" dirty="0">
                <a:cs typeface="WenQuanYi Micro Hei" charset="0"/>
              </a:rPr>
              <a:t>today.</a:t>
            </a:r>
            <a:r>
              <a:rPr lang="en-GB" sz="1100" dirty="0">
                <a:cs typeface="Times New Roman" charset="0"/>
              </a:rPr>
              <a:t> </a:t>
            </a:r>
            <a:r>
              <a:rPr lang="en-GB" sz="1100" dirty="0">
                <a:cs typeface="WenQuanYi Micro Hei" charset="0"/>
              </a:rPr>
              <a:t>Love</a:t>
            </a:r>
            <a:r>
              <a:rPr lang="en-GB" sz="1100" dirty="0">
                <a:cs typeface="Times New Roman" charset="0"/>
              </a:rPr>
              <a:t> </a:t>
            </a:r>
            <a:r>
              <a:rPr lang="en-GB" sz="1100" dirty="0">
                <a:cs typeface="WenQuanYi Micro Hei" charset="0"/>
              </a:rPr>
              <a:t>the</a:t>
            </a:r>
            <a:r>
              <a:rPr lang="en-GB" sz="1100" dirty="0">
                <a:cs typeface="Times New Roman" charset="0"/>
              </a:rPr>
              <a:t> </a:t>
            </a:r>
            <a:r>
              <a:rPr lang="en-GB" sz="1100" dirty="0">
                <a:cs typeface="WenQuanYi Micro Hei" charset="0"/>
              </a:rPr>
              <a:t>challenge.</a:t>
            </a:r>
            <a:r>
              <a:rPr lang="en-GB" sz="1100" dirty="0">
                <a:cs typeface="Times New Roman" charset="0"/>
              </a:rPr>
              <a:t>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5" name="Text Box 1"/>
          <p:cNvSpPr txBox="1">
            <a:spLocks noGrp="1" noRot="1" noChangeAspect="1" noChangeArrowheads="1"/>
          </p:cNvSpPr>
          <p:nvPr>
            <p:ph type="sldImg"/>
          </p:nvPr>
        </p:nvSpPr>
        <p:spPr bwMode="auto">
          <a:xfrm>
            <a:off x="-14224000" y="-11796713"/>
            <a:ext cx="16637000" cy="124793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2466" name="Text Box 2"/>
          <p:cNvSpPr txBox="1">
            <a:spLocks noGrp="1" noChangeArrowheads="1"/>
          </p:cNvSpPr>
          <p:nvPr>
            <p:ph type="body" idx="1"/>
          </p:nvPr>
        </p:nvSpPr>
        <p:spPr bwMode="auto">
          <a:xfrm>
            <a:off x="685800" y="4343400"/>
            <a:ext cx="5472113" cy="41005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9pPr>
          </a:lstStyle>
          <a:p>
            <a:pPr>
              <a:spcBef>
                <a:spcPts val="450"/>
              </a:spcBef>
              <a:buClrTx/>
              <a:buFontTx/>
              <a:buNone/>
            </a:pPr>
            <a:r>
              <a:rPr lang="en-GB" sz="1100" dirty="0" smtClean="0">
                <a:cs typeface="WenQuanYi Micro Hei" charset="0"/>
              </a:rPr>
              <a:t>Disease to learn</a:t>
            </a:r>
          </a:p>
          <a:p>
            <a:pPr>
              <a:spcBef>
                <a:spcPts val="450"/>
              </a:spcBef>
              <a:buClrTx/>
              <a:buFontTx/>
              <a:buNone/>
            </a:pPr>
            <a:r>
              <a:rPr lang="en-GB" sz="1100" dirty="0" smtClean="0">
                <a:cs typeface="WenQuanYi Micro Hei" charset="0"/>
              </a:rPr>
              <a:t>Be proud</a:t>
            </a:r>
            <a:r>
              <a:rPr lang="en-GB" sz="1100" baseline="0" dirty="0" smtClean="0">
                <a:cs typeface="WenQuanYi Micro Hei" charset="0"/>
              </a:rPr>
              <a:t>; Reputation; Delight customers; Deliver Value</a:t>
            </a:r>
          </a:p>
          <a:p>
            <a:pPr>
              <a:spcBef>
                <a:spcPts val="450"/>
              </a:spcBef>
              <a:buClrTx/>
              <a:buFontTx/>
              <a:buNone/>
            </a:pPr>
            <a:endParaRPr lang="en-GB" sz="1100" dirty="0" smtClean="0">
              <a:cs typeface="WenQuanYi Micro Hei" charset="0"/>
            </a:endParaRPr>
          </a:p>
          <a:p>
            <a:pPr>
              <a:spcBef>
                <a:spcPts val="450"/>
              </a:spcBef>
              <a:buClrTx/>
              <a:buFontTx/>
              <a:buNone/>
            </a:pPr>
            <a:endParaRPr lang="en-GB" sz="1100" dirty="0" smtClean="0">
              <a:cs typeface="WenQuanYi Micro Hei" charset="0"/>
            </a:endParaRPr>
          </a:p>
          <a:p>
            <a:pPr>
              <a:spcBef>
                <a:spcPts val="450"/>
              </a:spcBef>
              <a:buClrTx/>
              <a:buFontTx/>
              <a:buNone/>
            </a:pPr>
            <a:r>
              <a:rPr lang="en-GB" sz="1100" dirty="0" smtClean="0">
                <a:cs typeface="WenQuanYi Micro Hei" charset="0"/>
              </a:rPr>
              <a:t>First</a:t>
            </a:r>
            <a:r>
              <a:rPr lang="en-GB" sz="1100" dirty="0" smtClean="0">
                <a:cs typeface="Times New Roman" charset="0"/>
              </a:rPr>
              <a:t> </a:t>
            </a:r>
            <a:r>
              <a:rPr lang="en-GB" sz="1100" dirty="0">
                <a:cs typeface="WenQuanYi Micro Hei" charset="0"/>
              </a:rPr>
              <a:t>because</a:t>
            </a:r>
            <a:r>
              <a:rPr lang="en-GB" sz="1100" dirty="0">
                <a:cs typeface="Times New Roman" charset="0"/>
              </a:rPr>
              <a:t> </a:t>
            </a:r>
            <a:r>
              <a:rPr lang="en-GB" sz="1100" dirty="0">
                <a:cs typeface="WenQuanYi Micro Hei" charset="0"/>
              </a:rPr>
              <a:t>we</a:t>
            </a:r>
            <a:r>
              <a:rPr lang="en-GB" sz="1100" dirty="0">
                <a:cs typeface="Times New Roman" charset="0"/>
              </a:rPr>
              <a:t> </a:t>
            </a:r>
            <a:r>
              <a:rPr lang="en-GB" sz="1100" dirty="0">
                <a:cs typeface="WenQuanYi Micro Hei" charset="0"/>
              </a:rPr>
              <a:t>have</a:t>
            </a:r>
            <a:r>
              <a:rPr lang="en-GB" sz="1100" dirty="0">
                <a:cs typeface="Times New Roman" charset="0"/>
              </a:rPr>
              <a:t> </a:t>
            </a:r>
            <a:r>
              <a:rPr lang="en-GB" sz="1100" dirty="0">
                <a:cs typeface="WenQuanYi Micro Hei" charset="0"/>
              </a:rPr>
              <a:t>this</a:t>
            </a:r>
            <a:r>
              <a:rPr lang="en-GB" sz="1100" dirty="0">
                <a:cs typeface="Times New Roman" charset="0"/>
              </a:rPr>
              <a:t> </a:t>
            </a:r>
            <a:r>
              <a:rPr lang="en-GB" sz="1100" dirty="0">
                <a:cs typeface="WenQuanYi Micro Hei" charset="0"/>
              </a:rPr>
              <a:t>DISEASE</a:t>
            </a:r>
            <a:r>
              <a:rPr lang="en-GB" sz="1100" dirty="0">
                <a:cs typeface="Times New Roman" charset="0"/>
              </a:rPr>
              <a:t> </a:t>
            </a:r>
            <a:r>
              <a:rPr lang="en-GB" sz="1100" dirty="0">
                <a:cs typeface="WenQuanYi Micro Hei" charset="0"/>
              </a:rPr>
              <a:t>where</a:t>
            </a:r>
            <a:r>
              <a:rPr lang="en-GB" sz="1100" dirty="0">
                <a:cs typeface="Times New Roman" charset="0"/>
              </a:rPr>
              <a:t> </a:t>
            </a:r>
            <a:r>
              <a:rPr lang="en-GB" sz="1100" dirty="0">
                <a:cs typeface="WenQuanYi Micro Hei" charset="0"/>
              </a:rPr>
              <a:t>if</a:t>
            </a:r>
            <a:r>
              <a:rPr lang="en-GB" sz="1100" dirty="0">
                <a:cs typeface="Times New Roman" charset="0"/>
              </a:rPr>
              <a:t> </a:t>
            </a:r>
            <a:r>
              <a:rPr lang="en-GB" sz="1100" dirty="0">
                <a:cs typeface="WenQuanYi Micro Hei" charset="0"/>
              </a:rPr>
              <a:t>we</a:t>
            </a:r>
            <a:r>
              <a:rPr lang="en-GB" sz="1100" dirty="0">
                <a:cs typeface="Times New Roman" charset="0"/>
              </a:rPr>
              <a:t> </a:t>
            </a:r>
            <a:r>
              <a:rPr lang="en-GB" sz="1100" dirty="0">
                <a:cs typeface="WenQuanYi Micro Hei" charset="0"/>
              </a:rPr>
              <a:t>don't</a:t>
            </a:r>
            <a:r>
              <a:rPr lang="en-GB" sz="1100" dirty="0">
                <a:cs typeface="Times New Roman" charset="0"/>
              </a:rPr>
              <a:t> </a:t>
            </a:r>
            <a:r>
              <a:rPr lang="en-GB" sz="1100" dirty="0">
                <a:cs typeface="WenQuanYi Micro Hei" charset="0"/>
              </a:rPr>
              <a:t>learn</a:t>
            </a:r>
            <a:r>
              <a:rPr lang="en-GB" sz="1100" dirty="0">
                <a:cs typeface="Times New Roman" charset="0"/>
              </a:rPr>
              <a:t> </a:t>
            </a:r>
            <a:r>
              <a:rPr lang="en-GB" sz="1100" dirty="0">
                <a:cs typeface="WenQuanYi Micro Hei" charset="0"/>
              </a:rPr>
              <a:t>something</a:t>
            </a:r>
            <a:r>
              <a:rPr lang="en-GB" sz="1100" dirty="0">
                <a:cs typeface="Times New Roman" charset="0"/>
              </a:rPr>
              <a:t> </a:t>
            </a:r>
            <a:r>
              <a:rPr lang="en-GB" sz="1100" dirty="0">
                <a:cs typeface="WenQuanYi Micro Hei" charset="0"/>
              </a:rPr>
              <a:t>every</a:t>
            </a:r>
            <a:r>
              <a:rPr lang="en-GB" sz="1100" dirty="0">
                <a:cs typeface="Times New Roman" charset="0"/>
              </a:rPr>
              <a:t> </a:t>
            </a:r>
            <a:r>
              <a:rPr lang="en-GB" sz="1100" dirty="0">
                <a:cs typeface="WenQuanYi Micro Hei" charset="0"/>
              </a:rPr>
              <a:t>day</a:t>
            </a:r>
            <a:r>
              <a:rPr lang="en-GB" sz="1100" dirty="0">
                <a:cs typeface="Times New Roman" charset="0"/>
              </a:rPr>
              <a:t> </a:t>
            </a:r>
            <a:r>
              <a:rPr lang="en-GB" sz="1100" dirty="0">
                <a:cs typeface="WenQuanYi Micro Hei" charset="0"/>
              </a:rPr>
              <a:t>our</a:t>
            </a:r>
            <a:r>
              <a:rPr lang="en-GB" sz="1100" dirty="0">
                <a:cs typeface="Times New Roman" charset="0"/>
              </a:rPr>
              <a:t> BRAINS DETERIORATE </a:t>
            </a:r>
            <a:r>
              <a:rPr lang="en-GB" sz="1100" dirty="0">
                <a:cs typeface="WenQuanYi Micro Hei" charset="0"/>
              </a:rPr>
              <a:t>and</a:t>
            </a:r>
            <a:r>
              <a:rPr lang="en-GB" sz="1100" dirty="0">
                <a:cs typeface="Times New Roman" charset="0"/>
              </a:rPr>
              <a:t> </a:t>
            </a:r>
            <a:r>
              <a:rPr lang="en-GB" sz="1100" dirty="0">
                <a:cs typeface="WenQuanYi Micro Hei" charset="0"/>
              </a:rPr>
              <a:t>we</a:t>
            </a:r>
            <a:r>
              <a:rPr lang="en-GB" sz="1100" dirty="0">
                <a:cs typeface="Times New Roman" charset="0"/>
              </a:rPr>
              <a:t> DIE</a:t>
            </a:r>
            <a:r>
              <a:rPr lang="en-GB" sz="1100" dirty="0">
                <a:cs typeface="WenQuanYi Micro Hei" charset="0"/>
              </a:rPr>
              <a:t>.</a:t>
            </a:r>
            <a:r>
              <a:rPr lang="en-GB" sz="1100" dirty="0">
                <a:cs typeface="Times New Roman" charset="0"/>
              </a:rPr>
              <a:t> </a:t>
            </a:r>
            <a:r>
              <a:rPr lang="en-GB" sz="1100" dirty="0">
                <a:cs typeface="WenQuanYi Micro Hei" charset="0"/>
              </a:rPr>
              <a:t>Besides</a:t>
            </a:r>
            <a:r>
              <a:rPr lang="en-GB" sz="1100" dirty="0">
                <a:cs typeface="Times New Roman" charset="0"/>
              </a:rPr>
              <a:t> </a:t>
            </a:r>
            <a:r>
              <a:rPr lang="en-GB" sz="1100" dirty="0">
                <a:cs typeface="WenQuanYi Micro Hei" charset="0"/>
              </a:rPr>
              <a:t>that,</a:t>
            </a:r>
            <a:r>
              <a:rPr lang="en-GB" sz="1100" dirty="0">
                <a:cs typeface="Times New Roman" charset="0"/>
              </a:rPr>
              <a:t> </a:t>
            </a:r>
            <a:r>
              <a:rPr lang="en-GB" sz="1100" dirty="0">
                <a:cs typeface="WenQuanYi Micro Hei" charset="0"/>
              </a:rPr>
              <a:t>we</a:t>
            </a:r>
            <a:r>
              <a:rPr lang="en-GB" sz="1100" dirty="0">
                <a:cs typeface="Times New Roman" charset="0"/>
              </a:rPr>
              <a:t> </a:t>
            </a:r>
            <a:r>
              <a:rPr lang="en-GB" sz="1100" dirty="0">
                <a:cs typeface="WenQuanYi Micro Hei" charset="0"/>
              </a:rPr>
              <a:t>want</a:t>
            </a:r>
            <a:r>
              <a:rPr lang="en-GB" sz="1100" dirty="0">
                <a:cs typeface="Times New Roman" charset="0"/>
              </a:rPr>
              <a:t> </a:t>
            </a:r>
            <a:r>
              <a:rPr lang="en-GB" sz="1100" dirty="0">
                <a:cs typeface="WenQuanYi Micro Hei" charset="0"/>
              </a:rPr>
              <a:t>to</a:t>
            </a:r>
            <a:r>
              <a:rPr lang="en-GB" sz="1100" dirty="0">
                <a:cs typeface="Times New Roman" charset="0"/>
              </a:rPr>
              <a:t> </a:t>
            </a:r>
            <a:r>
              <a:rPr lang="en-GB" sz="1100" dirty="0">
                <a:cs typeface="WenQuanYi Micro Hei" charset="0"/>
              </a:rPr>
              <a:t>be</a:t>
            </a:r>
            <a:r>
              <a:rPr lang="en-GB" sz="1100" dirty="0">
                <a:cs typeface="Times New Roman" charset="0"/>
              </a:rPr>
              <a:t> BETTER PROFESSIONALS</a:t>
            </a:r>
            <a:r>
              <a:rPr lang="en-GB" sz="1100" dirty="0">
                <a:cs typeface="WenQuanYi Micro Hei" charset="0"/>
              </a:rPr>
              <a:t>.</a:t>
            </a:r>
            <a:r>
              <a:rPr lang="en-GB" sz="1100" dirty="0">
                <a:cs typeface="Times New Roman" charset="0"/>
              </a:rPr>
              <a:t> </a:t>
            </a:r>
            <a:r>
              <a:rPr lang="en-GB" sz="1100" dirty="0">
                <a:cs typeface="WenQuanYi Micro Hei" charset="0"/>
              </a:rPr>
              <a:t>We</a:t>
            </a:r>
            <a:r>
              <a:rPr lang="en-GB" sz="1100" dirty="0">
                <a:cs typeface="Times New Roman" charset="0"/>
              </a:rPr>
              <a:t> </a:t>
            </a:r>
            <a:r>
              <a:rPr lang="en-GB" sz="1100" dirty="0">
                <a:cs typeface="WenQuanYi Micro Hei" charset="0"/>
              </a:rPr>
              <a:t>want</a:t>
            </a:r>
            <a:r>
              <a:rPr lang="en-GB" sz="1100" dirty="0">
                <a:cs typeface="Times New Roman" charset="0"/>
              </a:rPr>
              <a:t> </a:t>
            </a:r>
            <a:r>
              <a:rPr lang="en-GB" sz="1100" dirty="0">
                <a:cs typeface="WenQuanYi Micro Hei" charset="0"/>
              </a:rPr>
              <a:t>to</a:t>
            </a:r>
            <a:r>
              <a:rPr lang="en-GB" sz="1100" dirty="0">
                <a:cs typeface="Times New Roman" charset="0"/>
              </a:rPr>
              <a:t> DELIVER</a:t>
            </a:r>
            <a:r>
              <a:rPr lang="en-GB" sz="1100" dirty="0">
                <a:cs typeface="WenQuanYi Micro Hei" charset="0"/>
              </a:rPr>
              <a:t>,</a:t>
            </a:r>
            <a:r>
              <a:rPr lang="en-GB" sz="1100" dirty="0">
                <a:cs typeface="Times New Roman" charset="0"/>
              </a:rPr>
              <a:t> </a:t>
            </a:r>
            <a:r>
              <a:rPr lang="en-GB" sz="1100" dirty="0">
                <a:cs typeface="WenQuanYi Micro Hei" charset="0"/>
              </a:rPr>
              <a:t>we</a:t>
            </a:r>
            <a:r>
              <a:rPr lang="en-GB" sz="1100" dirty="0">
                <a:cs typeface="Times New Roman" charset="0"/>
              </a:rPr>
              <a:t> </a:t>
            </a:r>
            <a:r>
              <a:rPr lang="en-GB" sz="1100" dirty="0">
                <a:cs typeface="WenQuanYi Micro Hei" charset="0"/>
              </a:rPr>
              <a:t>want</a:t>
            </a:r>
            <a:r>
              <a:rPr lang="en-GB" sz="1100" dirty="0">
                <a:cs typeface="Times New Roman" charset="0"/>
              </a:rPr>
              <a:t> </a:t>
            </a:r>
            <a:r>
              <a:rPr lang="en-GB" sz="1100" dirty="0">
                <a:cs typeface="WenQuanYi Micro Hei" charset="0"/>
              </a:rPr>
              <a:t>to</a:t>
            </a:r>
            <a:r>
              <a:rPr lang="en-GB" sz="1100" dirty="0">
                <a:cs typeface="Times New Roman" charset="0"/>
              </a:rPr>
              <a:t> IMPRESS OUR CUSTOMERS</a:t>
            </a:r>
            <a:r>
              <a:rPr lang="en-GB" sz="1100" dirty="0">
                <a:cs typeface="WenQuanYi Micro Hei" charset="0"/>
              </a:rPr>
              <a:t>,</a:t>
            </a:r>
            <a:r>
              <a:rPr lang="en-GB" sz="1100" dirty="0">
                <a:cs typeface="Times New Roman" charset="0"/>
              </a:rPr>
              <a:t> </a:t>
            </a:r>
            <a:r>
              <a:rPr lang="en-GB" sz="1100" dirty="0">
                <a:cs typeface="WenQuanYi Micro Hei" charset="0"/>
              </a:rPr>
              <a:t>delivering</a:t>
            </a:r>
            <a:r>
              <a:rPr lang="en-GB" sz="1100" dirty="0">
                <a:cs typeface="Times New Roman" charset="0"/>
              </a:rPr>
              <a:t> VALUE</a:t>
            </a:r>
            <a:r>
              <a:rPr lang="en-GB" sz="1100" dirty="0">
                <a:cs typeface="WenQuanYi Micro Hei" charset="0"/>
              </a:rPr>
              <a:t>. REPUTATION.</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3" name="Text Box 1"/>
          <p:cNvSpPr txBox="1">
            <a:spLocks noGrp="1" noRot="1" noChangeAspect="1" noChangeArrowheads="1"/>
          </p:cNvSpPr>
          <p:nvPr>
            <p:ph type="sldImg"/>
          </p:nvPr>
        </p:nvSpPr>
        <p:spPr bwMode="auto">
          <a:xfrm>
            <a:off x="-14224000" y="-11796713"/>
            <a:ext cx="16637000" cy="124793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4514" name="Text Box 2"/>
          <p:cNvSpPr txBox="1">
            <a:spLocks noGrp="1" noChangeArrowheads="1"/>
          </p:cNvSpPr>
          <p:nvPr>
            <p:ph type="body" idx="1"/>
          </p:nvPr>
        </p:nvSpPr>
        <p:spPr bwMode="auto">
          <a:xfrm>
            <a:off x="685800" y="4343400"/>
            <a:ext cx="5472113" cy="41005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9pPr>
          </a:lstStyle>
          <a:p>
            <a:pPr>
              <a:spcBef>
                <a:spcPts val="450"/>
              </a:spcBef>
              <a:buClrTx/>
              <a:buFontTx/>
              <a:buNone/>
            </a:pPr>
            <a:r>
              <a:rPr lang="en-GB" sz="1100" dirty="0" smtClean="0">
                <a:cs typeface="Times New Roman" charset="0"/>
              </a:rPr>
              <a:t>Frustration</a:t>
            </a:r>
            <a:r>
              <a:rPr lang="en-GB" sz="1100" baseline="0" dirty="0" smtClean="0">
                <a:cs typeface="Times New Roman" charset="0"/>
              </a:rPr>
              <a:t> convincing others – Not for everyone</a:t>
            </a:r>
          </a:p>
          <a:p>
            <a:pPr>
              <a:spcBef>
                <a:spcPts val="450"/>
              </a:spcBef>
              <a:buClrTx/>
              <a:buFontTx/>
              <a:buNone/>
            </a:pPr>
            <a:r>
              <a:rPr lang="en-GB" sz="1100" dirty="0" smtClean="0">
                <a:cs typeface="Times New Roman" charset="0"/>
              </a:rPr>
              <a:t>Loads will keep</a:t>
            </a:r>
            <a:r>
              <a:rPr lang="en-GB" sz="1100" baseline="0" dirty="0" smtClean="0">
                <a:cs typeface="Times New Roman" charset="0"/>
              </a:rPr>
              <a:t> producing CRAP</a:t>
            </a:r>
          </a:p>
          <a:p>
            <a:pPr>
              <a:spcBef>
                <a:spcPts val="450"/>
              </a:spcBef>
              <a:buClrTx/>
              <a:buFontTx/>
              <a:buNone/>
            </a:pPr>
            <a:endParaRPr lang="en-GB" sz="1100" dirty="0" smtClean="0">
              <a:cs typeface="Times New Roman" charset="0"/>
            </a:endParaRPr>
          </a:p>
          <a:p>
            <a:pPr>
              <a:spcBef>
                <a:spcPts val="450"/>
              </a:spcBef>
              <a:buClrTx/>
              <a:buFontTx/>
              <a:buNone/>
            </a:pPr>
            <a:endParaRPr lang="en-GB" sz="1100" dirty="0" smtClean="0">
              <a:cs typeface="Times New Roman" charset="0"/>
            </a:endParaRPr>
          </a:p>
          <a:p>
            <a:pPr>
              <a:spcBef>
                <a:spcPts val="450"/>
              </a:spcBef>
              <a:buClrTx/>
              <a:buFontTx/>
              <a:buNone/>
            </a:pPr>
            <a:r>
              <a:rPr lang="en-GB" sz="1100" dirty="0" smtClean="0">
                <a:cs typeface="Times New Roman" charset="0"/>
              </a:rPr>
              <a:t>… </a:t>
            </a:r>
            <a:r>
              <a:rPr lang="en-GB" sz="1100" dirty="0">
                <a:cs typeface="WenQuanYi Micro Hei" charset="0"/>
              </a:rPr>
              <a:t>a</a:t>
            </a:r>
            <a:r>
              <a:rPr lang="en-GB" sz="1100" dirty="0">
                <a:cs typeface="Times New Roman" charset="0"/>
              </a:rPr>
              <a:t> </a:t>
            </a:r>
            <a:r>
              <a:rPr lang="en-GB" sz="1100" dirty="0">
                <a:cs typeface="WenQuanYi Micro Hei" charset="0"/>
              </a:rPr>
              <a:t>church:</a:t>
            </a:r>
            <a:r>
              <a:rPr lang="en-GB" sz="1100" dirty="0">
                <a:cs typeface="Times New Roman" charset="0"/>
              </a:rPr>
              <a:t> </a:t>
            </a:r>
            <a:r>
              <a:rPr lang="en-GB" sz="1100" dirty="0">
                <a:cs typeface="WenQuanYi Micro Hei" charset="0"/>
              </a:rPr>
              <a:t>Forget</a:t>
            </a:r>
            <a:r>
              <a:rPr lang="en-GB" sz="1100" dirty="0">
                <a:cs typeface="Times New Roman" charset="0"/>
              </a:rPr>
              <a:t> </a:t>
            </a:r>
            <a:r>
              <a:rPr lang="en-GB" sz="1100" dirty="0">
                <a:cs typeface="WenQuanYi Micro Hei" charset="0"/>
              </a:rPr>
              <a:t>about</a:t>
            </a:r>
            <a:r>
              <a:rPr lang="en-GB" sz="1100" dirty="0">
                <a:cs typeface="Times New Roman" charset="0"/>
              </a:rPr>
              <a:t> </a:t>
            </a:r>
            <a:r>
              <a:rPr lang="en-GB" sz="1100" dirty="0">
                <a:cs typeface="WenQuanYi Micro Hei" charset="0"/>
              </a:rPr>
              <a:t>trying</a:t>
            </a:r>
            <a:r>
              <a:rPr lang="en-GB" sz="1100" dirty="0">
                <a:cs typeface="Times New Roman" charset="0"/>
              </a:rPr>
              <a:t> </a:t>
            </a:r>
            <a:r>
              <a:rPr lang="en-GB" sz="1100" dirty="0">
                <a:cs typeface="WenQuanYi Micro Hei" charset="0"/>
              </a:rPr>
              <a:t>to</a:t>
            </a:r>
            <a:r>
              <a:rPr lang="en-GB" sz="1100" dirty="0">
                <a:cs typeface="Times New Roman" charset="0"/>
              </a:rPr>
              <a:t> </a:t>
            </a:r>
            <a:r>
              <a:rPr lang="en-GB" sz="1100" dirty="0">
                <a:cs typeface="WenQuanYi Micro Hei" charset="0"/>
              </a:rPr>
              <a:t>CONVINCE</a:t>
            </a:r>
            <a:r>
              <a:rPr lang="en-GB" sz="1100" dirty="0">
                <a:cs typeface="Times New Roman" charset="0"/>
              </a:rPr>
              <a:t> </a:t>
            </a:r>
            <a:r>
              <a:rPr lang="en-GB" sz="1100" dirty="0">
                <a:cs typeface="WenQuanYi Micro Hei" charset="0"/>
              </a:rPr>
              <a:t>EVERYONE</a:t>
            </a:r>
            <a:r>
              <a:rPr lang="en-GB" sz="1100" dirty="0">
                <a:cs typeface="Times New Roman" charset="0"/>
              </a:rPr>
              <a:t> </a:t>
            </a:r>
            <a:r>
              <a:rPr lang="en-GB" sz="1100" dirty="0">
                <a:cs typeface="WenQuanYi Micro Hei" charset="0"/>
              </a:rPr>
              <a:t>to</a:t>
            </a:r>
            <a:r>
              <a:rPr lang="en-GB" sz="1100" dirty="0">
                <a:cs typeface="Times New Roman" charset="0"/>
              </a:rPr>
              <a:t> </a:t>
            </a:r>
            <a:r>
              <a:rPr lang="en-GB" sz="1100" dirty="0">
                <a:cs typeface="WenQuanYi Micro Hei" charset="0"/>
              </a:rPr>
              <a:t>be</a:t>
            </a:r>
            <a:r>
              <a:rPr lang="en-GB" sz="1100" dirty="0">
                <a:cs typeface="Times New Roman" charset="0"/>
              </a:rPr>
              <a:t> </a:t>
            </a:r>
            <a:r>
              <a:rPr lang="en-GB" sz="1100" dirty="0">
                <a:cs typeface="WenQuanYi Micro Hei" charset="0"/>
              </a:rPr>
              <a:t>a</a:t>
            </a:r>
            <a:r>
              <a:rPr lang="en-GB" sz="1100" dirty="0">
                <a:cs typeface="Times New Roman" charset="0"/>
              </a:rPr>
              <a:t> </a:t>
            </a:r>
            <a:r>
              <a:rPr lang="en-GB" sz="1100" dirty="0">
                <a:cs typeface="WenQuanYi Micro Hei" charset="0"/>
              </a:rPr>
              <a:t>software</a:t>
            </a:r>
            <a:r>
              <a:rPr lang="en-GB" sz="1100" dirty="0">
                <a:cs typeface="Times New Roman" charset="0"/>
              </a:rPr>
              <a:t> </a:t>
            </a:r>
            <a:r>
              <a:rPr lang="en-GB" sz="1100" dirty="0">
                <a:cs typeface="WenQuanYi Micro Hei" charset="0"/>
              </a:rPr>
              <a:t>craftsman.</a:t>
            </a:r>
            <a:r>
              <a:rPr lang="en-GB" sz="1100" dirty="0">
                <a:cs typeface="Times New Roman" charset="0"/>
              </a:rPr>
              <a:t> </a:t>
            </a:r>
            <a:r>
              <a:rPr lang="en-GB" sz="1100" dirty="0">
                <a:cs typeface="WenQuanYi Micro Hei" charset="0"/>
              </a:rPr>
              <a:t>You</a:t>
            </a:r>
            <a:r>
              <a:rPr lang="en-GB" sz="1100" dirty="0">
                <a:cs typeface="Times New Roman" charset="0"/>
              </a:rPr>
              <a:t> </a:t>
            </a:r>
            <a:r>
              <a:rPr lang="en-GB" sz="1100" dirty="0">
                <a:cs typeface="WenQuanYi Micro Hei" charset="0"/>
              </a:rPr>
              <a:t>will</a:t>
            </a:r>
            <a:r>
              <a:rPr lang="en-GB" sz="1100" dirty="0">
                <a:cs typeface="Times New Roman" charset="0"/>
              </a:rPr>
              <a:t> </a:t>
            </a:r>
            <a:r>
              <a:rPr lang="en-GB" sz="1100" dirty="0">
                <a:cs typeface="WenQuanYi Micro Hei" charset="0"/>
              </a:rPr>
              <a:t>be</a:t>
            </a:r>
            <a:r>
              <a:rPr lang="en-GB" sz="1100" dirty="0">
                <a:cs typeface="Times New Roman" charset="0"/>
              </a:rPr>
              <a:t> FRUSTRADE</a:t>
            </a:r>
            <a:r>
              <a:rPr lang="en-GB" sz="1100" dirty="0">
                <a:cs typeface="WenQuanYi Micro Hei" charset="0"/>
              </a:rPr>
              <a:t>.</a:t>
            </a:r>
            <a:r>
              <a:rPr lang="en-GB" sz="1100" dirty="0">
                <a:cs typeface="Times New Roman" charset="0"/>
              </a:rPr>
              <a:t> </a:t>
            </a:r>
            <a:r>
              <a:rPr lang="en-GB" sz="1100" dirty="0">
                <a:cs typeface="WenQuanYi Micro Hei" charset="0"/>
              </a:rPr>
              <a:t>Software</a:t>
            </a:r>
            <a:r>
              <a:rPr lang="en-GB" sz="1100" dirty="0">
                <a:cs typeface="Times New Roman" charset="0"/>
              </a:rPr>
              <a:t> </a:t>
            </a:r>
            <a:r>
              <a:rPr lang="en-GB" sz="1100" dirty="0">
                <a:cs typeface="WenQuanYi Micro Hei" charset="0"/>
              </a:rPr>
              <a:t>craftsmanship</a:t>
            </a:r>
            <a:r>
              <a:rPr lang="en-GB" sz="1100" dirty="0">
                <a:cs typeface="Times New Roman" charset="0"/>
              </a:rPr>
              <a:t> </a:t>
            </a:r>
            <a:r>
              <a:rPr lang="en-GB" sz="1100" dirty="0">
                <a:cs typeface="WenQuanYi Micro Hei" charset="0"/>
              </a:rPr>
              <a:t>is</a:t>
            </a:r>
            <a:r>
              <a:rPr lang="en-GB" sz="1100" dirty="0">
                <a:cs typeface="Times New Roman" charset="0"/>
              </a:rPr>
              <a:t> NOT FOR EVERYBODY</a:t>
            </a:r>
            <a:r>
              <a:rPr lang="en-GB" sz="1100" dirty="0">
                <a:cs typeface="WenQuanYi Micro Hei" charset="0"/>
              </a:rPr>
              <a:t>.</a:t>
            </a:r>
            <a:r>
              <a:rPr lang="en-GB" sz="1100" dirty="0">
                <a:cs typeface="Times New Roman" charset="0"/>
              </a:rPr>
              <a:t> </a:t>
            </a:r>
            <a:r>
              <a:rPr lang="en-GB" sz="1100" dirty="0">
                <a:cs typeface="WenQuanYi Micro Hei" charset="0"/>
              </a:rPr>
              <a:t>Not</a:t>
            </a:r>
            <a:r>
              <a:rPr lang="en-GB" sz="1100" dirty="0">
                <a:cs typeface="Times New Roman" charset="0"/>
              </a:rPr>
              <a:t> </a:t>
            </a:r>
            <a:r>
              <a:rPr lang="en-GB" sz="1100" dirty="0">
                <a:cs typeface="WenQuanYi Micro Hei" charset="0"/>
              </a:rPr>
              <a:t>every</a:t>
            </a:r>
            <a:r>
              <a:rPr lang="en-GB" sz="1100" dirty="0">
                <a:cs typeface="Times New Roman" charset="0"/>
              </a:rPr>
              <a:t> </a:t>
            </a:r>
            <a:r>
              <a:rPr lang="en-GB" sz="1100" dirty="0">
                <a:cs typeface="WenQuanYi Micro Hei" charset="0"/>
              </a:rPr>
              <a:t>developer</a:t>
            </a:r>
            <a:r>
              <a:rPr lang="en-GB" sz="1100" dirty="0">
                <a:cs typeface="Times New Roman" charset="0"/>
              </a:rPr>
              <a:t> </a:t>
            </a:r>
            <a:r>
              <a:rPr lang="en-GB" sz="1100" dirty="0">
                <a:cs typeface="WenQuanYi Micro Hei" charset="0"/>
              </a:rPr>
              <a:t>out</a:t>
            </a:r>
            <a:r>
              <a:rPr lang="en-GB" sz="1100" dirty="0">
                <a:cs typeface="Times New Roman" charset="0"/>
              </a:rPr>
              <a:t> </a:t>
            </a:r>
            <a:r>
              <a:rPr lang="en-GB" sz="1100" dirty="0">
                <a:cs typeface="WenQuanYi Micro Hei" charset="0"/>
              </a:rPr>
              <a:t>there</a:t>
            </a:r>
            <a:r>
              <a:rPr lang="en-GB" sz="1100" dirty="0">
                <a:cs typeface="Times New Roman" charset="0"/>
              </a:rPr>
              <a:t> </a:t>
            </a:r>
            <a:r>
              <a:rPr lang="en-GB" sz="1100" dirty="0">
                <a:cs typeface="WenQuanYi Micro Hei" charset="0"/>
              </a:rPr>
              <a:t>will</a:t>
            </a:r>
            <a:r>
              <a:rPr lang="en-GB" sz="1100" dirty="0">
                <a:cs typeface="Times New Roman" charset="0"/>
              </a:rPr>
              <a:t> </a:t>
            </a:r>
            <a:r>
              <a:rPr lang="en-GB" sz="1100" dirty="0">
                <a:cs typeface="WenQuanYi Micro Hei" charset="0"/>
              </a:rPr>
              <a:t>have</a:t>
            </a:r>
            <a:r>
              <a:rPr lang="en-GB" sz="1100" dirty="0">
                <a:cs typeface="Times New Roman" charset="0"/>
              </a:rPr>
              <a:t> </a:t>
            </a:r>
            <a:r>
              <a:rPr lang="en-GB" sz="1100" dirty="0">
                <a:cs typeface="WenQuanYi Micro Hei" charset="0"/>
              </a:rPr>
              <a:t>this</a:t>
            </a:r>
            <a:r>
              <a:rPr lang="en-GB" sz="1100" dirty="0">
                <a:cs typeface="Times New Roman" charset="0"/>
              </a:rPr>
              <a:t> </a:t>
            </a:r>
            <a:r>
              <a:rPr lang="en-GB" sz="1100" dirty="0">
                <a:cs typeface="WenQuanYi Micro Hei" charset="0"/>
              </a:rPr>
              <a:t>attitude</a:t>
            </a:r>
            <a:r>
              <a:rPr lang="en-GB" sz="1100" dirty="0">
                <a:cs typeface="Times New Roman" charset="0"/>
              </a:rPr>
              <a:t> </a:t>
            </a:r>
            <a:r>
              <a:rPr lang="en-GB" sz="1100" dirty="0">
                <a:cs typeface="WenQuanYi Micro Hei" charset="0"/>
              </a:rPr>
              <a:t>towards</a:t>
            </a:r>
            <a:r>
              <a:rPr lang="en-GB" sz="1100" dirty="0">
                <a:cs typeface="Times New Roman" charset="0"/>
              </a:rPr>
              <a:t> </a:t>
            </a:r>
            <a:r>
              <a:rPr lang="en-GB" sz="1100" dirty="0">
                <a:cs typeface="WenQuanYi Micro Hei" charset="0"/>
              </a:rPr>
              <a:t>their</a:t>
            </a:r>
            <a:r>
              <a:rPr lang="en-GB" sz="1100" dirty="0">
                <a:cs typeface="Times New Roman" charset="0"/>
              </a:rPr>
              <a:t> </a:t>
            </a:r>
            <a:r>
              <a:rPr lang="en-GB" sz="1100" dirty="0">
                <a:cs typeface="WenQuanYi Micro Hei" charset="0"/>
              </a:rPr>
              <a:t>profession.</a:t>
            </a:r>
            <a:r>
              <a:rPr lang="en-GB" sz="1100" dirty="0">
                <a:cs typeface="Times New Roman" charset="0"/>
              </a:rPr>
              <a:t> </a:t>
            </a:r>
            <a:r>
              <a:rPr lang="en-GB" sz="1100" dirty="0">
                <a:cs typeface="WenQuanYi Micro Hei" charset="0"/>
              </a:rPr>
              <a:t>Not</a:t>
            </a:r>
            <a:r>
              <a:rPr lang="en-GB" sz="1100" dirty="0">
                <a:cs typeface="Times New Roman" charset="0"/>
              </a:rPr>
              <a:t> </a:t>
            </a:r>
            <a:r>
              <a:rPr lang="en-GB" sz="1100" dirty="0">
                <a:cs typeface="WenQuanYi Micro Hei" charset="0"/>
              </a:rPr>
              <a:t>all</a:t>
            </a:r>
            <a:r>
              <a:rPr lang="en-GB" sz="1100" dirty="0">
                <a:cs typeface="Times New Roman" charset="0"/>
              </a:rPr>
              <a:t> </a:t>
            </a:r>
            <a:r>
              <a:rPr lang="en-GB" sz="1100" dirty="0">
                <a:cs typeface="WenQuanYi Micro Hei" charset="0"/>
              </a:rPr>
              <a:t>of</a:t>
            </a:r>
            <a:r>
              <a:rPr lang="en-GB" sz="1100" dirty="0">
                <a:cs typeface="Times New Roman" charset="0"/>
              </a:rPr>
              <a:t> </a:t>
            </a:r>
            <a:r>
              <a:rPr lang="en-GB" sz="1100" dirty="0">
                <a:cs typeface="WenQuanYi Micro Hei" charset="0"/>
              </a:rPr>
              <a:t>them</a:t>
            </a:r>
            <a:r>
              <a:rPr lang="en-GB" sz="1100" dirty="0">
                <a:cs typeface="Times New Roman" charset="0"/>
              </a:rPr>
              <a:t> </a:t>
            </a:r>
            <a:r>
              <a:rPr lang="en-GB" sz="1100" dirty="0">
                <a:cs typeface="WenQuanYi Micro Hei" charset="0"/>
              </a:rPr>
              <a:t>will</a:t>
            </a:r>
            <a:r>
              <a:rPr lang="en-GB" sz="1100" dirty="0">
                <a:cs typeface="Times New Roman" charset="0"/>
              </a:rPr>
              <a:t> </a:t>
            </a:r>
            <a:r>
              <a:rPr lang="en-GB" sz="1100" dirty="0">
                <a:cs typeface="WenQuanYi Micro Hei" charset="0"/>
              </a:rPr>
              <a:t>be</a:t>
            </a:r>
            <a:r>
              <a:rPr lang="en-GB" sz="1100" dirty="0">
                <a:cs typeface="Times New Roman" charset="0"/>
              </a:rPr>
              <a:t> </a:t>
            </a:r>
            <a:r>
              <a:rPr lang="en-GB" sz="1100" dirty="0">
                <a:cs typeface="WenQuanYi Micro Hei" charset="0"/>
              </a:rPr>
              <a:t>practising</a:t>
            </a:r>
            <a:r>
              <a:rPr lang="en-GB" sz="1100" dirty="0">
                <a:cs typeface="Times New Roman" charset="0"/>
              </a:rPr>
              <a:t> </a:t>
            </a:r>
            <a:r>
              <a:rPr lang="en-GB" sz="1100" dirty="0">
                <a:cs typeface="WenQuanYi Micro Hei" charset="0"/>
              </a:rPr>
              <a:t>and</a:t>
            </a:r>
            <a:r>
              <a:rPr lang="en-GB" sz="1100" dirty="0">
                <a:cs typeface="Times New Roman" charset="0"/>
              </a:rPr>
              <a:t> </a:t>
            </a:r>
            <a:r>
              <a:rPr lang="en-GB" sz="1100" dirty="0">
                <a:cs typeface="WenQuanYi Micro Hei" charset="0"/>
              </a:rPr>
              <a:t>getting</a:t>
            </a:r>
            <a:r>
              <a:rPr lang="en-GB" sz="1100" dirty="0">
                <a:cs typeface="Times New Roman" charset="0"/>
              </a:rPr>
              <a:t> </a:t>
            </a:r>
            <a:r>
              <a:rPr lang="en-GB" sz="1100" dirty="0">
                <a:cs typeface="WenQuanYi Micro Hei" charset="0"/>
              </a:rPr>
              <a:t>better</a:t>
            </a:r>
            <a:r>
              <a:rPr lang="en-GB" sz="1100" dirty="0">
                <a:cs typeface="Times New Roman" charset="0"/>
              </a:rPr>
              <a:t> </a:t>
            </a:r>
            <a:r>
              <a:rPr lang="en-GB" sz="1100" dirty="0">
                <a:cs typeface="WenQuanYi Micro Hei" charset="0"/>
              </a:rPr>
              <a:t>and</a:t>
            </a:r>
            <a:r>
              <a:rPr lang="en-GB" sz="1100" dirty="0">
                <a:cs typeface="Times New Roman" charset="0"/>
              </a:rPr>
              <a:t> </a:t>
            </a:r>
            <a:r>
              <a:rPr lang="en-GB" sz="1100" dirty="0">
                <a:cs typeface="WenQuanYi Micro Hei" charset="0"/>
              </a:rPr>
              <a:t>many</a:t>
            </a:r>
            <a:r>
              <a:rPr lang="en-GB" sz="1100" dirty="0">
                <a:cs typeface="Times New Roman" charset="0"/>
              </a:rPr>
              <a:t> </a:t>
            </a:r>
            <a:r>
              <a:rPr lang="en-GB" sz="1100" dirty="0">
                <a:cs typeface="WenQuanYi Micro Hei" charset="0"/>
              </a:rPr>
              <a:t>of</a:t>
            </a:r>
            <a:r>
              <a:rPr lang="en-GB" sz="1100" dirty="0">
                <a:cs typeface="Times New Roman" charset="0"/>
              </a:rPr>
              <a:t> </a:t>
            </a:r>
            <a:r>
              <a:rPr lang="en-GB" sz="1100" dirty="0">
                <a:cs typeface="WenQuanYi Micro Hei" charset="0"/>
              </a:rPr>
              <a:t>them</a:t>
            </a:r>
            <a:r>
              <a:rPr lang="en-GB" sz="1100" dirty="0">
                <a:cs typeface="Times New Roman" charset="0"/>
              </a:rPr>
              <a:t> </a:t>
            </a:r>
            <a:r>
              <a:rPr lang="en-GB" sz="1100" dirty="0">
                <a:cs typeface="WenQuanYi Micro Hei" charset="0"/>
              </a:rPr>
              <a:t>will</a:t>
            </a:r>
            <a:r>
              <a:rPr lang="en-GB" sz="1100" dirty="0">
                <a:cs typeface="Times New Roman" charset="0"/>
              </a:rPr>
              <a:t> </a:t>
            </a:r>
            <a:r>
              <a:rPr lang="en-GB" sz="1100" dirty="0">
                <a:cs typeface="WenQuanYi Micro Hei" charset="0"/>
              </a:rPr>
              <a:t>still</a:t>
            </a:r>
            <a:r>
              <a:rPr lang="en-GB" sz="1100" dirty="0">
                <a:cs typeface="Times New Roman" charset="0"/>
              </a:rPr>
              <a:t> </a:t>
            </a:r>
            <a:r>
              <a:rPr lang="en-GB" sz="1100" dirty="0">
                <a:cs typeface="WenQuanYi Micro Hei" charset="0"/>
              </a:rPr>
              <a:t>PRODUCE</a:t>
            </a:r>
            <a:r>
              <a:rPr lang="en-GB" sz="1100" dirty="0">
                <a:cs typeface="Times New Roman" charset="0"/>
              </a:rPr>
              <a:t> </a:t>
            </a:r>
            <a:r>
              <a:rPr lang="en-GB" sz="1100" dirty="0">
                <a:cs typeface="WenQuanYi Micro Hei" charset="0"/>
              </a:rPr>
              <a:t>loads</a:t>
            </a:r>
            <a:r>
              <a:rPr lang="en-GB" sz="1100" dirty="0">
                <a:cs typeface="Times New Roman" charset="0"/>
              </a:rPr>
              <a:t> </a:t>
            </a:r>
            <a:r>
              <a:rPr lang="en-GB" sz="1100" dirty="0">
                <a:cs typeface="WenQuanYi Micro Hei" charset="0"/>
              </a:rPr>
              <a:t>of</a:t>
            </a:r>
            <a:r>
              <a:rPr lang="en-GB" sz="1100" dirty="0">
                <a:cs typeface="Times New Roman" charset="0"/>
              </a:rPr>
              <a:t> </a:t>
            </a:r>
            <a:r>
              <a:rPr lang="en-GB" sz="1100" dirty="0">
                <a:cs typeface="WenQuanYi Micro Hei" charset="0"/>
              </a:rPr>
              <a:t>CRAP</a:t>
            </a:r>
            <a:r>
              <a:rPr lang="en-GB" sz="1100" dirty="0">
                <a:cs typeface="Times New Roman" charset="0"/>
              </a:rPr>
              <a:t> </a:t>
            </a:r>
            <a:r>
              <a:rPr lang="en-GB" sz="1100" dirty="0">
                <a:cs typeface="WenQuanYi Micro Hei" charset="0"/>
              </a:rPr>
              <a:t>without</a:t>
            </a:r>
            <a:r>
              <a:rPr lang="en-GB" sz="1100" dirty="0">
                <a:cs typeface="Times New Roman" charset="0"/>
              </a:rPr>
              <a:t> </a:t>
            </a:r>
            <a:r>
              <a:rPr lang="en-GB" sz="1100" dirty="0">
                <a:cs typeface="WenQuanYi Micro Hei" charset="0"/>
              </a:rPr>
              <a:t>a</a:t>
            </a:r>
            <a:r>
              <a:rPr lang="en-GB" sz="1100" dirty="0">
                <a:cs typeface="Times New Roman" charset="0"/>
              </a:rPr>
              <a:t> </a:t>
            </a:r>
            <a:r>
              <a:rPr lang="en-GB" sz="1100" dirty="0">
                <a:cs typeface="WenQuanYi Micro Hei" charset="0"/>
              </a:rPr>
              <a:t>minimum</a:t>
            </a:r>
            <a:r>
              <a:rPr lang="en-GB" sz="1100" dirty="0">
                <a:cs typeface="Times New Roman" charset="0"/>
              </a:rPr>
              <a:t> </a:t>
            </a:r>
            <a:r>
              <a:rPr lang="en-GB" sz="1100" dirty="0">
                <a:cs typeface="WenQuanYi Micro Hei" charset="0"/>
              </a:rPr>
              <a:t>CONSIDERATION</a:t>
            </a:r>
            <a:r>
              <a:rPr lang="en-GB" sz="1100" dirty="0">
                <a:cs typeface="Times New Roman" charset="0"/>
              </a:rPr>
              <a:t> </a:t>
            </a:r>
            <a:r>
              <a:rPr lang="en-GB" sz="1100" dirty="0">
                <a:cs typeface="WenQuanYi Micro Hei" charset="0"/>
              </a:rPr>
              <a:t>for</a:t>
            </a:r>
            <a:r>
              <a:rPr lang="en-GB" sz="1100" dirty="0">
                <a:cs typeface="Times New Roman" charset="0"/>
              </a:rPr>
              <a:t> </a:t>
            </a:r>
            <a:r>
              <a:rPr lang="en-GB" sz="1100" dirty="0">
                <a:cs typeface="WenQuanYi Micro Hei" charset="0"/>
              </a:rPr>
              <a:t>their</a:t>
            </a:r>
            <a:r>
              <a:rPr lang="en-GB" sz="1100" dirty="0">
                <a:cs typeface="Times New Roman" charset="0"/>
              </a:rPr>
              <a:t> CLIENTS</a:t>
            </a:r>
            <a:r>
              <a:rPr lang="en-GB" sz="1100" dirty="0">
                <a:cs typeface="WenQuanYi Micro Hei" charset="0"/>
              </a:rPr>
              <a:t>.</a:t>
            </a:r>
            <a:r>
              <a:rPr lang="en-GB" sz="1100" dirty="0">
                <a:cs typeface="Times New Roman" charset="0"/>
              </a:rPr>
              <a:t> </a:t>
            </a:r>
            <a:r>
              <a:rPr lang="en-GB" sz="1100" dirty="0">
                <a:cs typeface="WenQuanYi Micro Hei" charset="0"/>
              </a:rPr>
              <a:t>But</a:t>
            </a:r>
            <a:r>
              <a:rPr lang="en-GB" sz="1100" dirty="0">
                <a:cs typeface="Times New Roman" charset="0"/>
              </a:rPr>
              <a:t> </a:t>
            </a:r>
            <a:r>
              <a:rPr lang="en-GB" sz="1100" dirty="0">
                <a:cs typeface="WenQuanYi Micro Hei" charset="0"/>
              </a:rPr>
              <a:t>how</a:t>
            </a:r>
            <a:r>
              <a:rPr lang="en-GB" sz="1100" dirty="0">
                <a:cs typeface="Times New Roman" charset="0"/>
              </a:rPr>
              <a:t> </a:t>
            </a:r>
            <a:r>
              <a:rPr lang="en-GB" sz="1100" dirty="0">
                <a:cs typeface="WenQuanYi Micro Hei" charset="0"/>
              </a:rPr>
              <a:t>do</a:t>
            </a:r>
            <a:r>
              <a:rPr lang="en-GB" sz="1100" dirty="0">
                <a:cs typeface="Times New Roman" charset="0"/>
              </a:rPr>
              <a:t> </a:t>
            </a:r>
            <a:r>
              <a:rPr lang="en-GB" sz="1100" dirty="0">
                <a:cs typeface="WenQuanYi Micro Hei" charset="0"/>
              </a:rPr>
              <a:t>WE</a:t>
            </a:r>
            <a:r>
              <a:rPr lang="en-GB" sz="1100" dirty="0">
                <a:cs typeface="Times New Roman" charset="0"/>
              </a:rPr>
              <a:t> </a:t>
            </a:r>
            <a:r>
              <a:rPr lang="en-GB" sz="1100" dirty="0">
                <a:cs typeface="WenQuanYi Micro Hei" charset="0"/>
              </a:rPr>
              <a:t>DEAL</a:t>
            </a:r>
            <a:r>
              <a:rPr lang="en-GB" sz="1100" dirty="0">
                <a:cs typeface="Times New Roman" charset="0"/>
              </a:rPr>
              <a:t> </a:t>
            </a:r>
            <a:r>
              <a:rPr lang="en-GB" sz="1100" dirty="0">
                <a:cs typeface="WenQuanYi Micro Hei" charset="0"/>
              </a:rPr>
              <a:t>with</a:t>
            </a:r>
            <a:r>
              <a:rPr lang="en-GB" sz="1100" dirty="0">
                <a:cs typeface="Times New Roman" charset="0"/>
              </a:rPr>
              <a:t> </a:t>
            </a:r>
            <a:r>
              <a:rPr lang="en-GB" sz="1100" dirty="0">
                <a:cs typeface="WenQuanYi Micro Hei" charset="0"/>
              </a:rPr>
              <a:t>that?</a:t>
            </a:r>
            <a:r>
              <a:rPr lang="en-GB" sz="1100" dirty="0">
                <a:cs typeface="Times New Roman" charset="0"/>
              </a:rPr>
              <a:t> </a:t>
            </a:r>
            <a:r>
              <a:rPr lang="en-GB" sz="1100" dirty="0">
                <a:cs typeface="WenQuanYi Micro Hei" charset="0"/>
              </a:rPr>
              <a:t>We</a:t>
            </a:r>
            <a:r>
              <a:rPr lang="en-GB" sz="1100" dirty="0">
                <a:cs typeface="Times New Roman" charset="0"/>
              </a:rPr>
              <a:t> LEAD BY EXAMPLE</a:t>
            </a:r>
            <a:r>
              <a:rPr lang="en-GB" sz="1100" dirty="0">
                <a:cs typeface="WenQuanYi Micro Hei" charset="0"/>
              </a:rPr>
              <a:t>,</a:t>
            </a:r>
            <a:r>
              <a:rPr lang="en-GB" sz="1100" dirty="0">
                <a:cs typeface="Times New Roman" charset="0"/>
              </a:rPr>
              <a:t> </a:t>
            </a:r>
            <a:r>
              <a:rPr lang="en-GB" sz="1100" dirty="0">
                <a:cs typeface="WenQuanYi Micro Hei" charset="0"/>
              </a:rPr>
              <a:t>we</a:t>
            </a:r>
            <a:r>
              <a:rPr lang="en-GB" sz="1100" dirty="0">
                <a:cs typeface="Times New Roman" charset="0"/>
              </a:rPr>
              <a:t> </a:t>
            </a:r>
            <a:r>
              <a:rPr lang="en-GB" sz="1100" dirty="0">
                <a:cs typeface="WenQuanYi Micro Hei" charset="0"/>
              </a:rPr>
              <a:t>show</a:t>
            </a:r>
            <a:r>
              <a:rPr lang="en-GB" sz="1100" dirty="0">
                <a:cs typeface="Times New Roman" charset="0"/>
              </a:rPr>
              <a:t> </a:t>
            </a:r>
            <a:r>
              <a:rPr lang="en-GB" sz="1100" dirty="0">
                <a:cs typeface="WenQuanYi Micro Hei" charset="0"/>
              </a:rPr>
              <a:t>how</a:t>
            </a:r>
            <a:r>
              <a:rPr lang="en-GB" sz="1100" dirty="0">
                <a:cs typeface="Times New Roman" charset="0"/>
              </a:rPr>
              <a:t> </a:t>
            </a:r>
            <a:r>
              <a:rPr lang="en-GB" sz="1100" dirty="0">
                <a:cs typeface="WenQuanYi Micro Hei" charset="0"/>
              </a:rPr>
              <a:t>we</a:t>
            </a:r>
            <a:r>
              <a:rPr lang="en-GB" sz="1100" dirty="0">
                <a:cs typeface="Times New Roman" charset="0"/>
              </a:rPr>
              <a:t> </a:t>
            </a:r>
            <a:r>
              <a:rPr lang="en-GB" sz="1100" dirty="0">
                <a:cs typeface="WenQuanYi Micro Hei" charset="0"/>
              </a:rPr>
              <a:t>can</a:t>
            </a:r>
            <a:r>
              <a:rPr lang="en-GB" sz="1100" dirty="0">
                <a:cs typeface="Times New Roman" charset="0"/>
              </a:rPr>
              <a:t> DISTINGUISH OURSELVES</a:t>
            </a:r>
            <a:r>
              <a:rPr lang="en-GB" sz="1100" dirty="0">
                <a:cs typeface="WenQuanYi Micro Hei" charset="0"/>
              </a:rPr>
              <a:t>.</a:t>
            </a:r>
            <a:r>
              <a:rPr lang="en-GB" sz="1100" dirty="0">
                <a:cs typeface="Times New Roman" charset="0"/>
              </a:rPr>
              <a:t> </a:t>
            </a:r>
            <a:r>
              <a:rPr lang="en-GB" sz="1100" dirty="0">
                <a:cs typeface="WenQuanYi Micro Hei" charset="0"/>
              </a:rPr>
              <a:t>We</a:t>
            </a:r>
            <a:r>
              <a:rPr lang="en-GB" sz="1100" dirty="0">
                <a:cs typeface="Times New Roman" charset="0"/>
              </a:rPr>
              <a:t> </a:t>
            </a:r>
            <a:r>
              <a:rPr lang="en-GB" sz="1100" dirty="0">
                <a:cs typeface="WenQuanYi Micro Hei" charset="0"/>
              </a:rPr>
              <a:t>show</a:t>
            </a:r>
            <a:r>
              <a:rPr lang="en-GB" sz="1100" dirty="0">
                <a:cs typeface="Times New Roman" charset="0"/>
              </a:rPr>
              <a:t> </a:t>
            </a:r>
            <a:r>
              <a:rPr lang="en-GB" sz="1100" dirty="0">
                <a:cs typeface="WenQuanYi Micro Hei" charset="0"/>
              </a:rPr>
              <a:t>we</a:t>
            </a:r>
            <a:r>
              <a:rPr lang="en-GB" sz="1100" dirty="0">
                <a:cs typeface="Times New Roman" charset="0"/>
              </a:rPr>
              <a:t> </a:t>
            </a:r>
            <a:r>
              <a:rPr lang="en-GB" sz="1100" dirty="0">
                <a:cs typeface="WenQuanYi Micro Hei" charset="0"/>
              </a:rPr>
              <a:t>are</a:t>
            </a:r>
            <a:r>
              <a:rPr lang="en-GB" sz="1100" dirty="0">
                <a:cs typeface="Times New Roman" charset="0"/>
              </a:rPr>
              <a:t> </a:t>
            </a:r>
            <a:r>
              <a:rPr lang="en-GB" sz="1100" dirty="0">
                <a:cs typeface="WenQuanYi Micro Hei" charset="0"/>
              </a:rPr>
              <a:t>the</a:t>
            </a:r>
            <a:r>
              <a:rPr lang="en-GB" sz="1100" dirty="0">
                <a:cs typeface="Times New Roman" charset="0"/>
              </a:rPr>
              <a:t> COOL KIDS</a:t>
            </a:r>
            <a:r>
              <a:rPr lang="en-GB" sz="1100" dirty="0">
                <a:cs typeface="WenQuanYi Micro Hei" charset="0"/>
              </a:rPr>
              <a:t>.</a:t>
            </a:r>
            <a:r>
              <a:rPr lang="en-GB" sz="1100" dirty="0">
                <a:cs typeface="Times New Roman" charset="0"/>
              </a:rPr>
              <a:t> </a:t>
            </a:r>
            <a:r>
              <a:rPr lang="en-GB" sz="1100" dirty="0">
                <a:cs typeface="WenQuanYi Micro Hei" charset="0"/>
              </a:rPr>
              <a:t>Hopefully</a:t>
            </a:r>
            <a:r>
              <a:rPr lang="en-GB" sz="1100" dirty="0">
                <a:cs typeface="Times New Roman" charset="0"/>
              </a:rPr>
              <a:t> </a:t>
            </a:r>
            <a:r>
              <a:rPr lang="en-GB" sz="1100" dirty="0">
                <a:cs typeface="WenQuanYi Micro Hei" charset="0"/>
              </a:rPr>
              <a:t>other</a:t>
            </a:r>
            <a:r>
              <a:rPr lang="en-GB" sz="1100" dirty="0">
                <a:cs typeface="Times New Roman" charset="0"/>
              </a:rPr>
              <a:t> </a:t>
            </a:r>
            <a:r>
              <a:rPr lang="en-GB" sz="1100" dirty="0">
                <a:cs typeface="WenQuanYi Micro Hei" charset="0"/>
              </a:rPr>
              <a:t>developers</a:t>
            </a:r>
            <a:r>
              <a:rPr lang="en-GB" sz="1100" dirty="0">
                <a:cs typeface="Times New Roman" charset="0"/>
              </a:rPr>
              <a:t> </a:t>
            </a:r>
            <a:r>
              <a:rPr lang="en-GB" sz="1100" dirty="0">
                <a:cs typeface="WenQuanYi Micro Hei" charset="0"/>
              </a:rPr>
              <a:t>will</a:t>
            </a:r>
            <a:r>
              <a:rPr lang="en-GB" sz="1100" dirty="0">
                <a:cs typeface="Times New Roman" charset="0"/>
              </a:rPr>
              <a:t> </a:t>
            </a:r>
            <a:r>
              <a:rPr lang="en-GB" sz="1100" dirty="0">
                <a:cs typeface="WenQuanYi Micro Hei" charset="0"/>
              </a:rPr>
              <a:t>joining</a:t>
            </a:r>
            <a:r>
              <a:rPr lang="en-GB" sz="1100" dirty="0">
                <a:cs typeface="Times New Roman" charset="0"/>
              </a:rPr>
              <a:t> </a:t>
            </a:r>
            <a:r>
              <a:rPr lang="en-GB" sz="1100" dirty="0">
                <a:cs typeface="WenQuanYi Micro Hei" charset="0"/>
              </a:rPr>
              <a:t>in</a:t>
            </a:r>
            <a:r>
              <a:rPr lang="en-GB" sz="1100" dirty="0">
                <a:cs typeface="Times New Roman" charset="0"/>
              </a:rPr>
              <a:t> </a:t>
            </a:r>
            <a:r>
              <a:rPr lang="en-GB" sz="1100" dirty="0">
                <a:cs typeface="WenQuanYi Micro Hei" charset="0"/>
              </a:rPr>
              <a:t>because</a:t>
            </a:r>
            <a:r>
              <a:rPr lang="en-GB" sz="1100" dirty="0">
                <a:cs typeface="Times New Roman" charset="0"/>
              </a:rPr>
              <a:t> </a:t>
            </a:r>
            <a:r>
              <a:rPr lang="en-GB" sz="1100" dirty="0">
                <a:cs typeface="WenQuanYi Micro Hei" charset="0"/>
              </a:rPr>
              <a:t>they</a:t>
            </a:r>
            <a:r>
              <a:rPr lang="en-GB" sz="1100" dirty="0">
                <a:cs typeface="Times New Roman" charset="0"/>
              </a:rPr>
              <a:t> </a:t>
            </a:r>
            <a:r>
              <a:rPr lang="en-GB" sz="1100" dirty="0">
                <a:cs typeface="WenQuanYi Micro Hei" charset="0"/>
              </a:rPr>
              <a:t>can</a:t>
            </a:r>
            <a:r>
              <a:rPr lang="en-GB" sz="1100" dirty="0">
                <a:cs typeface="Times New Roman" charset="0"/>
              </a:rPr>
              <a:t> SEE OUR PASSION</a:t>
            </a:r>
            <a:r>
              <a:rPr lang="en-GB" sz="1100" dirty="0">
                <a:cs typeface="WenQuanYi Micro Hei" charset="0"/>
              </a:rPr>
              <a:t>,</a:t>
            </a:r>
            <a:r>
              <a:rPr lang="en-GB" sz="1100" dirty="0">
                <a:cs typeface="Times New Roman" charset="0"/>
              </a:rPr>
              <a:t> </a:t>
            </a:r>
            <a:r>
              <a:rPr lang="en-GB" sz="1100" dirty="0">
                <a:cs typeface="WenQuanYi Micro Hei" charset="0"/>
              </a:rPr>
              <a:t>the</a:t>
            </a:r>
            <a:r>
              <a:rPr lang="en-GB" sz="1100" dirty="0">
                <a:cs typeface="Times New Roman" charset="0"/>
              </a:rPr>
              <a:t> </a:t>
            </a:r>
            <a:r>
              <a:rPr lang="en-GB" sz="1100" dirty="0">
                <a:cs typeface="WenQuanYi Micro Hei" charset="0"/>
              </a:rPr>
              <a:t>QUALITY</a:t>
            </a:r>
            <a:r>
              <a:rPr lang="en-GB" sz="1100" dirty="0">
                <a:cs typeface="Times New Roman" charset="0"/>
              </a:rPr>
              <a:t> </a:t>
            </a:r>
            <a:r>
              <a:rPr lang="en-GB" sz="1100" dirty="0">
                <a:cs typeface="WenQuanYi Micro Hei" charset="0"/>
              </a:rPr>
              <a:t>and</a:t>
            </a:r>
            <a:r>
              <a:rPr lang="en-GB" sz="1100" dirty="0">
                <a:cs typeface="Times New Roman" charset="0"/>
              </a:rPr>
              <a:t> </a:t>
            </a:r>
            <a:r>
              <a:rPr lang="en-GB" sz="1100" dirty="0">
                <a:cs typeface="WenQuanYi Micro Hei" charset="0"/>
              </a:rPr>
              <a:t>SPEED</a:t>
            </a:r>
            <a:r>
              <a:rPr lang="en-GB" sz="1100" dirty="0">
                <a:cs typeface="Times New Roman" charset="0"/>
              </a:rPr>
              <a:t> </a:t>
            </a:r>
            <a:r>
              <a:rPr lang="en-GB" sz="1100" dirty="0">
                <a:cs typeface="WenQuanYi Micro Hei" charset="0"/>
              </a:rPr>
              <a:t>we</a:t>
            </a:r>
            <a:r>
              <a:rPr lang="en-GB" sz="1100" dirty="0">
                <a:cs typeface="Times New Roman" charset="0"/>
              </a:rPr>
              <a:t> </a:t>
            </a:r>
            <a:r>
              <a:rPr lang="en-GB" sz="1100" dirty="0">
                <a:cs typeface="WenQuanYi Micro Hei" charset="0"/>
              </a:rPr>
              <a:t>DELIVER</a:t>
            </a:r>
            <a:r>
              <a:rPr lang="en-GB" sz="1100" dirty="0">
                <a:cs typeface="Times New Roman" charset="0"/>
              </a:rPr>
              <a:t> </a:t>
            </a:r>
            <a:r>
              <a:rPr lang="en-GB" sz="1100" dirty="0">
                <a:cs typeface="WenQuanYi Micro Hei" charset="0"/>
              </a:rPr>
              <a:t>and</a:t>
            </a:r>
            <a:r>
              <a:rPr lang="en-GB" sz="1100" dirty="0">
                <a:cs typeface="Times New Roman" charset="0"/>
              </a:rPr>
              <a:t> </a:t>
            </a:r>
            <a:r>
              <a:rPr lang="en-GB" sz="1100" dirty="0">
                <a:cs typeface="WenQuanYi Micro Hei" charset="0"/>
              </a:rPr>
              <a:t>how</a:t>
            </a:r>
            <a:r>
              <a:rPr lang="en-GB" sz="1100" dirty="0">
                <a:cs typeface="Times New Roman" charset="0"/>
              </a:rPr>
              <a:t> </a:t>
            </a:r>
            <a:r>
              <a:rPr lang="en-GB" sz="1100" dirty="0">
                <a:cs typeface="WenQuanYi Micro Hei" charset="0"/>
              </a:rPr>
              <a:t>HAPPY</a:t>
            </a:r>
            <a:r>
              <a:rPr lang="en-GB" sz="1100" dirty="0">
                <a:cs typeface="Times New Roman" charset="0"/>
              </a:rPr>
              <a:t> </a:t>
            </a:r>
            <a:r>
              <a:rPr lang="en-GB" sz="1100" dirty="0">
                <a:cs typeface="WenQuanYi Micro Hei" charset="0"/>
              </a:rPr>
              <a:t>we</a:t>
            </a:r>
            <a:r>
              <a:rPr lang="en-GB" sz="1100" dirty="0">
                <a:cs typeface="Times New Roman" charset="0"/>
              </a:rPr>
              <a:t> </a:t>
            </a:r>
            <a:r>
              <a:rPr lang="en-GB" sz="1100" dirty="0">
                <a:cs typeface="WenQuanYi Micro Hei" charset="0"/>
              </a:rPr>
              <a:t>are.</a:t>
            </a:r>
            <a:r>
              <a:rPr lang="en-GB" sz="1100" dirty="0">
                <a:cs typeface="Times New Roman" charset="0"/>
              </a:rPr>
              <a:t>  </a:t>
            </a:r>
          </a:p>
          <a:p>
            <a:pPr>
              <a:spcBef>
                <a:spcPts val="450"/>
              </a:spcBef>
              <a:buClrTx/>
              <a:buFontTx/>
              <a:buNone/>
            </a:pPr>
            <a:r>
              <a:rPr lang="en-GB" sz="1100" dirty="0">
                <a:cs typeface="Times New Roman" charset="0"/>
              </a:rPr>
              <a:t>… </a:t>
            </a:r>
            <a:r>
              <a:rPr lang="en-GB" sz="1100" dirty="0">
                <a:cs typeface="WenQuanYi Micro Hei" charset="0"/>
              </a:rPr>
              <a:t>about</a:t>
            </a:r>
            <a:r>
              <a:rPr lang="en-GB" sz="1100" dirty="0">
                <a:cs typeface="Times New Roman" charset="0"/>
              </a:rPr>
              <a:t> </a:t>
            </a:r>
            <a:r>
              <a:rPr lang="en-GB" sz="1100" dirty="0">
                <a:cs typeface="WenQuanYi Micro Hei" charset="0"/>
              </a:rPr>
              <a:t>beautiful</a:t>
            </a:r>
            <a:r>
              <a:rPr lang="en-GB" sz="1100" dirty="0">
                <a:cs typeface="Times New Roman" charset="0"/>
              </a:rPr>
              <a:t> </a:t>
            </a:r>
            <a:r>
              <a:rPr lang="en-GB" sz="1100" dirty="0">
                <a:cs typeface="WenQuanYi Micro Hei" charset="0"/>
              </a:rPr>
              <a:t>code:</a:t>
            </a:r>
            <a:r>
              <a:rPr lang="en-GB" sz="1100" dirty="0">
                <a:cs typeface="Times New Roman" charset="0"/>
              </a:rPr>
              <a:t> </a:t>
            </a:r>
            <a:r>
              <a:rPr lang="en-GB" sz="1100" dirty="0">
                <a:cs typeface="WenQuanYi Micro Hei" charset="0"/>
              </a:rPr>
              <a:t>It's</a:t>
            </a:r>
            <a:r>
              <a:rPr lang="en-GB" sz="1100" dirty="0">
                <a:cs typeface="Times New Roman" charset="0"/>
              </a:rPr>
              <a:t> </a:t>
            </a:r>
            <a:r>
              <a:rPr lang="en-GB" sz="1100" dirty="0">
                <a:cs typeface="WenQuanYi Micro Hei" charset="0"/>
              </a:rPr>
              <a:t>about</a:t>
            </a:r>
            <a:r>
              <a:rPr lang="en-GB" sz="1100" dirty="0">
                <a:cs typeface="Times New Roman" charset="0"/>
              </a:rPr>
              <a:t> </a:t>
            </a:r>
            <a:r>
              <a:rPr lang="en-GB" sz="1100" dirty="0">
                <a:cs typeface="WenQuanYi Micro Hei" charset="0"/>
              </a:rPr>
              <a:t>being</a:t>
            </a:r>
            <a:r>
              <a:rPr lang="en-GB" sz="1100" dirty="0">
                <a:cs typeface="Times New Roman" charset="0"/>
              </a:rPr>
              <a:t> </a:t>
            </a:r>
            <a:r>
              <a:rPr lang="en-GB" sz="1100" dirty="0">
                <a:cs typeface="WenQuanYi Micro Hei" charset="0"/>
              </a:rPr>
              <a:t>professional</a:t>
            </a:r>
            <a:r>
              <a:rPr lang="en-GB" sz="1100" dirty="0">
                <a:cs typeface="Times New Roman" charset="0"/>
              </a:rPr>
              <a:t> </a:t>
            </a:r>
            <a:r>
              <a:rPr lang="en-GB" sz="1100" dirty="0">
                <a:cs typeface="WenQuanYi Micro Hei" charset="0"/>
              </a:rPr>
              <a:t>and</a:t>
            </a:r>
            <a:r>
              <a:rPr lang="en-GB" sz="1100" dirty="0">
                <a:cs typeface="Times New Roman" charset="0"/>
              </a:rPr>
              <a:t> </a:t>
            </a:r>
            <a:r>
              <a:rPr lang="en-GB" sz="1100" dirty="0">
                <a:cs typeface="WenQuanYi Micro Hei" charset="0"/>
              </a:rPr>
              <a:t>adding</a:t>
            </a:r>
            <a:r>
              <a:rPr lang="en-GB" sz="1100" dirty="0">
                <a:cs typeface="Times New Roman" charset="0"/>
              </a:rPr>
              <a:t> </a:t>
            </a:r>
            <a:r>
              <a:rPr lang="en-GB" sz="1100" dirty="0">
                <a:cs typeface="WenQuanYi Micro Hei" charset="0"/>
              </a:rPr>
              <a:t>value.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1" name="Text Box 1"/>
          <p:cNvSpPr txBox="1">
            <a:spLocks noGrp="1" noRot="1" noChangeAspect="1" noChangeArrowheads="1"/>
          </p:cNvSpPr>
          <p:nvPr>
            <p:ph type="sldImg"/>
          </p:nvPr>
        </p:nvSpPr>
        <p:spPr bwMode="auto">
          <a:xfrm>
            <a:off x="-14224000" y="-11796713"/>
            <a:ext cx="16637000" cy="124793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6562" name="Text Box 2"/>
          <p:cNvSpPr txBox="1">
            <a:spLocks noGrp="1" noChangeArrowheads="1"/>
          </p:cNvSpPr>
          <p:nvPr>
            <p:ph type="body" idx="1"/>
          </p:nvPr>
        </p:nvSpPr>
        <p:spPr bwMode="auto">
          <a:xfrm>
            <a:off x="685800" y="4343400"/>
            <a:ext cx="5472113" cy="41005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9pPr>
          </a:lstStyle>
          <a:p>
            <a:pPr>
              <a:spcBef>
                <a:spcPts val="450"/>
              </a:spcBef>
              <a:buClrTx/>
              <a:buFontTx/>
              <a:buNone/>
            </a:pPr>
            <a:r>
              <a:rPr lang="en-GB" sz="1100" dirty="0" smtClean="0">
                <a:cs typeface="Times New Roman" charset="0"/>
              </a:rPr>
              <a:t>Impact</a:t>
            </a:r>
            <a:r>
              <a:rPr lang="en-GB" sz="1100" baseline="0" dirty="0" smtClean="0">
                <a:cs typeface="Times New Roman" charset="0"/>
              </a:rPr>
              <a:t> morale &gt;&gt; Junior; New Hires</a:t>
            </a:r>
          </a:p>
          <a:p>
            <a:pPr>
              <a:spcBef>
                <a:spcPts val="450"/>
              </a:spcBef>
              <a:buClrTx/>
              <a:buFontTx/>
              <a:buNone/>
            </a:pPr>
            <a:r>
              <a:rPr lang="en-GB" sz="1100" dirty="0" smtClean="0">
                <a:solidFill>
                  <a:srgbClr val="FF0000"/>
                </a:solidFill>
                <a:cs typeface="Times New Roman" charset="0"/>
              </a:rPr>
              <a:t>Leave the company</a:t>
            </a:r>
            <a:r>
              <a:rPr lang="en-GB" sz="1100" baseline="0" dirty="0" smtClean="0">
                <a:solidFill>
                  <a:srgbClr val="FF0000"/>
                </a:solidFill>
                <a:cs typeface="Times New Roman" charset="0"/>
              </a:rPr>
              <a:t> – It’s your life</a:t>
            </a:r>
          </a:p>
          <a:p>
            <a:pPr>
              <a:spcBef>
                <a:spcPts val="450"/>
              </a:spcBef>
              <a:buClrTx/>
              <a:buFontTx/>
              <a:buNone/>
            </a:pPr>
            <a:r>
              <a:rPr lang="en-GB" sz="1100" dirty="0" smtClean="0">
                <a:cs typeface="Times New Roman" charset="0"/>
              </a:rPr>
              <a:t>LOOK AT THINGS AS CHALLENGES NOT PROBLEMS</a:t>
            </a:r>
          </a:p>
          <a:p>
            <a:pPr>
              <a:spcBef>
                <a:spcPts val="450"/>
              </a:spcBef>
              <a:buClrTx/>
              <a:buFontTx/>
              <a:buNone/>
            </a:pPr>
            <a:endParaRPr lang="en-GB" sz="1100" dirty="0" smtClean="0">
              <a:cs typeface="Times New Roman" charset="0"/>
            </a:endParaRPr>
          </a:p>
          <a:p>
            <a:pPr>
              <a:spcBef>
                <a:spcPts val="450"/>
              </a:spcBef>
              <a:buClrTx/>
              <a:buFontTx/>
              <a:buNone/>
            </a:pPr>
            <a:endParaRPr lang="en-GB" sz="1100" dirty="0" smtClean="0">
              <a:cs typeface="Times New Roman" charset="0"/>
            </a:endParaRPr>
          </a:p>
          <a:p>
            <a:pPr>
              <a:spcBef>
                <a:spcPts val="450"/>
              </a:spcBef>
              <a:buClrTx/>
              <a:buFontTx/>
              <a:buNone/>
            </a:pPr>
            <a:r>
              <a:rPr lang="en-GB" sz="1100" dirty="0" smtClean="0">
                <a:cs typeface="Times New Roman" charset="0"/>
              </a:rPr>
              <a:t>… </a:t>
            </a:r>
            <a:r>
              <a:rPr lang="en-GB" sz="1100" dirty="0">
                <a:cs typeface="WenQuanYi Micro Hei" charset="0"/>
              </a:rPr>
              <a:t>being</a:t>
            </a:r>
            <a:r>
              <a:rPr lang="en-GB" sz="1100" dirty="0">
                <a:cs typeface="Times New Roman" charset="0"/>
              </a:rPr>
              <a:t> </a:t>
            </a:r>
            <a:r>
              <a:rPr lang="en-GB" sz="1100" dirty="0">
                <a:cs typeface="WenQuanYi Micro Hei" charset="0"/>
              </a:rPr>
              <a:t>miserable</a:t>
            </a:r>
            <a:r>
              <a:rPr lang="en-GB" sz="1100" dirty="0">
                <a:cs typeface="Times New Roman" charset="0"/>
              </a:rPr>
              <a:t> </a:t>
            </a:r>
            <a:r>
              <a:rPr lang="en-GB" sz="1100" dirty="0">
                <a:cs typeface="WenQuanYi Micro Hei" charset="0"/>
              </a:rPr>
              <a:t>and</a:t>
            </a:r>
            <a:r>
              <a:rPr lang="en-GB" sz="1100" dirty="0">
                <a:cs typeface="Times New Roman" charset="0"/>
              </a:rPr>
              <a:t> </a:t>
            </a:r>
            <a:r>
              <a:rPr lang="en-GB" sz="1100" dirty="0">
                <a:cs typeface="WenQuanYi Micro Hei" charset="0"/>
              </a:rPr>
              <a:t>negative</a:t>
            </a:r>
          </a:p>
          <a:p>
            <a:pPr>
              <a:spcBef>
                <a:spcPts val="450"/>
              </a:spcBef>
              <a:buClrTx/>
              <a:buFontTx/>
              <a:buNone/>
            </a:pPr>
            <a:r>
              <a:rPr lang="en-GB" sz="1100" dirty="0">
                <a:cs typeface="Times New Roman" charset="0"/>
              </a:rPr>
              <a:t>… </a:t>
            </a:r>
            <a:r>
              <a:rPr lang="en-GB" sz="1100" dirty="0">
                <a:cs typeface="WenQuanYi Micro Hei" charset="0"/>
              </a:rPr>
              <a:t>spreading</a:t>
            </a:r>
            <a:r>
              <a:rPr lang="en-GB" sz="1100" dirty="0">
                <a:cs typeface="Times New Roman" charset="0"/>
              </a:rPr>
              <a:t> </a:t>
            </a:r>
            <a:r>
              <a:rPr lang="en-GB" sz="1100" dirty="0">
                <a:cs typeface="WenQuanYi Micro Hei" charset="0"/>
              </a:rPr>
              <a:t>your</a:t>
            </a:r>
            <a:r>
              <a:rPr lang="en-GB" sz="1100" dirty="0">
                <a:cs typeface="Times New Roman" charset="0"/>
              </a:rPr>
              <a:t> </a:t>
            </a:r>
            <a:r>
              <a:rPr lang="en-GB" sz="1100" dirty="0">
                <a:cs typeface="WenQuanYi Micro Hei" charset="0"/>
              </a:rPr>
              <a:t>frustrations</a:t>
            </a:r>
          </a:p>
          <a:p>
            <a:pPr>
              <a:spcBef>
                <a:spcPts val="450"/>
              </a:spcBef>
              <a:buClrTx/>
              <a:buFontTx/>
              <a:buNone/>
            </a:pPr>
            <a:r>
              <a:rPr lang="en-GB" sz="1100" dirty="0">
                <a:cs typeface="WenQuanYi Micro Hei" charset="0"/>
              </a:rPr>
              <a:t>As</a:t>
            </a:r>
            <a:r>
              <a:rPr lang="en-GB" sz="1100" dirty="0">
                <a:cs typeface="Times New Roman" charset="0"/>
              </a:rPr>
              <a:t> </a:t>
            </a:r>
            <a:r>
              <a:rPr lang="en-GB" sz="1100" dirty="0">
                <a:cs typeface="WenQuanYi Micro Hei" charset="0"/>
              </a:rPr>
              <a:t>developers,</a:t>
            </a:r>
            <a:r>
              <a:rPr lang="en-GB" sz="1100" dirty="0">
                <a:cs typeface="Times New Roman" charset="0"/>
              </a:rPr>
              <a:t> </a:t>
            </a:r>
            <a:r>
              <a:rPr lang="en-GB" sz="1100" dirty="0">
                <a:cs typeface="WenQuanYi Micro Hei" charset="0"/>
              </a:rPr>
              <a:t>mainly</a:t>
            </a:r>
            <a:r>
              <a:rPr lang="en-GB" sz="1100" dirty="0">
                <a:cs typeface="Times New Roman" charset="0"/>
              </a:rPr>
              <a:t> </a:t>
            </a:r>
            <a:r>
              <a:rPr lang="en-GB" sz="1100" dirty="0">
                <a:cs typeface="WenQuanYi Micro Hei" charset="0"/>
              </a:rPr>
              <a:t>the</a:t>
            </a:r>
            <a:r>
              <a:rPr lang="en-GB" sz="1100" dirty="0">
                <a:cs typeface="Times New Roman" charset="0"/>
              </a:rPr>
              <a:t> </a:t>
            </a:r>
            <a:r>
              <a:rPr lang="en-GB" sz="1100" dirty="0">
                <a:cs typeface="WenQuanYi Micro Hei" charset="0"/>
              </a:rPr>
              <a:t>senior</a:t>
            </a:r>
            <a:r>
              <a:rPr lang="en-GB" sz="1100" dirty="0">
                <a:cs typeface="Times New Roman" charset="0"/>
              </a:rPr>
              <a:t> </a:t>
            </a:r>
            <a:r>
              <a:rPr lang="en-GB" sz="1100" dirty="0">
                <a:cs typeface="WenQuanYi Micro Hei" charset="0"/>
              </a:rPr>
              <a:t>developers,</a:t>
            </a:r>
            <a:r>
              <a:rPr lang="en-GB" sz="1100" dirty="0">
                <a:cs typeface="Times New Roman" charset="0"/>
              </a:rPr>
              <a:t> </a:t>
            </a:r>
            <a:r>
              <a:rPr lang="en-GB" sz="1100" dirty="0">
                <a:cs typeface="WenQuanYi Micro Hei" charset="0"/>
              </a:rPr>
              <a:t>we</a:t>
            </a:r>
            <a:r>
              <a:rPr lang="en-GB" sz="1100" dirty="0">
                <a:cs typeface="Times New Roman" charset="0"/>
              </a:rPr>
              <a:t> </a:t>
            </a:r>
            <a:r>
              <a:rPr lang="en-GB" sz="1100" dirty="0">
                <a:cs typeface="WenQuanYi Micro Hei" charset="0"/>
              </a:rPr>
              <a:t>have</a:t>
            </a:r>
            <a:r>
              <a:rPr lang="en-GB" sz="1100" dirty="0">
                <a:cs typeface="Times New Roman" charset="0"/>
              </a:rPr>
              <a:t> </a:t>
            </a:r>
            <a:r>
              <a:rPr lang="en-GB" sz="1100" dirty="0">
                <a:cs typeface="WenQuanYi Micro Hei" charset="0"/>
              </a:rPr>
              <a:t>a</a:t>
            </a:r>
            <a:r>
              <a:rPr lang="en-GB" sz="1100" dirty="0">
                <a:cs typeface="Times New Roman" charset="0"/>
              </a:rPr>
              <a:t> </a:t>
            </a:r>
            <a:r>
              <a:rPr lang="en-GB" sz="1100" dirty="0">
                <a:cs typeface="WenQuanYi Micro Hei" charset="0"/>
              </a:rPr>
              <a:t>responsibility</a:t>
            </a:r>
            <a:r>
              <a:rPr lang="en-GB" sz="1100" dirty="0">
                <a:cs typeface="Times New Roman" charset="0"/>
              </a:rPr>
              <a:t> </a:t>
            </a:r>
            <a:r>
              <a:rPr lang="en-GB" sz="1100" dirty="0">
                <a:cs typeface="WenQuanYi Micro Hei" charset="0"/>
              </a:rPr>
              <a:t>of</a:t>
            </a:r>
            <a:r>
              <a:rPr lang="en-GB" sz="1100" dirty="0">
                <a:cs typeface="Times New Roman" charset="0"/>
              </a:rPr>
              <a:t> </a:t>
            </a:r>
            <a:r>
              <a:rPr lang="en-GB" sz="1100" dirty="0">
                <a:cs typeface="WenQuanYi Micro Hei" charset="0"/>
              </a:rPr>
              <a:t>not</a:t>
            </a:r>
            <a:r>
              <a:rPr lang="en-GB" sz="1100" dirty="0">
                <a:cs typeface="Times New Roman" charset="0"/>
              </a:rPr>
              <a:t> </a:t>
            </a:r>
            <a:r>
              <a:rPr lang="en-GB" sz="1100" dirty="0">
                <a:cs typeface="WenQuanYi Micro Hei" charset="0"/>
              </a:rPr>
              <a:t>being</a:t>
            </a:r>
            <a:r>
              <a:rPr lang="en-GB" sz="1100" dirty="0">
                <a:cs typeface="Times New Roman" charset="0"/>
              </a:rPr>
              <a:t> </a:t>
            </a:r>
            <a:r>
              <a:rPr lang="en-GB" sz="1100" dirty="0">
                <a:cs typeface="WenQuanYi Micro Hei" charset="0"/>
              </a:rPr>
              <a:t>negative.</a:t>
            </a:r>
            <a:r>
              <a:rPr lang="en-GB" sz="1100" dirty="0">
                <a:cs typeface="Times New Roman" charset="0"/>
              </a:rPr>
              <a:t> </a:t>
            </a:r>
            <a:r>
              <a:rPr lang="en-GB" sz="1100" dirty="0">
                <a:cs typeface="WenQuanYi Micro Hei" charset="0"/>
              </a:rPr>
              <a:t>We</a:t>
            </a:r>
            <a:r>
              <a:rPr lang="en-GB" sz="1100" dirty="0">
                <a:cs typeface="Times New Roman" charset="0"/>
              </a:rPr>
              <a:t> </a:t>
            </a:r>
            <a:r>
              <a:rPr lang="en-GB" sz="1100" dirty="0">
                <a:cs typeface="WenQuanYi Micro Hei" charset="0"/>
              </a:rPr>
              <a:t>should</a:t>
            </a:r>
            <a:r>
              <a:rPr lang="en-GB" sz="1100" dirty="0">
                <a:cs typeface="Times New Roman" charset="0"/>
              </a:rPr>
              <a:t> </a:t>
            </a:r>
            <a:r>
              <a:rPr lang="en-GB" sz="1100" dirty="0">
                <a:cs typeface="WenQuanYi Micro Hei" charset="0"/>
              </a:rPr>
              <a:t>always</a:t>
            </a:r>
            <a:r>
              <a:rPr lang="en-GB" sz="1100" dirty="0">
                <a:cs typeface="Times New Roman" charset="0"/>
              </a:rPr>
              <a:t> </a:t>
            </a:r>
            <a:r>
              <a:rPr lang="en-GB" sz="1100" dirty="0">
                <a:cs typeface="WenQuanYi Micro Hei" charset="0"/>
              </a:rPr>
              <a:t>keep</a:t>
            </a:r>
            <a:r>
              <a:rPr lang="en-GB" sz="1100" dirty="0">
                <a:cs typeface="Times New Roman" charset="0"/>
              </a:rPr>
              <a:t> </a:t>
            </a:r>
            <a:r>
              <a:rPr lang="en-GB" sz="1100" dirty="0">
                <a:cs typeface="WenQuanYi Micro Hei" charset="0"/>
              </a:rPr>
              <a:t>the</a:t>
            </a:r>
            <a:r>
              <a:rPr lang="en-GB" sz="1100" dirty="0">
                <a:cs typeface="Times New Roman" charset="0"/>
              </a:rPr>
              <a:t> </a:t>
            </a:r>
            <a:r>
              <a:rPr lang="en-GB" sz="1100" dirty="0">
                <a:cs typeface="WenQuanYi Micro Hei" charset="0"/>
              </a:rPr>
              <a:t>team's</a:t>
            </a:r>
            <a:r>
              <a:rPr lang="en-GB" sz="1100" dirty="0">
                <a:cs typeface="Times New Roman" charset="0"/>
              </a:rPr>
              <a:t> </a:t>
            </a:r>
            <a:r>
              <a:rPr lang="en-GB" sz="1100" dirty="0">
                <a:cs typeface="WenQuanYi Micro Hei" charset="0"/>
              </a:rPr>
              <a:t>morale</a:t>
            </a:r>
            <a:r>
              <a:rPr lang="en-GB" sz="1100" dirty="0">
                <a:cs typeface="Times New Roman" charset="0"/>
              </a:rPr>
              <a:t> </a:t>
            </a:r>
            <a:r>
              <a:rPr lang="en-GB" sz="1100" dirty="0">
                <a:cs typeface="WenQuanYi Micro Hei" charset="0"/>
              </a:rPr>
              <a:t>up.</a:t>
            </a:r>
            <a:r>
              <a:rPr lang="en-GB" sz="1100" dirty="0">
                <a:cs typeface="Times New Roman" charset="0"/>
              </a:rPr>
              <a:t> </a:t>
            </a:r>
            <a:r>
              <a:rPr lang="en-GB" sz="1100" dirty="0">
                <a:cs typeface="WenQuanYi Micro Hei" charset="0"/>
              </a:rPr>
              <a:t>Seniors</a:t>
            </a:r>
            <a:r>
              <a:rPr lang="en-GB" sz="1100" dirty="0">
                <a:cs typeface="Times New Roman" charset="0"/>
              </a:rPr>
              <a:t> </a:t>
            </a:r>
            <a:r>
              <a:rPr lang="en-GB" sz="1100" dirty="0">
                <a:cs typeface="WenQuanYi Micro Hei" charset="0"/>
              </a:rPr>
              <a:t>being</a:t>
            </a:r>
            <a:r>
              <a:rPr lang="en-GB" sz="1100" dirty="0">
                <a:cs typeface="Times New Roman" charset="0"/>
              </a:rPr>
              <a:t> </a:t>
            </a:r>
            <a:r>
              <a:rPr lang="en-GB" sz="1100" dirty="0">
                <a:cs typeface="WenQuanYi Micro Hei" charset="0"/>
              </a:rPr>
              <a:t>negative</a:t>
            </a:r>
            <a:r>
              <a:rPr lang="en-GB" sz="1100" dirty="0">
                <a:cs typeface="Times New Roman" charset="0"/>
              </a:rPr>
              <a:t> </a:t>
            </a:r>
            <a:r>
              <a:rPr lang="en-GB" sz="1100" dirty="0">
                <a:cs typeface="WenQuanYi Micro Hei" charset="0"/>
              </a:rPr>
              <a:t>and</a:t>
            </a:r>
            <a:r>
              <a:rPr lang="en-GB" sz="1100" dirty="0">
                <a:cs typeface="Times New Roman" charset="0"/>
              </a:rPr>
              <a:t> </a:t>
            </a:r>
            <a:r>
              <a:rPr lang="en-GB" sz="1100" dirty="0">
                <a:cs typeface="WenQuanYi Micro Hei" charset="0"/>
              </a:rPr>
              <a:t>frustrated</a:t>
            </a:r>
            <a:r>
              <a:rPr lang="en-GB" sz="1100" dirty="0">
                <a:cs typeface="Times New Roman" charset="0"/>
              </a:rPr>
              <a:t> </a:t>
            </a:r>
            <a:r>
              <a:rPr lang="en-GB" sz="1100" dirty="0">
                <a:cs typeface="WenQuanYi Micro Hei" charset="0"/>
              </a:rPr>
              <a:t>cause</a:t>
            </a:r>
            <a:r>
              <a:rPr lang="en-GB" sz="1100" dirty="0">
                <a:cs typeface="Times New Roman" charset="0"/>
              </a:rPr>
              <a:t> </a:t>
            </a:r>
            <a:r>
              <a:rPr lang="en-GB" sz="1100" dirty="0">
                <a:cs typeface="WenQuanYi Micro Hei" charset="0"/>
              </a:rPr>
              <a:t>a</a:t>
            </a:r>
            <a:r>
              <a:rPr lang="en-GB" sz="1100" dirty="0">
                <a:cs typeface="Times New Roman" charset="0"/>
              </a:rPr>
              <a:t> </a:t>
            </a:r>
            <a:r>
              <a:rPr lang="en-GB" sz="1100" dirty="0">
                <a:cs typeface="WenQuanYi Micro Hei" charset="0"/>
              </a:rPr>
              <a:t>big</a:t>
            </a:r>
            <a:r>
              <a:rPr lang="en-GB" sz="1100" dirty="0">
                <a:cs typeface="Times New Roman" charset="0"/>
              </a:rPr>
              <a:t> </a:t>
            </a:r>
            <a:r>
              <a:rPr lang="en-GB" sz="1100" dirty="0">
                <a:cs typeface="WenQuanYi Micro Hei" charset="0"/>
              </a:rPr>
              <a:t>impact</a:t>
            </a:r>
            <a:r>
              <a:rPr lang="en-GB" sz="1100" dirty="0">
                <a:cs typeface="Times New Roman" charset="0"/>
              </a:rPr>
              <a:t> </a:t>
            </a:r>
            <a:r>
              <a:rPr lang="en-GB" sz="1100" dirty="0">
                <a:cs typeface="WenQuanYi Micro Hei" charset="0"/>
              </a:rPr>
              <a:t>in</a:t>
            </a:r>
            <a:r>
              <a:rPr lang="en-GB" sz="1100" dirty="0">
                <a:cs typeface="Times New Roman" charset="0"/>
              </a:rPr>
              <a:t> </a:t>
            </a:r>
            <a:r>
              <a:rPr lang="en-GB" sz="1100" dirty="0">
                <a:cs typeface="WenQuanYi Micro Hei" charset="0"/>
              </a:rPr>
              <a:t>the</a:t>
            </a:r>
            <a:r>
              <a:rPr lang="en-GB" sz="1100" dirty="0">
                <a:cs typeface="Times New Roman" charset="0"/>
              </a:rPr>
              <a:t> </a:t>
            </a:r>
            <a:r>
              <a:rPr lang="en-GB" sz="1100" dirty="0">
                <a:cs typeface="WenQuanYi Micro Hei" charset="0"/>
              </a:rPr>
              <a:t>morale</a:t>
            </a:r>
            <a:r>
              <a:rPr lang="en-GB" sz="1100" dirty="0">
                <a:cs typeface="Times New Roman" charset="0"/>
              </a:rPr>
              <a:t> </a:t>
            </a:r>
            <a:r>
              <a:rPr lang="en-GB" sz="1100" dirty="0">
                <a:cs typeface="WenQuanYi Micro Hei" charset="0"/>
              </a:rPr>
              <a:t>of</a:t>
            </a:r>
            <a:r>
              <a:rPr lang="en-GB" sz="1100" dirty="0">
                <a:cs typeface="Times New Roman" charset="0"/>
              </a:rPr>
              <a:t> </a:t>
            </a:r>
            <a:r>
              <a:rPr lang="en-GB" sz="1100" dirty="0">
                <a:cs typeface="WenQuanYi Micro Hei" charset="0"/>
              </a:rPr>
              <a:t>the</a:t>
            </a:r>
            <a:r>
              <a:rPr lang="en-GB" sz="1100" dirty="0">
                <a:cs typeface="Times New Roman" charset="0"/>
              </a:rPr>
              <a:t> </a:t>
            </a:r>
            <a:r>
              <a:rPr lang="en-GB" sz="1100" dirty="0">
                <a:cs typeface="WenQuanYi Micro Hei" charset="0"/>
              </a:rPr>
              <a:t>team.</a:t>
            </a:r>
            <a:r>
              <a:rPr lang="en-GB" sz="1100" dirty="0">
                <a:cs typeface="Times New Roman" charset="0"/>
              </a:rPr>
              <a:t> </a:t>
            </a:r>
            <a:r>
              <a:rPr lang="en-GB" sz="1100" dirty="0">
                <a:cs typeface="WenQuanYi Micro Hei" charset="0"/>
              </a:rPr>
              <a:t>Juniors</a:t>
            </a:r>
            <a:r>
              <a:rPr lang="en-GB" sz="1100" dirty="0">
                <a:cs typeface="Times New Roman" charset="0"/>
              </a:rPr>
              <a:t> </a:t>
            </a:r>
            <a:r>
              <a:rPr lang="en-GB" sz="1100" dirty="0">
                <a:cs typeface="WenQuanYi Micro Hei" charset="0"/>
              </a:rPr>
              <a:t>are</a:t>
            </a:r>
            <a:r>
              <a:rPr lang="en-GB" sz="1100" dirty="0">
                <a:cs typeface="Times New Roman" charset="0"/>
              </a:rPr>
              <a:t> </a:t>
            </a:r>
            <a:r>
              <a:rPr lang="en-GB" sz="1100" dirty="0">
                <a:cs typeface="WenQuanYi Micro Hei" charset="0"/>
              </a:rPr>
              <a:t>looking</a:t>
            </a:r>
            <a:r>
              <a:rPr lang="en-GB" sz="1100" dirty="0">
                <a:cs typeface="Times New Roman" charset="0"/>
              </a:rPr>
              <a:t> </a:t>
            </a:r>
            <a:r>
              <a:rPr lang="en-GB" sz="1100" dirty="0">
                <a:cs typeface="WenQuanYi Micro Hei" charset="0"/>
              </a:rPr>
              <a:t>up</a:t>
            </a:r>
            <a:r>
              <a:rPr lang="en-GB" sz="1100" dirty="0">
                <a:cs typeface="Times New Roman" charset="0"/>
              </a:rPr>
              <a:t> </a:t>
            </a:r>
            <a:r>
              <a:rPr lang="en-GB" sz="1100" dirty="0">
                <a:cs typeface="WenQuanYi Micro Hei" charset="0"/>
              </a:rPr>
              <a:t>to</a:t>
            </a:r>
            <a:r>
              <a:rPr lang="en-GB" sz="1100" dirty="0">
                <a:cs typeface="Times New Roman" charset="0"/>
              </a:rPr>
              <a:t> </a:t>
            </a:r>
            <a:r>
              <a:rPr lang="en-GB" sz="1100" dirty="0">
                <a:cs typeface="WenQuanYi Micro Hei" charset="0"/>
              </a:rPr>
              <a:t>you</a:t>
            </a:r>
            <a:r>
              <a:rPr lang="en-GB" sz="1100" dirty="0">
                <a:cs typeface="Times New Roman" charset="0"/>
              </a:rPr>
              <a:t> </a:t>
            </a:r>
            <a:r>
              <a:rPr lang="en-GB" sz="1100" dirty="0">
                <a:cs typeface="WenQuanYi Micro Hei" charset="0"/>
              </a:rPr>
              <a:t>and</a:t>
            </a:r>
            <a:r>
              <a:rPr lang="en-GB" sz="1100" dirty="0">
                <a:cs typeface="Times New Roman" charset="0"/>
              </a:rPr>
              <a:t> </a:t>
            </a:r>
            <a:r>
              <a:rPr lang="en-GB" sz="1100" dirty="0">
                <a:cs typeface="WenQuanYi Micro Hei" charset="0"/>
              </a:rPr>
              <a:t>as</a:t>
            </a:r>
            <a:r>
              <a:rPr lang="en-GB" sz="1100" dirty="0">
                <a:cs typeface="Times New Roman" charset="0"/>
              </a:rPr>
              <a:t> </a:t>
            </a:r>
            <a:r>
              <a:rPr lang="en-GB" sz="1100" dirty="0">
                <a:cs typeface="WenQuanYi Micro Hei" charset="0"/>
              </a:rPr>
              <a:t>soon</a:t>
            </a:r>
            <a:r>
              <a:rPr lang="en-GB" sz="1100" dirty="0">
                <a:cs typeface="Times New Roman" charset="0"/>
              </a:rPr>
              <a:t> </a:t>
            </a:r>
            <a:r>
              <a:rPr lang="en-GB" sz="1100" dirty="0">
                <a:cs typeface="WenQuanYi Micro Hei" charset="0"/>
              </a:rPr>
              <a:t>as</a:t>
            </a:r>
            <a:r>
              <a:rPr lang="en-GB" sz="1100" dirty="0">
                <a:cs typeface="Times New Roman" charset="0"/>
              </a:rPr>
              <a:t> </a:t>
            </a:r>
            <a:r>
              <a:rPr lang="en-GB" sz="1100" dirty="0">
                <a:cs typeface="WenQuanYi Micro Hei" charset="0"/>
              </a:rPr>
              <a:t>they</a:t>
            </a:r>
            <a:r>
              <a:rPr lang="en-GB" sz="1100" dirty="0">
                <a:cs typeface="Times New Roman" charset="0"/>
              </a:rPr>
              <a:t> </a:t>
            </a:r>
            <a:r>
              <a:rPr lang="en-GB" sz="1100" dirty="0">
                <a:cs typeface="WenQuanYi Micro Hei" charset="0"/>
              </a:rPr>
              <a:t>see</a:t>
            </a:r>
            <a:r>
              <a:rPr lang="en-GB" sz="1100" dirty="0">
                <a:cs typeface="Times New Roman" charset="0"/>
              </a:rPr>
              <a:t> </a:t>
            </a:r>
            <a:r>
              <a:rPr lang="en-GB" sz="1100" dirty="0">
                <a:cs typeface="WenQuanYi Micro Hei" charset="0"/>
              </a:rPr>
              <a:t>you</a:t>
            </a:r>
            <a:r>
              <a:rPr lang="en-GB" sz="1100" dirty="0">
                <a:cs typeface="Times New Roman" charset="0"/>
              </a:rPr>
              <a:t> </a:t>
            </a:r>
            <a:r>
              <a:rPr lang="en-GB" sz="1100" dirty="0">
                <a:cs typeface="WenQuanYi Micro Hei" charset="0"/>
              </a:rPr>
              <a:t>frustrated</a:t>
            </a:r>
            <a:r>
              <a:rPr lang="en-GB" sz="1100" dirty="0">
                <a:cs typeface="Times New Roman" charset="0"/>
              </a:rPr>
              <a:t> </a:t>
            </a:r>
            <a:r>
              <a:rPr lang="en-GB" sz="1100" dirty="0">
                <a:cs typeface="WenQuanYi Micro Hei" charset="0"/>
              </a:rPr>
              <a:t>or</a:t>
            </a:r>
            <a:r>
              <a:rPr lang="en-GB" sz="1100" dirty="0">
                <a:cs typeface="Times New Roman" charset="0"/>
              </a:rPr>
              <a:t> </a:t>
            </a:r>
            <a:r>
              <a:rPr lang="en-GB" sz="1100" dirty="0">
                <a:cs typeface="WenQuanYi Micro Hei" charset="0"/>
              </a:rPr>
              <a:t>being</a:t>
            </a:r>
            <a:r>
              <a:rPr lang="en-GB" sz="1100" dirty="0">
                <a:cs typeface="Times New Roman" charset="0"/>
              </a:rPr>
              <a:t> </a:t>
            </a:r>
            <a:r>
              <a:rPr lang="en-GB" sz="1100" dirty="0">
                <a:cs typeface="WenQuanYi Micro Hei" charset="0"/>
              </a:rPr>
              <a:t>negative,</a:t>
            </a:r>
            <a:r>
              <a:rPr lang="en-GB" sz="1100" dirty="0">
                <a:cs typeface="Times New Roman" charset="0"/>
              </a:rPr>
              <a:t> </a:t>
            </a:r>
            <a:r>
              <a:rPr lang="en-GB" sz="1100" dirty="0">
                <a:cs typeface="WenQuanYi Micro Hei" charset="0"/>
              </a:rPr>
              <a:t>they</a:t>
            </a:r>
            <a:r>
              <a:rPr lang="en-GB" sz="1100" dirty="0">
                <a:cs typeface="Times New Roman" charset="0"/>
              </a:rPr>
              <a:t> </a:t>
            </a:r>
            <a:r>
              <a:rPr lang="en-GB" sz="1100" dirty="0">
                <a:cs typeface="WenQuanYi Micro Hei" charset="0"/>
              </a:rPr>
              <a:t>will</a:t>
            </a:r>
            <a:r>
              <a:rPr lang="en-GB" sz="1100" dirty="0">
                <a:cs typeface="Times New Roman" charset="0"/>
              </a:rPr>
              <a:t> </a:t>
            </a:r>
            <a:r>
              <a:rPr lang="en-GB" sz="1100" dirty="0">
                <a:cs typeface="WenQuanYi Micro Hei" charset="0"/>
              </a:rPr>
              <a:t>also</a:t>
            </a:r>
            <a:r>
              <a:rPr lang="en-GB" sz="1100" dirty="0">
                <a:cs typeface="Times New Roman" charset="0"/>
              </a:rPr>
              <a:t> </a:t>
            </a:r>
            <a:r>
              <a:rPr lang="en-GB" sz="1100" dirty="0">
                <a:cs typeface="WenQuanYi Micro Hei" charset="0"/>
              </a:rPr>
              <a:t>be</a:t>
            </a:r>
            <a:r>
              <a:rPr lang="en-GB" sz="1100" dirty="0">
                <a:cs typeface="Times New Roman" charset="0"/>
              </a:rPr>
              <a:t> </a:t>
            </a:r>
            <a:r>
              <a:rPr lang="en-GB" sz="1100" dirty="0">
                <a:cs typeface="WenQuanYi Micro Hei" charset="0"/>
              </a:rPr>
              <a:t>frustrated</a:t>
            </a:r>
            <a:r>
              <a:rPr lang="en-GB" sz="1100" dirty="0">
                <a:cs typeface="Times New Roman" charset="0"/>
              </a:rPr>
              <a:t> </a:t>
            </a:r>
            <a:r>
              <a:rPr lang="en-GB" sz="1100" dirty="0">
                <a:cs typeface="WenQuanYi Micro Hei" charset="0"/>
              </a:rPr>
              <a:t>and</a:t>
            </a:r>
            <a:r>
              <a:rPr lang="en-GB" sz="1100" dirty="0">
                <a:cs typeface="Times New Roman" charset="0"/>
              </a:rPr>
              <a:t> </a:t>
            </a:r>
            <a:r>
              <a:rPr lang="en-GB" sz="1100" dirty="0">
                <a:cs typeface="WenQuanYi Micro Hei" charset="0"/>
              </a:rPr>
              <a:t>negative.</a:t>
            </a:r>
            <a:r>
              <a:rPr lang="en-GB" sz="1100" dirty="0">
                <a:cs typeface="Times New Roman" charset="0"/>
              </a:rPr>
              <a:t> </a:t>
            </a:r>
            <a:r>
              <a:rPr lang="en-GB" sz="1100" dirty="0">
                <a:cs typeface="WenQuanYi Micro Hei" charset="0"/>
              </a:rPr>
              <a:t>We</a:t>
            </a:r>
            <a:r>
              <a:rPr lang="en-GB" sz="1100" dirty="0">
                <a:cs typeface="Times New Roman" charset="0"/>
              </a:rPr>
              <a:t> </a:t>
            </a:r>
            <a:r>
              <a:rPr lang="en-GB" sz="1100" dirty="0">
                <a:cs typeface="WenQuanYi Micro Hei" charset="0"/>
              </a:rPr>
              <a:t>should</a:t>
            </a:r>
            <a:r>
              <a:rPr lang="en-GB" sz="1100" dirty="0">
                <a:cs typeface="Times New Roman" charset="0"/>
              </a:rPr>
              <a:t> LOOK AT THINGS AS CHALLENGES NOT PROBLEMS</a:t>
            </a:r>
            <a:r>
              <a:rPr lang="en-GB" sz="1100" dirty="0">
                <a:cs typeface="WenQuanYi Micro Hei" charset="0"/>
              </a:rPr>
              <a:t>.</a:t>
            </a:r>
            <a:r>
              <a:rPr lang="en-GB" sz="1100" dirty="0">
                <a:cs typeface="Times New Roman" charset="0"/>
              </a:rPr>
              <a:t>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585" name="Text Box 1"/>
          <p:cNvSpPr txBox="1">
            <a:spLocks noGrp="1" noRot="1" noChangeAspect="1" noChangeArrowheads="1"/>
          </p:cNvSpPr>
          <p:nvPr>
            <p:ph type="sldImg"/>
          </p:nvPr>
        </p:nvSpPr>
        <p:spPr bwMode="auto">
          <a:xfrm>
            <a:off x="-14224000" y="-11796713"/>
            <a:ext cx="16637000" cy="124793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7586" name="Text Box 2"/>
          <p:cNvSpPr txBox="1">
            <a:spLocks noGrp="1" noChangeArrowheads="1"/>
          </p:cNvSpPr>
          <p:nvPr>
            <p:ph type="body" idx="1"/>
          </p:nvPr>
        </p:nvSpPr>
        <p:spPr bwMode="auto">
          <a:xfrm>
            <a:off x="685800" y="4343400"/>
            <a:ext cx="5472113" cy="41005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9pPr>
          </a:lstStyle>
          <a:p>
            <a:pPr>
              <a:spcBef>
                <a:spcPts val="450"/>
              </a:spcBef>
              <a:buClrTx/>
              <a:buFontTx/>
              <a:buNone/>
            </a:pPr>
            <a:r>
              <a:rPr lang="en-GB" dirty="0" smtClean="0">
                <a:solidFill>
                  <a:srgbClr val="FF0000"/>
                </a:solidFill>
                <a:cs typeface="WenQuanYi Micro Hei" charset="0"/>
              </a:rPr>
              <a:t>Can’t force change in attitude</a:t>
            </a:r>
          </a:p>
          <a:p>
            <a:pPr>
              <a:spcBef>
                <a:spcPts val="450"/>
              </a:spcBef>
              <a:buClrTx/>
              <a:buFontTx/>
              <a:buNone/>
            </a:pPr>
            <a:r>
              <a:rPr lang="en-GB" dirty="0" smtClean="0">
                <a:cs typeface="WenQuanYi Micro Hei" charset="0"/>
              </a:rPr>
              <a:t>Show</a:t>
            </a:r>
            <a:r>
              <a:rPr lang="en-GB" baseline="0" dirty="0" smtClean="0">
                <a:cs typeface="WenQuanYi Micro Hei" charset="0"/>
              </a:rPr>
              <a:t> how happy you are</a:t>
            </a:r>
          </a:p>
          <a:p>
            <a:pPr>
              <a:spcBef>
                <a:spcPts val="450"/>
              </a:spcBef>
              <a:buClrTx/>
              <a:buFontTx/>
              <a:buNone/>
            </a:pPr>
            <a:r>
              <a:rPr lang="en-GB" baseline="0" dirty="0" smtClean="0">
                <a:cs typeface="WenQuanYi Micro Hei" charset="0"/>
              </a:rPr>
              <a:t>Be an example</a:t>
            </a:r>
          </a:p>
          <a:p>
            <a:pPr>
              <a:spcBef>
                <a:spcPts val="450"/>
              </a:spcBef>
              <a:buClrTx/>
              <a:buFontTx/>
              <a:buNone/>
            </a:pPr>
            <a:endParaRPr lang="en-GB" dirty="0" smtClean="0">
              <a:cs typeface="WenQuanYi Micro Hei" charset="0"/>
            </a:endParaRPr>
          </a:p>
          <a:p>
            <a:pPr>
              <a:spcBef>
                <a:spcPts val="450"/>
              </a:spcBef>
              <a:buClrTx/>
              <a:buFontTx/>
              <a:buNone/>
            </a:pPr>
            <a:endParaRPr lang="en-GB" dirty="0" smtClean="0">
              <a:cs typeface="WenQuanYi Micro Hei" charset="0"/>
            </a:endParaRPr>
          </a:p>
          <a:p>
            <a:pPr>
              <a:spcBef>
                <a:spcPts val="450"/>
              </a:spcBef>
              <a:buClrTx/>
              <a:buFontTx/>
              <a:buNone/>
            </a:pPr>
            <a:r>
              <a:rPr lang="en-GB" dirty="0" smtClean="0">
                <a:cs typeface="WenQuanYi Micro Hei" charset="0"/>
              </a:rPr>
              <a:t>Lead</a:t>
            </a:r>
            <a:r>
              <a:rPr lang="en-GB" dirty="0" smtClean="0">
                <a:cs typeface="Times New Roman" charset="0"/>
              </a:rPr>
              <a:t> </a:t>
            </a:r>
            <a:r>
              <a:rPr lang="en-GB" dirty="0">
                <a:cs typeface="WenQuanYi Micro Hei" charset="0"/>
              </a:rPr>
              <a:t>by</a:t>
            </a:r>
            <a:r>
              <a:rPr lang="en-GB" dirty="0">
                <a:cs typeface="Times New Roman" charset="0"/>
              </a:rPr>
              <a:t> </a:t>
            </a:r>
            <a:r>
              <a:rPr lang="en-GB" dirty="0">
                <a:cs typeface="WenQuanYi Micro Hei" charset="0"/>
              </a:rPr>
              <a:t>example,</a:t>
            </a:r>
            <a:r>
              <a:rPr lang="en-GB" dirty="0">
                <a:cs typeface="Times New Roman" charset="0"/>
              </a:rPr>
              <a:t> </a:t>
            </a:r>
            <a:r>
              <a:rPr lang="en-GB" dirty="0">
                <a:cs typeface="WenQuanYi Micro Hei" charset="0"/>
              </a:rPr>
              <a:t>make</a:t>
            </a:r>
            <a:r>
              <a:rPr lang="en-GB" dirty="0">
                <a:cs typeface="Times New Roman" charset="0"/>
              </a:rPr>
              <a:t> </a:t>
            </a:r>
            <a:r>
              <a:rPr lang="en-GB" dirty="0">
                <a:cs typeface="WenQuanYi Micro Hei" charset="0"/>
              </a:rPr>
              <a:t>people</a:t>
            </a:r>
            <a:r>
              <a:rPr lang="en-GB" dirty="0">
                <a:cs typeface="Times New Roman" charset="0"/>
              </a:rPr>
              <a:t> </a:t>
            </a:r>
            <a:r>
              <a:rPr lang="en-GB" dirty="0">
                <a:cs typeface="WenQuanYi Micro Hei" charset="0"/>
              </a:rPr>
              <a:t>feel</a:t>
            </a:r>
            <a:r>
              <a:rPr lang="en-GB" dirty="0">
                <a:cs typeface="Times New Roman" charset="0"/>
              </a:rPr>
              <a:t> </a:t>
            </a:r>
            <a:r>
              <a:rPr lang="en-GB" dirty="0">
                <a:cs typeface="WenQuanYi Micro Hei" charset="0"/>
              </a:rPr>
              <a:t>that</a:t>
            </a:r>
            <a:r>
              <a:rPr lang="en-GB" dirty="0">
                <a:cs typeface="Times New Roman" charset="0"/>
              </a:rPr>
              <a:t> </a:t>
            </a:r>
            <a:r>
              <a:rPr lang="en-GB" dirty="0">
                <a:cs typeface="WenQuanYi Micro Hei" charset="0"/>
              </a:rPr>
              <a:t>they</a:t>
            </a:r>
            <a:r>
              <a:rPr lang="en-GB" dirty="0">
                <a:cs typeface="Times New Roman" charset="0"/>
              </a:rPr>
              <a:t> </a:t>
            </a:r>
            <a:r>
              <a:rPr lang="en-GB" dirty="0">
                <a:cs typeface="WenQuanYi Micro Hei" charset="0"/>
              </a:rPr>
              <a:t>want</a:t>
            </a:r>
            <a:r>
              <a:rPr lang="en-GB" dirty="0">
                <a:cs typeface="Times New Roman" charset="0"/>
              </a:rPr>
              <a:t> </a:t>
            </a:r>
            <a:r>
              <a:rPr lang="en-GB" dirty="0">
                <a:cs typeface="WenQuanYi Micro Hei" charset="0"/>
              </a:rPr>
              <a:t>to</a:t>
            </a:r>
            <a:r>
              <a:rPr lang="en-GB" dirty="0">
                <a:cs typeface="Times New Roman" charset="0"/>
              </a:rPr>
              <a:t> </a:t>
            </a:r>
            <a:r>
              <a:rPr lang="en-GB" dirty="0">
                <a:cs typeface="WenQuanYi Micro Hei" charset="0"/>
              </a:rPr>
              <a:t>be</a:t>
            </a:r>
            <a:r>
              <a:rPr lang="en-GB" dirty="0">
                <a:cs typeface="Times New Roman" charset="0"/>
              </a:rPr>
              <a:t> </a:t>
            </a:r>
            <a:r>
              <a:rPr lang="en-GB" dirty="0">
                <a:cs typeface="WenQuanYi Micro Hei" charset="0"/>
              </a:rPr>
              <a:t>like</a:t>
            </a:r>
            <a:r>
              <a:rPr lang="en-GB" dirty="0">
                <a:cs typeface="Times New Roman" charset="0"/>
              </a:rPr>
              <a:t> </a:t>
            </a:r>
            <a:r>
              <a:rPr lang="en-GB" dirty="0">
                <a:cs typeface="WenQuanYi Micro Hei" charset="0"/>
              </a:rPr>
              <a:t>you.</a:t>
            </a:r>
            <a:r>
              <a:rPr lang="en-GB" dirty="0">
                <a:cs typeface="Times New Roman" charset="0"/>
              </a:rPr>
              <a:t> </a:t>
            </a:r>
            <a:r>
              <a:rPr lang="en-GB" dirty="0">
                <a:cs typeface="WenQuanYi Micro Hei" charset="0"/>
              </a:rPr>
              <a:t>CHANGING</a:t>
            </a:r>
            <a:r>
              <a:rPr lang="en-GB" dirty="0">
                <a:cs typeface="Times New Roman" charset="0"/>
              </a:rPr>
              <a:t> </a:t>
            </a:r>
            <a:r>
              <a:rPr lang="en-GB" dirty="0">
                <a:cs typeface="WenQuanYi Micro Hei" charset="0"/>
              </a:rPr>
              <a:t>SOMEONE'S</a:t>
            </a:r>
            <a:r>
              <a:rPr lang="en-GB" dirty="0">
                <a:cs typeface="Times New Roman" charset="0"/>
              </a:rPr>
              <a:t> </a:t>
            </a:r>
            <a:r>
              <a:rPr lang="en-GB" dirty="0">
                <a:cs typeface="WenQuanYi Micro Hei" charset="0"/>
              </a:rPr>
              <a:t>ATTITUDE</a:t>
            </a:r>
            <a:r>
              <a:rPr lang="en-GB" dirty="0">
                <a:cs typeface="Times New Roman" charset="0"/>
              </a:rPr>
              <a:t> </a:t>
            </a:r>
            <a:r>
              <a:rPr lang="en-GB" dirty="0">
                <a:cs typeface="WenQuanYi Micro Hei" charset="0"/>
              </a:rPr>
              <a:t>is</a:t>
            </a:r>
            <a:r>
              <a:rPr lang="en-GB" dirty="0">
                <a:cs typeface="Times New Roman" charset="0"/>
              </a:rPr>
              <a:t> </a:t>
            </a:r>
            <a:r>
              <a:rPr lang="en-GB" dirty="0">
                <a:cs typeface="WenQuanYi Micro Hei" charset="0"/>
              </a:rPr>
              <a:t>not</a:t>
            </a:r>
            <a:r>
              <a:rPr lang="en-GB" dirty="0">
                <a:cs typeface="Times New Roman" charset="0"/>
              </a:rPr>
              <a:t> </a:t>
            </a:r>
            <a:r>
              <a:rPr lang="en-GB" dirty="0">
                <a:cs typeface="WenQuanYi Micro Hei" charset="0"/>
              </a:rPr>
              <a:t>an</a:t>
            </a:r>
            <a:r>
              <a:rPr lang="en-GB" dirty="0">
                <a:cs typeface="Times New Roman" charset="0"/>
              </a:rPr>
              <a:t> </a:t>
            </a:r>
            <a:r>
              <a:rPr lang="en-GB" dirty="0">
                <a:cs typeface="WenQuanYi Micro Hei" charset="0"/>
              </a:rPr>
              <a:t>easy</a:t>
            </a:r>
            <a:r>
              <a:rPr lang="en-GB" dirty="0">
                <a:cs typeface="Times New Roman" charset="0"/>
              </a:rPr>
              <a:t> </a:t>
            </a:r>
            <a:r>
              <a:rPr lang="en-GB" dirty="0">
                <a:cs typeface="WenQuanYi Micro Hei" charset="0"/>
              </a:rPr>
              <a:t>task.</a:t>
            </a:r>
            <a:r>
              <a:rPr lang="en-GB" dirty="0">
                <a:cs typeface="Times New Roman" charset="0"/>
              </a:rPr>
              <a:t> </a:t>
            </a:r>
            <a:r>
              <a:rPr lang="en-GB" dirty="0">
                <a:cs typeface="WenQuanYi Micro Hei" charset="0"/>
              </a:rPr>
              <a:t>You</a:t>
            </a:r>
            <a:r>
              <a:rPr lang="en-GB" dirty="0">
                <a:cs typeface="Times New Roman" charset="0"/>
              </a:rPr>
              <a:t> CAN'T FORCE </a:t>
            </a:r>
            <a:r>
              <a:rPr lang="en-GB" dirty="0">
                <a:cs typeface="WenQuanYi Micro Hei" charset="0"/>
              </a:rPr>
              <a:t>it.</a:t>
            </a:r>
            <a:r>
              <a:rPr lang="en-GB" dirty="0">
                <a:cs typeface="Times New Roman" charset="0"/>
              </a:rPr>
              <a:t> </a:t>
            </a:r>
            <a:r>
              <a:rPr lang="en-GB" dirty="0">
                <a:cs typeface="WenQuanYi Micro Hei" charset="0"/>
              </a:rPr>
              <a:t>They</a:t>
            </a:r>
            <a:r>
              <a:rPr lang="en-GB" dirty="0">
                <a:cs typeface="Times New Roman" charset="0"/>
              </a:rPr>
              <a:t> </a:t>
            </a:r>
            <a:r>
              <a:rPr lang="en-GB" dirty="0">
                <a:cs typeface="WenQuanYi Micro Hei" charset="0"/>
              </a:rPr>
              <a:t>will</a:t>
            </a:r>
            <a:r>
              <a:rPr lang="en-GB" dirty="0">
                <a:cs typeface="Times New Roman" charset="0"/>
              </a:rPr>
              <a:t> </a:t>
            </a:r>
            <a:r>
              <a:rPr lang="en-GB" dirty="0">
                <a:cs typeface="WenQuanYi Micro Hei" charset="0"/>
              </a:rPr>
              <a:t>need</a:t>
            </a:r>
            <a:r>
              <a:rPr lang="en-GB" dirty="0">
                <a:cs typeface="Times New Roman" charset="0"/>
              </a:rPr>
              <a:t> </a:t>
            </a:r>
            <a:r>
              <a:rPr lang="en-GB" dirty="0">
                <a:cs typeface="WenQuanYi Micro Hei" charset="0"/>
              </a:rPr>
              <a:t>to</a:t>
            </a:r>
            <a:r>
              <a:rPr lang="en-GB" dirty="0">
                <a:cs typeface="Times New Roman" charset="0"/>
              </a:rPr>
              <a:t> </a:t>
            </a:r>
            <a:r>
              <a:rPr lang="en-GB" dirty="0">
                <a:cs typeface="WenQuanYi Micro Hei" charset="0"/>
              </a:rPr>
              <a:t>want</a:t>
            </a:r>
            <a:r>
              <a:rPr lang="en-GB" dirty="0">
                <a:cs typeface="Times New Roman" charset="0"/>
              </a:rPr>
              <a:t> </a:t>
            </a:r>
            <a:r>
              <a:rPr lang="en-GB" dirty="0">
                <a:cs typeface="WenQuanYi Micro Hei" charset="0"/>
              </a:rPr>
              <a:t>to</a:t>
            </a:r>
            <a:r>
              <a:rPr lang="en-GB" dirty="0">
                <a:cs typeface="Times New Roman" charset="0"/>
              </a:rPr>
              <a:t> </a:t>
            </a:r>
            <a:r>
              <a:rPr lang="en-GB" dirty="0">
                <a:cs typeface="WenQuanYi Micro Hei" charset="0"/>
              </a:rPr>
              <a:t>change</a:t>
            </a:r>
            <a:r>
              <a:rPr lang="en-GB" dirty="0">
                <a:cs typeface="Times New Roman" charset="0"/>
              </a:rPr>
              <a:t> </a:t>
            </a:r>
            <a:r>
              <a:rPr lang="en-GB" dirty="0">
                <a:cs typeface="WenQuanYi Micro Hei" charset="0"/>
              </a:rPr>
              <a:t>their</a:t>
            </a:r>
            <a:r>
              <a:rPr lang="en-GB" dirty="0">
                <a:cs typeface="Times New Roman" charset="0"/>
              </a:rPr>
              <a:t> </a:t>
            </a:r>
            <a:r>
              <a:rPr lang="en-GB" dirty="0">
                <a:cs typeface="WenQuanYi Micro Hei" charset="0"/>
              </a:rPr>
              <a:t>attitude.</a:t>
            </a:r>
            <a:r>
              <a:rPr lang="en-GB" dirty="0">
                <a:cs typeface="Times New Roman" charset="0"/>
              </a:rPr>
              <a:t>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3</a:t>
            </a:fld>
            <a:endParaRPr lang="ko-KR"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609" name="Text Box 1"/>
          <p:cNvSpPr txBox="1">
            <a:spLocks noGrp="1" noRot="1" noChangeAspect="1" noChangeArrowheads="1"/>
          </p:cNvSpPr>
          <p:nvPr>
            <p:ph type="sldImg"/>
          </p:nvPr>
        </p:nvSpPr>
        <p:spPr bwMode="auto">
          <a:xfrm>
            <a:off x="-14224000" y="-11796713"/>
            <a:ext cx="16637000" cy="124793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8610" name="Text Box 2"/>
          <p:cNvSpPr txBox="1">
            <a:spLocks noGrp="1" noChangeArrowheads="1"/>
          </p:cNvSpPr>
          <p:nvPr>
            <p:ph type="body" idx="1"/>
          </p:nvPr>
        </p:nvSpPr>
        <p:spPr bwMode="auto">
          <a:xfrm>
            <a:off x="685800" y="4343400"/>
            <a:ext cx="5472113" cy="41005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9pPr>
          </a:lstStyle>
          <a:p>
            <a:pPr>
              <a:spcBef>
                <a:spcPts val="450"/>
              </a:spcBef>
              <a:buClrTx/>
              <a:buFontTx/>
              <a:buNone/>
            </a:pPr>
            <a:r>
              <a:rPr lang="en-GB" dirty="0">
                <a:cs typeface="WenQuanYi Micro Hei" charset="0"/>
              </a:rPr>
              <a:t>If</a:t>
            </a:r>
            <a:r>
              <a:rPr lang="en-GB" dirty="0">
                <a:cs typeface="Times New Roman" charset="0"/>
              </a:rPr>
              <a:t> </a:t>
            </a:r>
            <a:r>
              <a:rPr lang="en-GB" dirty="0">
                <a:cs typeface="WenQuanYi Micro Hei" charset="0"/>
              </a:rPr>
              <a:t>some</a:t>
            </a:r>
            <a:r>
              <a:rPr lang="en-GB" dirty="0">
                <a:cs typeface="Times New Roman" charset="0"/>
              </a:rPr>
              <a:t> </a:t>
            </a:r>
            <a:r>
              <a:rPr lang="en-GB" dirty="0">
                <a:cs typeface="WenQuanYi Micro Hei" charset="0"/>
              </a:rPr>
              <a:t>companies</a:t>
            </a:r>
            <a:r>
              <a:rPr lang="en-GB" dirty="0">
                <a:cs typeface="Times New Roman" charset="0"/>
              </a:rPr>
              <a:t> </a:t>
            </a:r>
            <a:r>
              <a:rPr lang="en-GB" dirty="0">
                <a:cs typeface="WenQuanYi Micro Hei" charset="0"/>
              </a:rPr>
              <a:t>don't</a:t>
            </a:r>
            <a:r>
              <a:rPr lang="en-GB" dirty="0">
                <a:cs typeface="Times New Roman" charset="0"/>
              </a:rPr>
              <a:t> </a:t>
            </a:r>
            <a:r>
              <a:rPr lang="en-GB" dirty="0">
                <a:cs typeface="WenQuanYi Micro Hei" charset="0"/>
              </a:rPr>
              <a:t>want</a:t>
            </a:r>
            <a:r>
              <a:rPr lang="en-GB" dirty="0">
                <a:cs typeface="Times New Roman" charset="0"/>
              </a:rPr>
              <a:t> </a:t>
            </a:r>
            <a:r>
              <a:rPr lang="en-GB" dirty="0">
                <a:cs typeface="WenQuanYi Micro Hei" charset="0"/>
              </a:rPr>
              <a:t>to</a:t>
            </a:r>
            <a:r>
              <a:rPr lang="en-GB" dirty="0">
                <a:cs typeface="Times New Roman" charset="0"/>
              </a:rPr>
              <a:t> </a:t>
            </a:r>
            <a:r>
              <a:rPr lang="en-GB" dirty="0">
                <a:cs typeface="WenQuanYi Micro Hei" charset="0"/>
              </a:rPr>
              <a:t>invest</a:t>
            </a:r>
            <a:r>
              <a:rPr lang="en-GB" dirty="0">
                <a:cs typeface="Times New Roman" charset="0"/>
              </a:rPr>
              <a:t> </a:t>
            </a:r>
            <a:r>
              <a:rPr lang="en-GB" dirty="0">
                <a:cs typeface="WenQuanYi Micro Hei" charset="0"/>
              </a:rPr>
              <a:t>on</a:t>
            </a:r>
            <a:r>
              <a:rPr lang="en-GB" dirty="0">
                <a:cs typeface="Times New Roman" charset="0"/>
              </a:rPr>
              <a:t> </a:t>
            </a:r>
            <a:r>
              <a:rPr lang="en-GB" dirty="0">
                <a:cs typeface="WenQuanYi Micro Hei" charset="0"/>
              </a:rPr>
              <a:t>a</a:t>
            </a:r>
            <a:r>
              <a:rPr lang="en-GB" dirty="0">
                <a:cs typeface="Times New Roman" charset="0"/>
              </a:rPr>
              <a:t> </a:t>
            </a:r>
            <a:r>
              <a:rPr lang="en-GB" dirty="0">
                <a:cs typeface="WenQuanYi Micro Hei" charset="0"/>
              </a:rPr>
              <a:t>team</a:t>
            </a:r>
            <a:r>
              <a:rPr lang="en-GB" dirty="0">
                <a:cs typeface="Times New Roman" charset="0"/>
              </a:rPr>
              <a:t> </a:t>
            </a:r>
            <a:r>
              <a:rPr lang="en-GB" dirty="0">
                <a:cs typeface="WenQuanYi Micro Hei" charset="0"/>
              </a:rPr>
              <a:t>of</a:t>
            </a:r>
            <a:r>
              <a:rPr lang="en-GB" dirty="0">
                <a:cs typeface="Times New Roman" charset="0"/>
              </a:rPr>
              <a:t> </a:t>
            </a:r>
            <a:r>
              <a:rPr lang="en-GB" dirty="0">
                <a:cs typeface="WenQuanYi Micro Hei" charset="0"/>
              </a:rPr>
              <a:t>craftsmen,</a:t>
            </a:r>
            <a:r>
              <a:rPr lang="en-GB" dirty="0">
                <a:cs typeface="Times New Roman" charset="0"/>
              </a:rPr>
              <a:t> </a:t>
            </a:r>
            <a:r>
              <a:rPr lang="en-GB" dirty="0">
                <a:cs typeface="WenQuanYi Micro Hei" charset="0"/>
              </a:rPr>
              <a:t>well,</a:t>
            </a:r>
            <a:r>
              <a:rPr lang="en-GB" dirty="0">
                <a:cs typeface="Times New Roman" charset="0"/>
              </a:rPr>
              <a:t> </a:t>
            </a:r>
            <a:r>
              <a:rPr lang="en-GB" dirty="0">
                <a:cs typeface="WenQuanYi Micro Hei" charset="0"/>
              </a:rPr>
              <a:t>good</a:t>
            </a:r>
            <a:r>
              <a:rPr lang="en-GB" dirty="0">
                <a:cs typeface="Times New Roman" charset="0"/>
              </a:rPr>
              <a:t> </a:t>
            </a:r>
            <a:r>
              <a:rPr lang="en-GB" dirty="0">
                <a:cs typeface="WenQuanYi Micro Hei" charset="0"/>
              </a:rPr>
              <a:t>luck</a:t>
            </a:r>
            <a:r>
              <a:rPr lang="en-GB" dirty="0">
                <a:cs typeface="Times New Roman" charset="0"/>
              </a:rPr>
              <a:t> </a:t>
            </a:r>
            <a:r>
              <a:rPr lang="en-GB" dirty="0">
                <a:cs typeface="WenQuanYi Micro Hei" charset="0"/>
              </a:rPr>
              <a:t>for</a:t>
            </a:r>
            <a:r>
              <a:rPr lang="en-GB" dirty="0">
                <a:cs typeface="Times New Roman" charset="0"/>
              </a:rPr>
              <a:t> </a:t>
            </a:r>
            <a:r>
              <a:rPr lang="en-GB" dirty="0">
                <a:cs typeface="WenQuanYi Micro Hei" charset="0"/>
              </a:rPr>
              <a:t>them</a:t>
            </a:r>
            <a:r>
              <a:rPr lang="en-GB" dirty="0">
                <a:cs typeface="Times New Roman" charset="0"/>
              </a:rPr>
              <a:t> </a:t>
            </a:r>
            <a:r>
              <a:rPr lang="en-GB" dirty="0">
                <a:cs typeface="WenQuanYi Micro Hei" charset="0"/>
              </a:rPr>
              <a:t>in</a:t>
            </a:r>
            <a:r>
              <a:rPr lang="en-GB" dirty="0">
                <a:cs typeface="Times New Roman" charset="0"/>
              </a:rPr>
              <a:t> </a:t>
            </a:r>
            <a:r>
              <a:rPr lang="en-GB" dirty="0">
                <a:cs typeface="WenQuanYi Micro Hei" charset="0"/>
              </a:rPr>
              <a:t>their</a:t>
            </a:r>
            <a:r>
              <a:rPr lang="en-GB" dirty="0">
                <a:cs typeface="Times New Roman" charset="0"/>
              </a:rPr>
              <a:t> </a:t>
            </a:r>
            <a:r>
              <a:rPr lang="en-GB" dirty="0">
                <a:cs typeface="WenQuanYi Micro Hei" charset="0"/>
              </a:rPr>
              <a:t>projects.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633" name="Text Box 1"/>
          <p:cNvSpPr txBox="1">
            <a:spLocks noGrp="1" noRot="1" noChangeAspect="1" noChangeArrowheads="1"/>
          </p:cNvSpPr>
          <p:nvPr>
            <p:ph type="sldImg"/>
          </p:nvPr>
        </p:nvSpPr>
        <p:spPr bwMode="auto">
          <a:xfrm>
            <a:off x="-14224000" y="-11796713"/>
            <a:ext cx="16637000" cy="124793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9634" name="Text Box 2"/>
          <p:cNvSpPr txBox="1">
            <a:spLocks noGrp="1" noChangeArrowheads="1"/>
          </p:cNvSpPr>
          <p:nvPr>
            <p:ph type="body" idx="1"/>
          </p:nvPr>
        </p:nvSpPr>
        <p:spPr bwMode="auto">
          <a:xfrm>
            <a:off x="685800" y="4343400"/>
            <a:ext cx="5472113" cy="41005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9pPr>
          </a:lstStyle>
          <a:p>
            <a:pPr>
              <a:spcBef>
                <a:spcPts val="450"/>
              </a:spcBef>
              <a:buClrTx/>
              <a:buFontTx/>
              <a:buNone/>
            </a:pPr>
            <a:r>
              <a:rPr lang="en-GB" dirty="0">
                <a:cs typeface="Times New Roman" charset="0"/>
              </a:rPr>
              <a:t>Agile and Craftsmanship complement each other and both are important. Craftsmanship take technical excellence and professionalism to a whole new level.</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32</a:t>
            </a:fld>
            <a:endParaRPr lang="ko-KR"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33</a:t>
            </a:fld>
            <a:endParaRPr lang="ko-KR"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34</a:t>
            </a:fld>
            <a:endParaRPr lang="ko-KR"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35</a:t>
            </a:fld>
            <a:endParaRPr lang="ko-KR"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36</a:t>
            </a:fld>
            <a:endParaRPr lang="ko-KR"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37</a:t>
            </a:fld>
            <a:endParaRPr lang="ko-KR"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38</a:t>
            </a:fld>
            <a:endParaRPr lang="ko-KR"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39</a:t>
            </a:fld>
            <a:endParaRPr lang="ko-KR"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4</a:t>
            </a:fld>
            <a:endParaRPr lang="ko-KR"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40</a:t>
            </a:fld>
            <a:endParaRPr lang="ko-KR"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41</a:t>
            </a:fld>
            <a:endParaRPr lang="ko-KR"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42</a:t>
            </a:fld>
            <a:endParaRPr lang="ko-KR"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43</a:t>
            </a:fld>
            <a:endParaRPr lang="ko-KR"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44</a:t>
            </a:fld>
            <a:endParaRPr lang="ko-KR"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45</a:t>
            </a:fld>
            <a:endParaRPr lang="ko-KR" alt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46</a:t>
            </a:fld>
            <a:endParaRPr lang="ko-KR" alt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47</a:t>
            </a:fld>
            <a:endParaRPr lang="ko-KR" alt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48</a:t>
            </a:fld>
            <a:endParaRPr lang="ko-KR" alt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49</a:t>
            </a:fld>
            <a:endParaRPr lang="ko-KR"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7" name="Text Box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9938" name="Text Box 2"/>
          <p:cNvSpPr txBox="1">
            <a:spLocks noGrp="1" noChangeArrowheads="1"/>
          </p:cNvSpPr>
          <p:nvPr>
            <p:ph type="body" idx="1"/>
          </p:nvPr>
        </p:nvSpPr>
        <p:spPr bwMode="auto">
          <a:xfrm>
            <a:off x="685800" y="4414838"/>
            <a:ext cx="5486400" cy="43894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9pPr>
          </a:lstStyle>
          <a:p>
            <a:pPr>
              <a:spcBef>
                <a:spcPts val="450"/>
              </a:spcBef>
              <a:buClrTx/>
              <a:buFontTx/>
              <a:buNone/>
            </a:pPr>
            <a:r>
              <a:rPr lang="en-GB" sz="1100" dirty="0" smtClean="0">
                <a:cs typeface="SimSun" charset="0"/>
              </a:rPr>
              <a:t>Working</a:t>
            </a:r>
            <a:r>
              <a:rPr lang="en-GB" sz="1100" dirty="0" smtClean="0">
                <a:cs typeface="Times New Roman" charset="0"/>
              </a:rPr>
              <a:t> </a:t>
            </a:r>
            <a:r>
              <a:rPr lang="en-GB" sz="1100" dirty="0">
                <a:cs typeface="SimSun" charset="0"/>
              </a:rPr>
              <a:t>on</a:t>
            </a:r>
            <a:r>
              <a:rPr lang="en-GB" sz="1100" dirty="0">
                <a:cs typeface="Times New Roman" charset="0"/>
              </a:rPr>
              <a:t> </a:t>
            </a:r>
            <a:r>
              <a:rPr lang="en-GB" sz="1100" dirty="0">
                <a:cs typeface="SimSun" charset="0"/>
              </a:rPr>
              <a:t>an</a:t>
            </a:r>
            <a:r>
              <a:rPr lang="en-GB" sz="1100" dirty="0">
                <a:cs typeface="Times New Roman" charset="0"/>
              </a:rPr>
              <a:t> </a:t>
            </a:r>
            <a:r>
              <a:rPr lang="en-GB" sz="1100" dirty="0">
                <a:cs typeface="SimSun" charset="0"/>
              </a:rPr>
              <a:t>agile</a:t>
            </a:r>
            <a:r>
              <a:rPr lang="en-GB" sz="1100" dirty="0">
                <a:cs typeface="Times New Roman" charset="0"/>
              </a:rPr>
              <a:t> </a:t>
            </a:r>
            <a:r>
              <a:rPr lang="en-GB" sz="1100" dirty="0">
                <a:cs typeface="SimSun" charset="0"/>
              </a:rPr>
              <a:t>environment</a:t>
            </a:r>
            <a:r>
              <a:rPr lang="en-GB" sz="1100" dirty="0" smtClean="0">
                <a:cs typeface="SimSun" charset="0"/>
              </a:rPr>
              <a:t>? Messy code? Manifesto?</a:t>
            </a:r>
          </a:p>
          <a:p>
            <a:pPr marL="0" marR="0" indent="0" algn="l" defTabSz="449263" rtl="0" eaLnBrk="0" fontAlgn="base" latinLnBrk="0" hangingPunct="0">
              <a:lnSpc>
                <a:spcPct val="100000"/>
              </a:lnSpc>
              <a:spcBef>
                <a:spcPts val="45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1100" dirty="0" smtClean="0">
                <a:cs typeface="SimSun" charset="0"/>
              </a:rPr>
              <a:t>Feb</a:t>
            </a:r>
            <a:r>
              <a:rPr lang="en-GB" sz="1100" dirty="0" smtClean="0">
                <a:cs typeface="Times New Roman" charset="0"/>
              </a:rPr>
              <a:t> </a:t>
            </a:r>
            <a:r>
              <a:rPr lang="en-GB" sz="1100" dirty="0">
                <a:cs typeface="SimSun" charset="0"/>
              </a:rPr>
              <a:t>2001,</a:t>
            </a:r>
            <a:r>
              <a:rPr lang="en-GB" sz="1100" dirty="0">
                <a:cs typeface="Times New Roman" charset="0"/>
              </a:rPr>
              <a:t> </a:t>
            </a:r>
            <a:r>
              <a:rPr lang="en-GB" sz="1100" dirty="0" smtClean="0">
                <a:cs typeface="Times New Roman" charset="0"/>
              </a:rPr>
              <a:t>Skiing</a:t>
            </a:r>
            <a:r>
              <a:rPr lang="en-GB" sz="1100" baseline="0" dirty="0" smtClean="0">
                <a:cs typeface="Times New Roman" charset="0"/>
              </a:rPr>
              <a:t> Utah, </a:t>
            </a:r>
            <a:r>
              <a:rPr lang="en-GB" sz="1100" dirty="0" smtClean="0">
                <a:cs typeface="SimSun" charset="0"/>
              </a:rPr>
              <a:t>17 </a:t>
            </a:r>
            <a:r>
              <a:rPr lang="en-GB" sz="1100" dirty="0" err="1" smtClean="0">
                <a:cs typeface="SimSun" charset="0"/>
              </a:rPr>
              <a:t>ppl</a:t>
            </a:r>
            <a:r>
              <a:rPr lang="en-GB" sz="1100" baseline="0" dirty="0" smtClean="0">
                <a:cs typeface="SimSun" charset="0"/>
              </a:rPr>
              <a:t>: - XP, Scrum, DSDM, Adaptive S/w </a:t>
            </a:r>
            <a:r>
              <a:rPr lang="en-GB" sz="1100" baseline="0" dirty="0" err="1" smtClean="0">
                <a:cs typeface="SimSun" charset="0"/>
              </a:rPr>
              <a:t>Dev</a:t>
            </a:r>
            <a:r>
              <a:rPr lang="en-GB" sz="1100" baseline="0" dirty="0" smtClean="0">
                <a:cs typeface="SimSun" charset="0"/>
              </a:rPr>
              <a:t>, Crystal, Feature DD, </a:t>
            </a:r>
            <a:r>
              <a:rPr lang="en-GB" sz="1100" baseline="0" dirty="0" err="1" smtClean="0">
                <a:cs typeface="SimSun" charset="0"/>
              </a:rPr>
              <a:t>PragProg</a:t>
            </a:r>
            <a:r>
              <a:rPr lang="en-GB" sz="1100" baseline="0" dirty="0" smtClean="0">
                <a:cs typeface="SimSun" charset="0"/>
              </a:rPr>
              <a:t> &gt;&gt; Uncle Bob, K Beck, A Cockburn, W Cunning, M Fowler, A Hunt, D Thomas, R Jeffries, B </a:t>
            </a:r>
            <a:r>
              <a:rPr lang="en-GB" sz="1100" baseline="0" dirty="0" err="1" smtClean="0">
                <a:cs typeface="SimSun" charset="0"/>
              </a:rPr>
              <a:t>Marick</a:t>
            </a:r>
            <a:r>
              <a:rPr lang="en-GB" sz="1100" baseline="0" dirty="0" smtClean="0">
                <a:cs typeface="SimSun" charset="0"/>
              </a:rPr>
              <a:t>, K </a:t>
            </a:r>
            <a:r>
              <a:rPr lang="en-GB" sz="1100" baseline="0" dirty="0" err="1" smtClean="0">
                <a:cs typeface="SimSun" charset="0"/>
              </a:rPr>
              <a:t>Schwaber</a:t>
            </a:r>
            <a:r>
              <a:rPr lang="en-GB" sz="1100" baseline="0" dirty="0" smtClean="0">
                <a:cs typeface="SimSun" charset="0"/>
              </a:rPr>
              <a:t>, J </a:t>
            </a:r>
            <a:r>
              <a:rPr lang="en-GB" sz="1100" baseline="0" dirty="0" err="1" smtClean="0">
                <a:cs typeface="SimSun" charset="0"/>
              </a:rPr>
              <a:t>Sutterland</a:t>
            </a:r>
            <a:r>
              <a:rPr lang="en-GB" sz="1100" baseline="0" dirty="0" smtClean="0">
                <a:cs typeface="SimSun" charset="0"/>
              </a:rPr>
              <a:t> </a:t>
            </a:r>
          </a:p>
          <a:p>
            <a:pPr marL="0" marR="0" indent="0" algn="l" defTabSz="449263" rtl="0" eaLnBrk="0" fontAlgn="base" latinLnBrk="0" hangingPunct="0">
              <a:lnSpc>
                <a:spcPct val="100000"/>
              </a:lnSpc>
              <a:spcBef>
                <a:spcPts val="45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1100" baseline="0" dirty="0" smtClean="0">
                <a:cs typeface="SimSun" charset="0"/>
              </a:rPr>
              <a:t>Agile Alliance formed, Conferences started.</a:t>
            </a:r>
          </a:p>
          <a:p>
            <a:pPr>
              <a:spcBef>
                <a:spcPts val="450"/>
              </a:spcBef>
              <a:buClrTx/>
              <a:buFontTx/>
              <a:buNone/>
            </a:pPr>
            <a:r>
              <a:rPr lang="en-GB" sz="1100" baseline="0" dirty="0" smtClean="0">
                <a:cs typeface="SimSun" charset="0"/>
              </a:rPr>
              <a:t>Alternative to Doc Based, heavy weight methodologies</a:t>
            </a:r>
          </a:p>
          <a:p>
            <a:pPr>
              <a:spcBef>
                <a:spcPts val="450"/>
              </a:spcBef>
              <a:buClrTx/>
              <a:buFontTx/>
              <a:buNone/>
            </a:pPr>
            <a:endParaRPr lang="en-GB" sz="1100" baseline="0" dirty="0" smtClean="0">
              <a:cs typeface="SimSun" charset="0"/>
            </a:endParaRPr>
          </a:p>
          <a:p>
            <a:pPr>
              <a:spcBef>
                <a:spcPts val="450"/>
              </a:spcBef>
              <a:buClrTx/>
              <a:buFontTx/>
              <a:buNone/>
            </a:pPr>
            <a:r>
              <a:rPr lang="en-GB" sz="1100" dirty="0" smtClean="0">
                <a:cs typeface="SimSun" charset="0"/>
              </a:rPr>
              <a:t>Who</a:t>
            </a:r>
            <a:r>
              <a:rPr lang="en-GB" sz="1100" dirty="0" smtClean="0">
                <a:cs typeface="Times New Roman" charset="0"/>
              </a:rPr>
              <a:t> </a:t>
            </a:r>
            <a:r>
              <a:rPr lang="en-GB" sz="1100" dirty="0" smtClean="0">
                <a:cs typeface="SimSun" charset="0"/>
              </a:rPr>
              <a:t>is</a:t>
            </a:r>
            <a:r>
              <a:rPr lang="en-GB" sz="1100" dirty="0" smtClean="0">
                <a:cs typeface="Times New Roman" charset="0"/>
              </a:rPr>
              <a:t> </a:t>
            </a:r>
            <a:r>
              <a:rPr lang="en-GB" sz="1100" dirty="0" smtClean="0">
                <a:cs typeface="SimSun" charset="0"/>
              </a:rPr>
              <a:t>working</a:t>
            </a:r>
            <a:r>
              <a:rPr lang="en-GB" sz="1100" dirty="0" smtClean="0">
                <a:cs typeface="Times New Roman" charset="0"/>
              </a:rPr>
              <a:t> </a:t>
            </a:r>
            <a:r>
              <a:rPr lang="en-GB" sz="1100" dirty="0" smtClean="0">
                <a:cs typeface="SimSun" charset="0"/>
              </a:rPr>
              <a:t>on</a:t>
            </a:r>
            <a:r>
              <a:rPr lang="en-GB" sz="1100" dirty="0" smtClean="0">
                <a:cs typeface="Times New Roman" charset="0"/>
              </a:rPr>
              <a:t> </a:t>
            </a:r>
            <a:r>
              <a:rPr lang="en-GB" sz="1100" dirty="0" smtClean="0">
                <a:cs typeface="SimSun" charset="0"/>
              </a:rPr>
              <a:t>an</a:t>
            </a:r>
            <a:r>
              <a:rPr lang="en-GB" sz="1100" dirty="0" smtClean="0">
                <a:cs typeface="Times New Roman" charset="0"/>
              </a:rPr>
              <a:t> </a:t>
            </a:r>
            <a:r>
              <a:rPr lang="en-GB" sz="1100" dirty="0" smtClean="0">
                <a:cs typeface="SimSun" charset="0"/>
              </a:rPr>
              <a:t>agile</a:t>
            </a:r>
            <a:r>
              <a:rPr lang="en-GB" sz="1100" dirty="0" smtClean="0">
                <a:cs typeface="Times New Roman" charset="0"/>
              </a:rPr>
              <a:t> </a:t>
            </a:r>
            <a:r>
              <a:rPr lang="en-GB" sz="1100" dirty="0" smtClean="0">
                <a:cs typeface="SimSun" charset="0"/>
              </a:rPr>
              <a:t>environment?</a:t>
            </a:r>
          </a:p>
          <a:p>
            <a:pPr>
              <a:spcBef>
                <a:spcPts val="450"/>
              </a:spcBef>
              <a:buClrTx/>
              <a:buFontTx/>
              <a:buNone/>
            </a:pPr>
            <a:r>
              <a:rPr lang="en-GB" sz="1100" dirty="0" smtClean="0">
                <a:cs typeface="SimSun" charset="0"/>
              </a:rPr>
              <a:t>Who</a:t>
            </a:r>
            <a:r>
              <a:rPr lang="en-GB" sz="1100" dirty="0" smtClean="0">
                <a:cs typeface="Times New Roman" charset="0"/>
              </a:rPr>
              <a:t> </a:t>
            </a:r>
            <a:r>
              <a:rPr lang="en-GB" sz="1100" dirty="0" smtClean="0">
                <a:cs typeface="SimSun" charset="0"/>
              </a:rPr>
              <a:t>still</a:t>
            </a:r>
            <a:r>
              <a:rPr lang="en-GB" sz="1100" dirty="0" smtClean="0">
                <a:cs typeface="Times New Roman" charset="0"/>
              </a:rPr>
              <a:t> </a:t>
            </a:r>
            <a:r>
              <a:rPr lang="en-GB" sz="1100" dirty="0" smtClean="0">
                <a:cs typeface="SimSun" charset="0"/>
              </a:rPr>
              <a:t>works</a:t>
            </a:r>
            <a:r>
              <a:rPr lang="en-GB" sz="1100" dirty="0" smtClean="0">
                <a:cs typeface="Times New Roman" charset="0"/>
              </a:rPr>
              <a:t> </a:t>
            </a:r>
            <a:r>
              <a:rPr lang="en-GB" sz="1100" dirty="0" smtClean="0">
                <a:cs typeface="SimSun" charset="0"/>
              </a:rPr>
              <a:t>with</a:t>
            </a:r>
            <a:r>
              <a:rPr lang="en-GB" sz="1100" dirty="0" smtClean="0">
                <a:cs typeface="Times New Roman" charset="0"/>
              </a:rPr>
              <a:t> </a:t>
            </a:r>
            <a:r>
              <a:rPr lang="en-GB" sz="1100" dirty="0" smtClean="0">
                <a:cs typeface="SimSun" charset="0"/>
              </a:rPr>
              <a:t>messy</a:t>
            </a:r>
            <a:r>
              <a:rPr lang="en-GB" sz="1100" dirty="0" smtClean="0">
                <a:cs typeface="Times New Roman" charset="0"/>
              </a:rPr>
              <a:t> </a:t>
            </a:r>
            <a:r>
              <a:rPr lang="en-GB" sz="1100" dirty="0" smtClean="0">
                <a:cs typeface="SimSun" charset="0"/>
              </a:rPr>
              <a:t>code</a:t>
            </a:r>
            <a:r>
              <a:rPr lang="en-GB" sz="1100" dirty="0" smtClean="0">
                <a:cs typeface="Times New Roman" charset="0"/>
              </a:rPr>
              <a:t> </a:t>
            </a:r>
            <a:r>
              <a:rPr lang="en-GB" sz="1100" dirty="0" smtClean="0">
                <a:cs typeface="SimSun" charset="0"/>
              </a:rPr>
              <a:t>after</a:t>
            </a:r>
            <a:r>
              <a:rPr lang="en-GB" sz="1100" dirty="0" smtClean="0">
                <a:cs typeface="Times New Roman" charset="0"/>
              </a:rPr>
              <a:t> </a:t>
            </a:r>
            <a:r>
              <a:rPr lang="en-GB" sz="1100" dirty="0" smtClean="0">
                <a:cs typeface="SimSun" charset="0"/>
              </a:rPr>
              <a:t>doing</a:t>
            </a:r>
            <a:r>
              <a:rPr lang="en-GB" sz="1100" dirty="0" smtClean="0">
                <a:cs typeface="Times New Roman" charset="0"/>
              </a:rPr>
              <a:t> </a:t>
            </a:r>
            <a:r>
              <a:rPr lang="en-GB" sz="1100" dirty="0" smtClean="0">
                <a:cs typeface="SimSun" charset="0"/>
              </a:rPr>
              <a:t>agile</a:t>
            </a:r>
            <a:r>
              <a:rPr lang="en-GB" sz="1100" dirty="0" smtClean="0">
                <a:cs typeface="Times New Roman" charset="0"/>
              </a:rPr>
              <a:t> </a:t>
            </a:r>
            <a:r>
              <a:rPr lang="en-GB" sz="1100" dirty="0" smtClean="0">
                <a:cs typeface="SimSun" charset="0"/>
              </a:rPr>
              <a:t>for</a:t>
            </a:r>
            <a:r>
              <a:rPr lang="en-GB" sz="1100" dirty="0" smtClean="0">
                <a:cs typeface="Times New Roman" charset="0"/>
              </a:rPr>
              <a:t> </a:t>
            </a:r>
            <a:r>
              <a:rPr lang="en-GB" sz="1100" dirty="0" smtClean="0">
                <a:cs typeface="SimSun" charset="0"/>
              </a:rPr>
              <a:t>a</a:t>
            </a:r>
            <a:r>
              <a:rPr lang="en-GB" sz="1100" dirty="0" smtClean="0">
                <a:cs typeface="Times New Roman" charset="0"/>
              </a:rPr>
              <a:t> </a:t>
            </a:r>
            <a:r>
              <a:rPr lang="en-GB" sz="1100" dirty="0" smtClean="0">
                <a:cs typeface="SimSun" charset="0"/>
              </a:rPr>
              <a:t>few</a:t>
            </a:r>
            <a:r>
              <a:rPr lang="en-GB" sz="1100" dirty="0" smtClean="0">
                <a:cs typeface="Times New Roman" charset="0"/>
              </a:rPr>
              <a:t> </a:t>
            </a:r>
            <a:r>
              <a:rPr lang="en-GB" sz="1100" dirty="0" smtClean="0">
                <a:cs typeface="SimSun" charset="0"/>
              </a:rPr>
              <a:t>years?</a:t>
            </a:r>
          </a:p>
          <a:p>
            <a:pPr>
              <a:spcBef>
                <a:spcPts val="450"/>
              </a:spcBef>
              <a:buClrTx/>
              <a:buFontTx/>
              <a:buNone/>
            </a:pPr>
            <a:r>
              <a:rPr lang="en-GB" sz="1100" dirty="0" smtClean="0">
                <a:cs typeface="SimSun" charset="0"/>
              </a:rPr>
              <a:t>On</a:t>
            </a:r>
            <a:r>
              <a:rPr lang="en-GB" sz="1100" dirty="0" smtClean="0">
                <a:cs typeface="Times New Roman" charset="0"/>
              </a:rPr>
              <a:t> </a:t>
            </a:r>
            <a:r>
              <a:rPr lang="en-GB" sz="1100" dirty="0" smtClean="0">
                <a:cs typeface="SimSun" charset="0"/>
              </a:rPr>
              <a:t>February</a:t>
            </a:r>
            <a:r>
              <a:rPr lang="en-GB" sz="1100" dirty="0" smtClean="0">
                <a:cs typeface="Times New Roman" charset="0"/>
              </a:rPr>
              <a:t> </a:t>
            </a:r>
            <a:r>
              <a:rPr lang="en-GB" sz="1100" dirty="0" smtClean="0">
                <a:cs typeface="SimSun" charset="0"/>
              </a:rPr>
              <a:t>2001,</a:t>
            </a:r>
            <a:r>
              <a:rPr lang="en-GB" sz="1100" dirty="0" smtClean="0">
                <a:cs typeface="Times New Roman" charset="0"/>
              </a:rPr>
              <a:t> </a:t>
            </a:r>
            <a:r>
              <a:rPr lang="en-GB" sz="1100" dirty="0" smtClean="0">
                <a:cs typeface="SimSun" charset="0"/>
              </a:rPr>
              <a:t>seventeen</a:t>
            </a:r>
            <a:r>
              <a:rPr lang="en-GB" sz="1100" dirty="0" smtClean="0">
                <a:cs typeface="Times New Roman" charset="0"/>
              </a:rPr>
              <a:t> </a:t>
            </a:r>
            <a:r>
              <a:rPr lang="en-GB" sz="1100" dirty="0" smtClean="0">
                <a:cs typeface="SimSun" charset="0"/>
              </a:rPr>
              <a:t>people</a:t>
            </a:r>
            <a:r>
              <a:rPr lang="en-GB" sz="1100" dirty="0" smtClean="0">
                <a:cs typeface="Times New Roman" charset="0"/>
              </a:rPr>
              <a:t> </a:t>
            </a:r>
            <a:r>
              <a:rPr lang="en-GB" sz="1100" dirty="0" smtClean="0">
                <a:cs typeface="SimSun" charset="0"/>
              </a:rPr>
              <a:t>representing</a:t>
            </a:r>
            <a:r>
              <a:rPr lang="en-GB" sz="1100" dirty="0" smtClean="0">
                <a:cs typeface="Times New Roman" charset="0"/>
              </a:rPr>
              <a:t> </a:t>
            </a:r>
            <a:r>
              <a:rPr lang="en-GB" sz="1100" dirty="0" smtClean="0">
                <a:cs typeface="SimSun" charset="0"/>
              </a:rPr>
              <a:t>XP,</a:t>
            </a:r>
            <a:r>
              <a:rPr lang="en-GB" sz="1100" dirty="0" smtClean="0">
                <a:cs typeface="Times New Roman" charset="0"/>
              </a:rPr>
              <a:t> </a:t>
            </a:r>
            <a:r>
              <a:rPr lang="en-GB" sz="1100" dirty="0" smtClean="0">
                <a:cs typeface="SimSun" charset="0"/>
              </a:rPr>
              <a:t>Scrum,</a:t>
            </a:r>
            <a:r>
              <a:rPr lang="en-GB" sz="1100" dirty="0" smtClean="0">
                <a:cs typeface="Times New Roman" charset="0"/>
              </a:rPr>
              <a:t> </a:t>
            </a:r>
            <a:r>
              <a:rPr lang="en-GB" sz="1100" dirty="0" smtClean="0">
                <a:cs typeface="SimSun" charset="0"/>
              </a:rPr>
              <a:t>DSDM,</a:t>
            </a:r>
            <a:r>
              <a:rPr lang="en-GB" sz="1100" dirty="0" smtClean="0">
                <a:cs typeface="Times New Roman" charset="0"/>
              </a:rPr>
              <a:t> </a:t>
            </a:r>
            <a:r>
              <a:rPr lang="en-GB" sz="1100" dirty="0" smtClean="0">
                <a:cs typeface="SimSun" charset="0"/>
              </a:rPr>
              <a:t>Adaptive</a:t>
            </a:r>
            <a:r>
              <a:rPr lang="en-GB" sz="1100" dirty="0" smtClean="0">
                <a:cs typeface="Times New Roman" charset="0"/>
              </a:rPr>
              <a:t> </a:t>
            </a:r>
            <a:r>
              <a:rPr lang="en-GB" sz="1100" dirty="0" smtClean="0">
                <a:cs typeface="SimSun" charset="0"/>
              </a:rPr>
              <a:t>Software</a:t>
            </a:r>
            <a:r>
              <a:rPr lang="en-GB" sz="1100" dirty="0" smtClean="0">
                <a:cs typeface="Times New Roman" charset="0"/>
              </a:rPr>
              <a:t> </a:t>
            </a:r>
            <a:r>
              <a:rPr lang="en-GB" sz="1100" dirty="0" smtClean="0">
                <a:cs typeface="SimSun" charset="0"/>
              </a:rPr>
              <a:t>Development,</a:t>
            </a:r>
            <a:r>
              <a:rPr lang="en-GB" sz="1100" dirty="0" smtClean="0">
                <a:cs typeface="Times New Roman" charset="0"/>
              </a:rPr>
              <a:t> </a:t>
            </a:r>
            <a:r>
              <a:rPr lang="en-GB" sz="1100" dirty="0" smtClean="0">
                <a:cs typeface="SimSun" charset="0"/>
              </a:rPr>
              <a:t>Crystal,</a:t>
            </a:r>
            <a:r>
              <a:rPr lang="en-GB" sz="1100" dirty="0" smtClean="0">
                <a:cs typeface="Times New Roman" charset="0"/>
              </a:rPr>
              <a:t> </a:t>
            </a:r>
            <a:r>
              <a:rPr lang="en-GB" sz="1100" dirty="0" smtClean="0">
                <a:cs typeface="SimSun" charset="0"/>
              </a:rPr>
              <a:t>Feature-Driven</a:t>
            </a:r>
            <a:r>
              <a:rPr lang="en-GB" sz="1100" dirty="0" smtClean="0">
                <a:cs typeface="Times New Roman" charset="0"/>
              </a:rPr>
              <a:t> </a:t>
            </a:r>
            <a:r>
              <a:rPr lang="en-GB" sz="1100" dirty="0" smtClean="0">
                <a:cs typeface="SimSun" charset="0"/>
              </a:rPr>
              <a:t>Development,</a:t>
            </a:r>
            <a:r>
              <a:rPr lang="en-GB" sz="1100" dirty="0" smtClean="0">
                <a:cs typeface="Times New Roman" charset="0"/>
              </a:rPr>
              <a:t> </a:t>
            </a:r>
            <a:r>
              <a:rPr lang="en-GB" sz="1100" dirty="0" smtClean="0">
                <a:cs typeface="SimSun" charset="0"/>
              </a:rPr>
              <a:t>Pragmatic</a:t>
            </a:r>
            <a:r>
              <a:rPr lang="en-GB" sz="1100" dirty="0" smtClean="0">
                <a:cs typeface="Times New Roman" charset="0"/>
              </a:rPr>
              <a:t> </a:t>
            </a:r>
            <a:r>
              <a:rPr lang="en-GB" sz="1100" dirty="0" smtClean="0">
                <a:cs typeface="SimSun" charset="0"/>
              </a:rPr>
              <a:t>Programming</a:t>
            </a:r>
            <a:r>
              <a:rPr lang="en-GB" sz="1100" dirty="0" smtClean="0">
                <a:cs typeface="Times New Roman" charset="0"/>
              </a:rPr>
              <a:t> </a:t>
            </a:r>
            <a:r>
              <a:rPr lang="en-GB" sz="1100" dirty="0" smtClean="0">
                <a:cs typeface="SimSun" charset="0"/>
              </a:rPr>
              <a:t>and</a:t>
            </a:r>
            <a:r>
              <a:rPr lang="en-GB" sz="1100" dirty="0" smtClean="0">
                <a:cs typeface="Times New Roman" charset="0"/>
              </a:rPr>
              <a:t> </a:t>
            </a:r>
            <a:r>
              <a:rPr lang="en-GB" sz="1100" dirty="0" smtClean="0">
                <a:cs typeface="SimSun" charset="0"/>
              </a:rPr>
              <a:t>others</a:t>
            </a:r>
            <a:r>
              <a:rPr lang="en-GB" sz="1100" dirty="0" smtClean="0">
                <a:cs typeface="Times New Roman" charset="0"/>
              </a:rPr>
              <a:t> </a:t>
            </a:r>
            <a:r>
              <a:rPr lang="en-GB" sz="1100" dirty="0" smtClean="0">
                <a:cs typeface="SimSun" charset="0"/>
              </a:rPr>
              <a:t>met</a:t>
            </a:r>
            <a:r>
              <a:rPr lang="en-GB" sz="1100" dirty="0" smtClean="0">
                <a:cs typeface="Times New Roman" charset="0"/>
              </a:rPr>
              <a:t> </a:t>
            </a:r>
            <a:r>
              <a:rPr lang="en-GB" sz="1100" dirty="0" smtClean="0">
                <a:cs typeface="SimSun" charset="0"/>
              </a:rPr>
              <a:t>in</a:t>
            </a:r>
            <a:r>
              <a:rPr lang="en-GB" sz="1100" dirty="0" smtClean="0">
                <a:cs typeface="Times New Roman" charset="0"/>
              </a:rPr>
              <a:t> </a:t>
            </a:r>
            <a:r>
              <a:rPr lang="en-GB" sz="1100" dirty="0" smtClean="0">
                <a:cs typeface="SimSun" charset="0"/>
              </a:rPr>
              <a:t>a</a:t>
            </a:r>
            <a:r>
              <a:rPr lang="en-GB" sz="1100" dirty="0" smtClean="0">
                <a:cs typeface="Times New Roman" charset="0"/>
              </a:rPr>
              <a:t> </a:t>
            </a:r>
            <a:r>
              <a:rPr lang="en-GB" sz="1100" dirty="0" smtClean="0">
                <a:cs typeface="SimSun" charset="0"/>
              </a:rPr>
              <a:t>ski</a:t>
            </a:r>
            <a:r>
              <a:rPr lang="en-GB" sz="1100" dirty="0" smtClean="0">
                <a:cs typeface="Times New Roman" charset="0"/>
              </a:rPr>
              <a:t> </a:t>
            </a:r>
            <a:r>
              <a:rPr lang="en-GB" sz="1100" dirty="0" smtClean="0">
                <a:cs typeface="SimSun" charset="0"/>
              </a:rPr>
              <a:t>resort</a:t>
            </a:r>
            <a:r>
              <a:rPr lang="en-GB" sz="1100" dirty="0" smtClean="0">
                <a:cs typeface="Times New Roman" charset="0"/>
              </a:rPr>
              <a:t> </a:t>
            </a:r>
            <a:r>
              <a:rPr lang="en-GB" sz="1100" dirty="0" smtClean="0">
                <a:cs typeface="SimSun" charset="0"/>
              </a:rPr>
              <a:t>in</a:t>
            </a:r>
            <a:r>
              <a:rPr lang="en-GB" sz="1100" dirty="0" smtClean="0">
                <a:cs typeface="Times New Roman" charset="0"/>
              </a:rPr>
              <a:t> </a:t>
            </a:r>
            <a:r>
              <a:rPr lang="en-GB" sz="1100" dirty="0" smtClean="0">
                <a:cs typeface="SimSun" charset="0"/>
              </a:rPr>
              <a:t>Utah</a:t>
            </a:r>
            <a:r>
              <a:rPr lang="en-GB" sz="1100" dirty="0" smtClean="0">
                <a:cs typeface="Times New Roman" charset="0"/>
              </a:rPr>
              <a:t> </a:t>
            </a:r>
            <a:r>
              <a:rPr lang="en-GB" sz="1100" dirty="0" smtClean="0">
                <a:cs typeface="SimSun" charset="0"/>
              </a:rPr>
              <a:t>to</a:t>
            </a:r>
            <a:r>
              <a:rPr lang="en-GB" sz="1100" dirty="0" smtClean="0">
                <a:cs typeface="Times New Roman" charset="0"/>
              </a:rPr>
              <a:t> </a:t>
            </a:r>
            <a:r>
              <a:rPr lang="en-GB" sz="1100" dirty="0" smtClean="0">
                <a:cs typeface="SimSun" charset="0"/>
              </a:rPr>
              <a:t>search</a:t>
            </a:r>
            <a:r>
              <a:rPr lang="en-GB" sz="1100" dirty="0" smtClean="0">
                <a:cs typeface="Times New Roman" charset="0"/>
              </a:rPr>
              <a:t> </a:t>
            </a:r>
            <a:r>
              <a:rPr lang="en-GB" sz="1100" dirty="0" smtClean="0">
                <a:cs typeface="SimSun" charset="0"/>
              </a:rPr>
              <a:t>for</a:t>
            </a:r>
            <a:r>
              <a:rPr lang="en-GB" sz="1100" dirty="0" smtClean="0">
                <a:cs typeface="Times New Roman" charset="0"/>
              </a:rPr>
              <a:t> </a:t>
            </a:r>
            <a:r>
              <a:rPr lang="en-GB" sz="1100" dirty="0" smtClean="0">
                <a:cs typeface="SimSun" charset="0"/>
              </a:rPr>
              <a:t>an</a:t>
            </a:r>
            <a:r>
              <a:rPr lang="en-GB" sz="1100" dirty="0" smtClean="0">
                <a:cs typeface="Times New Roman" charset="0"/>
              </a:rPr>
              <a:t> </a:t>
            </a:r>
            <a:r>
              <a:rPr lang="en-GB" sz="1100" dirty="0" smtClean="0">
                <a:cs typeface="SimSun" charset="0"/>
              </a:rPr>
              <a:t>alternative</a:t>
            </a:r>
            <a:r>
              <a:rPr lang="en-GB" sz="1100" dirty="0" smtClean="0">
                <a:cs typeface="Times New Roman" charset="0"/>
              </a:rPr>
              <a:t> </a:t>
            </a:r>
            <a:r>
              <a:rPr lang="en-GB" sz="1100" dirty="0" smtClean="0">
                <a:cs typeface="SimSun" charset="0"/>
              </a:rPr>
              <a:t>for</a:t>
            </a:r>
            <a:r>
              <a:rPr lang="en-GB" sz="1100" dirty="0" smtClean="0">
                <a:cs typeface="Times New Roman" charset="0"/>
              </a:rPr>
              <a:t> </a:t>
            </a:r>
            <a:r>
              <a:rPr lang="en-GB" sz="1100" dirty="0" smtClean="0">
                <a:cs typeface="SimSun" charset="0"/>
              </a:rPr>
              <a:t>documentation</a:t>
            </a:r>
            <a:r>
              <a:rPr lang="en-GB" sz="1100" dirty="0" smtClean="0">
                <a:cs typeface="Times New Roman" charset="0"/>
              </a:rPr>
              <a:t> </a:t>
            </a:r>
            <a:r>
              <a:rPr lang="en-GB" sz="1100" dirty="0" smtClean="0">
                <a:cs typeface="SimSun" charset="0"/>
              </a:rPr>
              <a:t>driven,</a:t>
            </a:r>
            <a:r>
              <a:rPr lang="en-GB" sz="1100" dirty="0" smtClean="0">
                <a:cs typeface="Times New Roman" charset="0"/>
              </a:rPr>
              <a:t> </a:t>
            </a:r>
            <a:r>
              <a:rPr lang="en-GB" sz="1100" dirty="0" smtClean="0">
                <a:cs typeface="SimSun" charset="0"/>
              </a:rPr>
              <a:t>heavy</a:t>
            </a:r>
            <a:r>
              <a:rPr lang="en-GB" sz="1100" dirty="0" smtClean="0">
                <a:cs typeface="Times New Roman" charset="0"/>
              </a:rPr>
              <a:t> </a:t>
            </a:r>
            <a:r>
              <a:rPr lang="en-GB" sz="1100" dirty="0" smtClean="0">
                <a:cs typeface="SimSun" charset="0"/>
              </a:rPr>
              <a:t>weight</a:t>
            </a:r>
            <a:r>
              <a:rPr lang="en-GB" sz="1100" dirty="0" smtClean="0">
                <a:cs typeface="Times New Roman" charset="0"/>
              </a:rPr>
              <a:t> </a:t>
            </a:r>
            <a:r>
              <a:rPr lang="en-GB" sz="1100" dirty="0" smtClean="0">
                <a:cs typeface="SimSun" charset="0"/>
              </a:rPr>
              <a:t>software</a:t>
            </a:r>
            <a:r>
              <a:rPr lang="en-GB" sz="1100" dirty="0" smtClean="0">
                <a:cs typeface="Times New Roman" charset="0"/>
              </a:rPr>
              <a:t> </a:t>
            </a:r>
            <a:r>
              <a:rPr lang="en-GB" sz="1100" dirty="0" smtClean="0">
                <a:cs typeface="SimSun" charset="0"/>
              </a:rPr>
              <a:t>development.</a:t>
            </a:r>
            <a:r>
              <a:rPr lang="en-GB" sz="1100" dirty="0" smtClean="0">
                <a:cs typeface="Times New Roman" charset="0"/>
              </a:rPr>
              <a:t> </a:t>
            </a:r>
            <a:r>
              <a:rPr lang="en-GB" sz="1100" dirty="0" smtClean="0">
                <a:cs typeface="SimSun" charset="0"/>
              </a:rPr>
              <a:t>They</a:t>
            </a:r>
            <a:r>
              <a:rPr lang="en-GB" sz="1100" dirty="0" smtClean="0">
                <a:cs typeface="Times New Roman" charset="0"/>
              </a:rPr>
              <a:t> </a:t>
            </a:r>
            <a:r>
              <a:rPr lang="en-GB" sz="1100" dirty="0" smtClean="0">
                <a:cs typeface="SimSun" charset="0"/>
              </a:rPr>
              <a:t>were:</a:t>
            </a:r>
            <a:r>
              <a:rPr lang="en-GB" sz="1100" dirty="0" smtClean="0">
                <a:cs typeface="Times New Roman" charset="0"/>
              </a:rPr>
              <a:t> </a:t>
            </a:r>
            <a:r>
              <a:rPr lang="en-GB" sz="1100" dirty="0" smtClean="0">
                <a:cs typeface="SimSun" charset="0"/>
              </a:rPr>
              <a:t>Kent</a:t>
            </a:r>
            <a:r>
              <a:rPr lang="en-GB" sz="1100" dirty="0" smtClean="0">
                <a:cs typeface="Times New Roman" charset="0"/>
              </a:rPr>
              <a:t> </a:t>
            </a:r>
            <a:r>
              <a:rPr lang="en-GB" sz="1100" dirty="0" smtClean="0">
                <a:cs typeface="SimSun" charset="0"/>
              </a:rPr>
              <a:t>Beck,</a:t>
            </a:r>
            <a:r>
              <a:rPr lang="en-GB" sz="1100" dirty="0" smtClean="0">
                <a:cs typeface="Times New Roman" charset="0"/>
              </a:rPr>
              <a:t> </a:t>
            </a:r>
            <a:r>
              <a:rPr lang="en-GB" sz="1100" dirty="0" smtClean="0">
                <a:cs typeface="SimSun" charset="0"/>
              </a:rPr>
              <a:t>Mike</a:t>
            </a:r>
            <a:r>
              <a:rPr lang="en-GB" sz="1100" dirty="0" smtClean="0">
                <a:cs typeface="Times New Roman" charset="0"/>
              </a:rPr>
              <a:t> </a:t>
            </a:r>
            <a:r>
              <a:rPr lang="en-GB" sz="1100" dirty="0" err="1" smtClean="0">
                <a:cs typeface="SimSun" charset="0"/>
              </a:rPr>
              <a:t>Beedle</a:t>
            </a:r>
            <a:r>
              <a:rPr lang="en-GB" sz="1100" dirty="0" smtClean="0">
                <a:cs typeface="SimSun" charset="0"/>
              </a:rPr>
              <a:t>,</a:t>
            </a:r>
            <a:r>
              <a:rPr lang="en-GB" sz="1100" dirty="0" smtClean="0">
                <a:cs typeface="Times New Roman" charset="0"/>
              </a:rPr>
              <a:t> </a:t>
            </a:r>
            <a:r>
              <a:rPr lang="en-GB" sz="1100" dirty="0" err="1" smtClean="0">
                <a:cs typeface="SimSun" charset="0"/>
              </a:rPr>
              <a:t>Arie</a:t>
            </a:r>
            <a:r>
              <a:rPr lang="en-GB" sz="1100" dirty="0" smtClean="0">
                <a:cs typeface="Times New Roman" charset="0"/>
              </a:rPr>
              <a:t> </a:t>
            </a:r>
            <a:r>
              <a:rPr lang="en-GB" sz="1100" dirty="0" smtClean="0">
                <a:cs typeface="SimSun" charset="0"/>
              </a:rPr>
              <a:t>van</a:t>
            </a:r>
            <a:r>
              <a:rPr lang="en-GB" sz="1100" dirty="0" smtClean="0">
                <a:cs typeface="Times New Roman" charset="0"/>
              </a:rPr>
              <a:t> </a:t>
            </a:r>
            <a:r>
              <a:rPr lang="en-GB" sz="1100" dirty="0" err="1" smtClean="0">
                <a:cs typeface="SimSun" charset="0"/>
              </a:rPr>
              <a:t>Bennekum</a:t>
            </a:r>
            <a:r>
              <a:rPr lang="en-GB" sz="1100" dirty="0" smtClean="0">
                <a:cs typeface="SimSun" charset="0"/>
              </a:rPr>
              <a:t>,</a:t>
            </a:r>
            <a:r>
              <a:rPr lang="en-GB" sz="1100" dirty="0" smtClean="0">
                <a:cs typeface="Times New Roman" charset="0"/>
              </a:rPr>
              <a:t> </a:t>
            </a:r>
            <a:r>
              <a:rPr lang="en-GB" sz="1100" dirty="0" smtClean="0">
                <a:cs typeface="SimSun" charset="0"/>
              </a:rPr>
              <a:t>Alistair</a:t>
            </a:r>
            <a:r>
              <a:rPr lang="en-GB" sz="1100" dirty="0" smtClean="0">
                <a:cs typeface="Times New Roman" charset="0"/>
              </a:rPr>
              <a:t> </a:t>
            </a:r>
            <a:r>
              <a:rPr lang="en-GB" sz="1100" dirty="0" smtClean="0">
                <a:cs typeface="SimSun" charset="0"/>
              </a:rPr>
              <a:t>Cockburn,</a:t>
            </a:r>
            <a:r>
              <a:rPr lang="en-GB" sz="1100" dirty="0" smtClean="0">
                <a:cs typeface="Times New Roman" charset="0"/>
              </a:rPr>
              <a:t> </a:t>
            </a:r>
            <a:r>
              <a:rPr lang="en-GB" sz="1100" dirty="0" smtClean="0">
                <a:cs typeface="SimSun" charset="0"/>
              </a:rPr>
              <a:t>Ward</a:t>
            </a:r>
            <a:r>
              <a:rPr lang="en-GB" sz="1100" dirty="0" smtClean="0">
                <a:cs typeface="Times New Roman" charset="0"/>
              </a:rPr>
              <a:t> </a:t>
            </a:r>
            <a:r>
              <a:rPr lang="en-GB" sz="1100" dirty="0" smtClean="0">
                <a:cs typeface="SimSun" charset="0"/>
              </a:rPr>
              <a:t>Cunningham,</a:t>
            </a:r>
            <a:r>
              <a:rPr lang="en-GB" sz="1100" dirty="0" smtClean="0">
                <a:cs typeface="Times New Roman" charset="0"/>
              </a:rPr>
              <a:t> </a:t>
            </a:r>
            <a:r>
              <a:rPr lang="en-GB" sz="1100" dirty="0" smtClean="0">
                <a:cs typeface="SimSun" charset="0"/>
              </a:rPr>
              <a:t>Martin</a:t>
            </a:r>
            <a:r>
              <a:rPr lang="en-GB" sz="1100" dirty="0" smtClean="0">
                <a:cs typeface="Times New Roman" charset="0"/>
              </a:rPr>
              <a:t> </a:t>
            </a:r>
            <a:r>
              <a:rPr lang="en-GB" sz="1100" dirty="0" smtClean="0">
                <a:cs typeface="SimSun" charset="0"/>
              </a:rPr>
              <a:t>Fowler,</a:t>
            </a:r>
            <a:r>
              <a:rPr lang="en-GB" sz="1100" dirty="0" smtClean="0">
                <a:cs typeface="Times New Roman" charset="0"/>
              </a:rPr>
              <a:t> </a:t>
            </a:r>
            <a:r>
              <a:rPr lang="en-GB" sz="1100" dirty="0" smtClean="0">
                <a:cs typeface="SimSun" charset="0"/>
              </a:rPr>
              <a:t>James</a:t>
            </a:r>
            <a:r>
              <a:rPr lang="en-GB" sz="1100" dirty="0" smtClean="0">
                <a:cs typeface="Times New Roman" charset="0"/>
              </a:rPr>
              <a:t> </a:t>
            </a:r>
            <a:r>
              <a:rPr lang="en-GB" sz="1100" dirty="0" err="1" smtClean="0">
                <a:cs typeface="SimSun" charset="0"/>
              </a:rPr>
              <a:t>Grenning</a:t>
            </a:r>
            <a:r>
              <a:rPr lang="en-GB" sz="1100" dirty="0" smtClean="0">
                <a:cs typeface="SimSun" charset="0"/>
              </a:rPr>
              <a:t>,</a:t>
            </a:r>
            <a:r>
              <a:rPr lang="en-GB" sz="1100" dirty="0" smtClean="0">
                <a:cs typeface="Times New Roman" charset="0"/>
              </a:rPr>
              <a:t> </a:t>
            </a:r>
            <a:r>
              <a:rPr lang="en-GB" sz="1100" dirty="0" smtClean="0">
                <a:cs typeface="SimSun" charset="0"/>
              </a:rPr>
              <a:t>Jim</a:t>
            </a:r>
            <a:r>
              <a:rPr lang="en-GB" sz="1100" dirty="0" smtClean="0">
                <a:cs typeface="Times New Roman" charset="0"/>
              </a:rPr>
              <a:t> </a:t>
            </a:r>
            <a:r>
              <a:rPr lang="en-GB" sz="1100" dirty="0" err="1" smtClean="0">
                <a:cs typeface="SimSun" charset="0"/>
              </a:rPr>
              <a:t>Highsmith</a:t>
            </a:r>
            <a:r>
              <a:rPr lang="en-GB" sz="1100" dirty="0" smtClean="0">
                <a:cs typeface="SimSun" charset="0"/>
              </a:rPr>
              <a:t>,</a:t>
            </a:r>
            <a:r>
              <a:rPr lang="en-GB" sz="1100" dirty="0" smtClean="0">
                <a:cs typeface="Times New Roman" charset="0"/>
              </a:rPr>
              <a:t> </a:t>
            </a:r>
            <a:r>
              <a:rPr lang="en-GB" sz="1100" dirty="0" smtClean="0">
                <a:cs typeface="SimSun" charset="0"/>
              </a:rPr>
              <a:t>Andrew</a:t>
            </a:r>
            <a:r>
              <a:rPr lang="en-GB" sz="1100" dirty="0" smtClean="0">
                <a:cs typeface="Times New Roman" charset="0"/>
              </a:rPr>
              <a:t> </a:t>
            </a:r>
            <a:r>
              <a:rPr lang="en-GB" sz="1100" dirty="0" smtClean="0">
                <a:cs typeface="SimSun" charset="0"/>
              </a:rPr>
              <a:t>Hunt,</a:t>
            </a:r>
            <a:r>
              <a:rPr lang="en-GB" sz="1100" dirty="0" smtClean="0">
                <a:cs typeface="Times New Roman" charset="0"/>
              </a:rPr>
              <a:t> </a:t>
            </a:r>
            <a:r>
              <a:rPr lang="en-GB" sz="1100" dirty="0" smtClean="0">
                <a:cs typeface="SimSun" charset="0"/>
              </a:rPr>
              <a:t>Ron</a:t>
            </a:r>
            <a:r>
              <a:rPr lang="en-GB" sz="1100" dirty="0" smtClean="0">
                <a:cs typeface="Times New Roman" charset="0"/>
              </a:rPr>
              <a:t> </a:t>
            </a:r>
            <a:r>
              <a:rPr lang="en-GB" sz="1100" dirty="0" smtClean="0">
                <a:cs typeface="SimSun" charset="0"/>
              </a:rPr>
              <a:t>Jeffries,</a:t>
            </a:r>
            <a:r>
              <a:rPr lang="en-GB" sz="1100" dirty="0" smtClean="0">
                <a:cs typeface="Times New Roman" charset="0"/>
              </a:rPr>
              <a:t> </a:t>
            </a:r>
            <a:r>
              <a:rPr lang="en-GB" sz="1100" dirty="0" smtClean="0">
                <a:cs typeface="SimSun" charset="0"/>
              </a:rPr>
              <a:t>Jon</a:t>
            </a:r>
            <a:r>
              <a:rPr lang="en-GB" sz="1100" dirty="0" smtClean="0">
                <a:cs typeface="Times New Roman" charset="0"/>
              </a:rPr>
              <a:t> </a:t>
            </a:r>
            <a:r>
              <a:rPr lang="en-GB" sz="1100" dirty="0" smtClean="0">
                <a:cs typeface="SimSun" charset="0"/>
              </a:rPr>
              <a:t>Kern,</a:t>
            </a:r>
            <a:r>
              <a:rPr lang="en-GB" sz="1100" dirty="0" smtClean="0">
                <a:cs typeface="Times New Roman" charset="0"/>
              </a:rPr>
              <a:t> </a:t>
            </a:r>
            <a:r>
              <a:rPr lang="en-GB" sz="1100" dirty="0" smtClean="0">
                <a:cs typeface="SimSun" charset="0"/>
              </a:rPr>
              <a:t>Brian</a:t>
            </a:r>
            <a:r>
              <a:rPr lang="en-GB" sz="1100" dirty="0" smtClean="0">
                <a:cs typeface="Times New Roman" charset="0"/>
              </a:rPr>
              <a:t> </a:t>
            </a:r>
            <a:r>
              <a:rPr lang="en-GB" sz="1100" dirty="0" err="1" smtClean="0">
                <a:cs typeface="SimSun" charset="0"/>
              </a:rPr>
              <a:t>Marick</a:t>
            </a:r>
            <a:r>
              <a:rPr lang="en-GB" sz="1100" dirty="0" smtClean="0">
                <a:cs typeface="SimSun" charset="0"/>
              </a:rPr>
              <a:t>,</a:t>
            </a:r>
            <a:r>
              <a:rPr lang="en-GB" sz="1100" dirty="0" smtClean="0">
                <a:cs typeface="Times New Roman" charset="0"/>
              </a:rPr>
              <a:t> </a:t>
            </a:r>
            <a:r>
              <a:rPr lang="en-GB" sz="1100" dirty="0" smtClean="0">
                <a:cs typeface="SimSun" charset="0"/>
              </a:rPr>
              <a:t>Robert</a:t>
            </a:r>
            <a:r>
              <a:rPr lang="en-GB" sz="1100" dirty="0" smtClean="0">
                <a:cs typeface="Times New Roman" charset="0"/>
              </a:rPr>
              <a:t> </a:t>
            </a:r>
            <a:r>
              <a:rPr lang="en-GB" sz="1100" dirty="0" smtClean="0">
                <a:cs typeface="SimSun" charset="0"/>
              </a:rPr>
              <a:t>C.</a:t>
            </a:r>
            <a:r>
              <a:rPr lang="en-GB" sz="1100" dirty="0" smtClean="0">
                <a:cs typeface="Times New Roman" charset="0"/>
              </a:rPr>
              <a:t> </a:t>
            </a:r>
            <a:r>
              <a:rPr lang="en-GB" sz="1100" dirty="0" smtClean="0">
                <a:cs typeface="SimSun" charset="0"/>
              </a:rPr>
              <a:t>Martin,</a:t>
            </a:r>
            <a:r>
              <a:rPr lang="en-GB" sz="1100" dirty="0" smtClean="0">
                <a:cs typeface="Times New Roman" charset="0"/>
              </a:rPr>
              <a:t> </a:t>
            </a:r>
            <a:r>
              <a:rPr lang="en-GB" sz="1100" dirty="0" smtClean="0">
                <a:cs typeface="SimSun" charset="0"/>
              </a:rPr>
              <a:t>Steve</a:t>
            </a:r>
            <a:r>
              <a:rPr lang="en-GB" sz="1100" dirty="0" smtClean="0">
                <a:cs typeface="Times New Roman" charset="0"/>
              </a:rPr>
              <a:t> </a:t>
            </a:r>
            <a:r>
              <a:rPr lang="en-GB" sz="1100" dirty="0" smtClean="0">
                <a:cs typeface="SimSun" charset="0"/>
              </a:rPr>
              <a:t>Mellor,</a:t>
            </a:r>
            <a:r>
              <a:rPr lang="en-GB" sz="1100" dirty="0" smtClean="0">
                <a:cs typeface="Times New Roman" charset="0"/>
              </a:rPr>
              <a:t> </a:t>
            </a:r>
            <a:r>
              <a:rPr lang="en-GB" sz="1100" dirty="0" smtClean="0">
                <a:cs typeface="SimSun" charset="0"/>
              </a:rPr>
              <a:t>Ken</a:t>
            </a:r>
            <a:r>
              <a:rPr lang="en-GB" sz="1100" dirty="0" smtClean="0">
                <a:cs typeface="Times New Roman" charset="0"/>
              </a:rPr>
              <a:t> </a:t>
            </a:r>
            <a:r>
              <a:rPr lang="en-GB" sz="1100" dirty="0" err="1" smtClean="0">
                <a:cs typeface="SimSun" charset="0"/>
              </a:rPr>
              <a:t>Schwaber</a:t>
            </a:r>
            <a:r>
              <a:rPr lang="en-GB" sz="1100" dirty="0" smtClean="0">
                <a:cs typeface="SimSun" charset="0"/>
              </a:rPr>
              <a:t>,</a:t>
            </a:r>
            <a:r>
              <a:rPr lang="en-GB" sz="1100" dirty="0" smtClean="0">
                <a:cs typeface="Times New Roman" charset="0"/>
              </a:rPr>
              <a:t> </a:t>
            </a:r>
            <a:r>
              <a:rPr lang="en-GB" sz="1100" dirty="0" smtClean="0">
                <a:cs typeface="SimSun" charset="0"/>
              </a:rPr>
              <a:t>Jeff</a:t>
            </a:r>
            <a:r>
              <a:rPr lang="en-GB" sz="1100" dirty="0" smtClean="0">
                <a:cs typeface="Times New Roman" charset="0"/>
              </a:rPr>
              <a:t> </a:t>
            </a:r>
            <a:r>
              <a:rPr lang="en-GB" sz="1100" dirty="0" smtClean="0">
                <a:cs typeface="SimSun" charset="0"/>
              </a:rPr>
              <a:t>Sutherland,</a:t>
            </a:r>
            <a:r>
              <a:rPr lang="en-GB" sz="1100" dirty="0" smtClean="0">
                <a:cs typeface="Times New Roman" charset="0"/>
              </a:rPr>
              <a:t> </a:t>
            </a:r>
            <a:r>
              <a:rPr lang="en-GB" sz="1100" dirty="0" smtClean="0">
                <a:cs typeface="SimSun" charset="0"/>
              </a:rPr>
              <a:t>Dave</a:t>
            </a:r>
            <a:r>
              <a:rPr lang="en-GB" sz="1100" dirty="0" smtClean="0">
                <a:cs typeface="Times New Roman" charset="0"/>
              </a:rPr>
              <a:t> </a:t>
            </a:r>
            <a:r>
              <a:rPr lang="en-GB" sz="1100" dirty="0" smtClean="0">
                <a:cs typeface="SimSun" charset="0"/>
              </a:rPr>
              <a:t>Thomas.</a:t>
            </a:r>
          </a:p>
          <a:p>
            <a:pPr>
              <a:spcBef>
                <a:spcPts val="450"/>
              </a:spcBef>
              <a:buClrTx/>
              <a:buFontTx/>
              <a:buNone/>
            </a:pPr>
            <a:r>
              <a:rPr lang="en-GB" sz="1100" dirty="0" smtClean="0">
                <a:cs typeface="SimSun" charset="0"/>
              </a:rPr>
              <a:t>The</a:t>
            </a:r>
            <a:r>
              <a:rPr lang="en-GB" sz="1100" dirty="0" smtClean="0">
                <a:cs typeface="Times New Roman" charset="0"/>
              </a:rPr>
              <a:t> </a:t>
            </a:r>
            <a:r>
              <a:rPr lang="en-GB" sz="1100" dirty="0" smtClean="0">
                <a:cs typeface="SimSun" charset="0"/>
              </a:rPr>
              <a:t>Agile</a:t>
            </a:r>
            <a:r>
              <a:rPr lang="en-GB" sz="1100" dirty="0" smtClean="0">
                <a:cs typeface="Times New Roman" charset="0"/>
              </a:rPr>
              <a:t> </a:t>
            </a:r>
            <a:r>
              <a:rPr lang="en-GB" sz="1100" dirty="0" smtClean="0">
                <a:cs typeface="SimSun" charset="0"/>
              </a:rPr>
              <a:t>Alliance</a:t>
            </a:r>
            <a:r>
              <a:rPr lang="en-GB" sz="1100" dirty="0" smtClean="0">
                <a:cs typeface="Times New Roman" charset="0"/>
              </a:rPr>
              <a:t> </a:t>
            </a:r>
            <a:r>
              <a:rPr lang="en-GB" sz="1100" dirty="0" smtClean="0">
                <a:cs typeface="SimSun" charset="0"/>
              </a:rPr>
              <a:t>was</a:t>
            </a:r>
            <a:r>
              <a:rPr lang="en-GB" sz="1100" dirty="0" smtClean="0">
                <a:cs typeface="Times New Roman" charset="0"/>
              </a:rPr>
              <a:t> </a:t>
            </a:r>
            <a:r>
              <a:rPr lang="en-GB" sz="1100" dirty="0" smtClean="0">
                <a:cs typeface="SimSun" charset="0"/>
              </a:rPr>
              <a:t>formed</a:t>
            </a:r>
            <a:r>
              <a:rPr lang="en-GB" sz="1100" dirty="0" smtClean="0">
                <a:cs typeface="Times New Roman" charset="0"/>
              </a:rPr>
              <a:t> </a:t>
            </a:r>
            <a:r>
              <a:rPr lang="en-GB" sz="1100" dirty="0" smtClean="0">
                <a:cs typeface="SimSun" charset="0"/>
              </a:rPr>
              <a:t>and</a:t>
            </a:r>
            <a:r>
              <a:rPr lang="en-GB" sz="1100" dirty="0" smtClean="0">
                <a:cs typeface="Times New Roman" charset="0"/>
              </a:rPr>
              <a:t> </a:t>
            </a:r>
            <a:r>
              <a:rPr lang="en-GB" sz="1100" dirty="0" smtClean="0">
                <a:cs typeface="SimSun" charset="0"/>
              </a:rPr>
              <a:t>Agile</a:t>
            </a:r>
            <a:r>
              <a:rPr lang="en-GB" sz="1100" dirty="0" smtClean="0">
                <a:cs typeface="Times New Roman" charset="0"/>
              </a:rPr>
              <a:t> </a:t>
            </a:r>
            <a:r>
              <a:rPr lang="en-GB" sz="1100" dirty="0" smtClean="0">
                <a:cs typeface="SimSun" charset="0"/>
              </a:rPr>
              <a:t>Conferences</a:t>
            </a:r>
            <a:r>
              <a:rPr lang="en-GB" sz="1100" dirty="0" smtClean="0">
                <a:cs typeface="Times New Roman" charset="0"/>
              </a:rPr>
              <a:t> </a:t>
            </a:r>
            <a:r>
              <a:rPr lang="en-GB" sz="1100" dirty="0" smtClean="0">
                <a:cs typeface="SimSun" charset="0"/>
              </a:rPr>
              <a:t>started.</a:t>
            </a:r>
          </a:p>
          <a:p>
            <a:pPr>
              <a:spcBef>
                <a:spcPts val="450"/>
              </a:spcBef>
              <a:buClrTx/>
              <a:buFontTx/>
              <a:buNone/>
            </a:pPr>
            <a:endParaRPr lang="en-GB" sz="1100" dirty="0">
              <a:cs typeface="SimSun"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50</a:t>
            </a:fld>
            <a:endParaRPr lang="ko-KR"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51</a:t>
            </a:fld>
            <a:endParaRPr lang="ko-KR" alt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52</a:t>
            </a:fld>
            <a:endParaRPr lang="ko-KR" alt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53</a:t>
            </a:fld>
            <a:endParaRPr lang="ko-KR" alt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54</a:t>
            </a:fld>
            <a:endParaRPr lang="ko-KR" alt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55</a:t>
            </a:fld>
            <a:endParaRPr lang="ko-KR" alt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56</a:t>
            </a:fld>
            <a:endParaRPr lang="ko-KR" alt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57</a:t>
            </a:fld>
            <a:endParaRPr lang="ko-KR" alt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58</a:t>
            </a:fld>
            <a:endParaRPr lang="ko-KR" alt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59</a:t>
            </a:fld>
            <a:endParaRPr lang="ko-KR"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1" name="Text Box 1"/>
          <p:cNvSpPr txBox="1">
            <a:spLocks noGrp="1" noRot="1" noChangeAspect="1" noChangeArrowheads="1"/>
          </p:cNvSpPr>
          <p:nvPr>
            <p:ph type="sldImg"/>
          </p:nvPr>
        </p:nvSpPr>
        <p:spPr bwMode="auto">
          <a:xfrm>
            <a:off x="-14224000" y="-11796713"/>
            <a:ext cx="16637000" cy="124793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0962" name="Text Box 2"/>
          <p:cNvSpPr txBox="1">
            <a:spLocks noGrp="1" noChangeArrowheads="1"/>
          </p:cNvSpPr>
          <p:nvPr>
            <p:ph type="body" idx="1"/>
          </p:nvPr>
        </p:nvSpPr>
        <p:spPr bwMode="auto">
          <a:xfrm>
            <a:off x="685800" y="4343400"/>
            <a:ext cx="5472113" cy="41005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9pPr>
          </a:lstStyle>
          <a:p>
            <a:pPr>
              <a:spcBef>
                <a:spcPts val="450"/>
              </a:spcBef>
              <a:buClrTx/>
              <a:buFontTx/>
              <a:buNone/>
            </a:pPr>
            <a:r>
              <a:rPr lang="en-GB" dirty="0" smtClean="0">
                <a:cs typeface="WenQuanYi Micro Hei" charset="0"/>
              </a:rPr>
              <a:t>Agile transformations, Get better,</a:t>
            </a:r>
            <a:r>
              <a:rPr lang="en-GB" baseline="0" dirty="0" smtClean="0">
                <a:cs typeface="WenQuanYi Micro Hei" charset="0"/>
              </a:rPr>
              <a:t> Scrum mainstream. </a:t>
            </a:r>
          </a:p>
          <a:p>
            <a:pPr>
              <a:spcBef>
                <a:spcPts val="450"/>
              </a:spcBef>
              <a:buClrTx/>
              <a:buFontTx/>
              <a:buNone/>
            </a:pPr>
            <a:r>
              <a:rPr lang="en-GB" baseline="0" dirty="0" smtClean="0">
                <a:cs typeface="WenQuanYi Micro Hei" charset="0"/>
              </a:rPr>
              <a:t>Stand-up, Burn down, Backlogs, Agile coaches, Iterations, User stories, White board</a:t>
            </a:r>
          </a:p>
          <a:p>
            <a:pPr>
              <a:spcBef>
                <a:spcPts val="450"/>
              </a:spcBef>
              <a:buClrTx/>
              <a:buFontTx/>
              <a:buNone/>
            </a:pPr>
            <a:r>
              <a:rPr lang="en-GB" baseline="0" dirty="0" smtClean="0">
                <a:cs typeface="WenQuanYi Micro Hei" charset="0"/>
              </a:rPr>
              <a:t>Post-its</a:t>
            </a:r>
          </a:p>
          <a:p>
            <a:pPr>
              <a:spcBef>
                <a:spcPts val="450"/>
              </a:spcBef>
              <a:buClrTx/>
              <a:buFontTx/>
              <a:buNone/>
            </a:pPr>
            <a:endParaRPr lang="en-GB" dirty="0" smtClean="0">
              <a:cs typeface="WenQuanYi Micro Hei" charset="0"/>
            </a:endParaRPr>
          </a:p>
          <a:p>
            <a:pPr>
              <a:spcBef>
                <a:spcPts val="450"/>
              </a:spcBef>
              <a:buClrTx/>
              <a:buFontTx/>
              <a:buNone/>
            </a:pPr>
            <a:endParaRPr lang="en-GB" dirty="0" smtClean="0">
              <a:cs typeface="WenQuanYi Micro Hei" charset="0"/>
            </a:endParaRPr>
          </a:p>
          <a:p>
            <a:pPr>
              <a:spcBef>
                <a:spcPts val="450"/>
              </a:spcBef>
              <a:buClrTx/>
              <a:buFontTx/>
              <a:buNone/>
            </a:pPr>
            <a:r>
              <a:rPr lang="en-GB" dirty="0" smtClean="0">
                <a:cs typeface="WenQuanYi Micro Hei" charset="0"/>
              </a:rPr>
              <a:t>All</a:t>
            </a:r>
            <a:r>
              <a:rPr lang="en-GB" dirty="0" smtClean="0">
                <a:cs typeface="Times New Roman" charset="0"/>
              </a:rPr>
              <a:t> </a:t>
            </a:r>
            <a:r>
              <a:rPr lang="en-GB" dirty="0">
                <a:cs typeface="WenQuanYi Micro Hei" charset="0"/>
              </a:rPr>
              <a:t>over</a:t>
            </a:r>
            <a:r>
              <a:rPr lang="en-GB" dirty="0">
                <a:cs typeface="Times New Roman" charset="0"/>
              </a:rPr>
              <a:t> </a:t>
            </a:r>
            <a:r>
              <a:rPr lang="en-GB" dirty="0">
                <a:cs typeface="WenQuanYi Micro Hei" charset="0"/>
              </a:rPr>
              <a:t>the</a:t>
            </a:r>
            <a:r>
              <a:rPr lang="en-GB" dirty="0">
                <a:cs typeface="Times New Roman" charset="0"/>
              </a:rPr>
              <a:t> </a:t>
            </a:r>
            <a:r>
              <a:rPr lang="en-GB" dirty="0">
                <a:cs typeface="WenQuanYi Micro Hei" charset="0"/>
              </a:rPr>
              <a:t>world,</a:t>
            </a:r>
            <a:r>
              <a:rPr lang="en-GB" dirty="0">
                <a:cs typeface="Times New Roman" charset="0"/>
              </a:rPr>
              <a:t> </a:t>
            </a:r>
            <a:r>
              <a:rPr lang="en-GB" dirty="0">
                <a:cs typeface="WenQuanYi Micro Hei" charset="0"/>
              </a:rPr>
              <a:t>companies</a:t>
            </a:r>
            <a:r>
              <a:rPr lang="en-GB" dirty="0">
                <a:cs typeface="Times New Roman" charset="0"/>
              </a:rPr>
              <a:t> </a:t>
            </a:r>
            <a:r>
              <a:rPr lang="en-GB" dirty="0">
                <a:cs typeface="WenQuanYi Micro Hei" charset="0"/>
              </a:rPr>
              <a:t>and</a:t>
            </a:r>
            <a:r>
              <a:rPr lang="en-GB" dirty="0">
                <a:cs typeface="Times New Roman" charset="0"/>
              </a:rPr>
              <a:t> </a:t>
            </a:r>
            <a:r>
              <a:rPr lang="en-GB" dirty="0">
                <a:cs typeface="WenQuanYi Micro Hei" charset="0"/>
              </a:rPr>
              <a:t>teams</a:t>
            </a:r>
            <a:r>
              <a:rPr lang="en-GB" dirty="0">
                <a:cs typeface="Times New Roman" charset="0"/>
              </a:rPr>
              <a:t> </a:t>
            </a:r>
            <a:r>
              <a:rPr lang="en-GB" dirty="0">
                <a:cs typeface="WenQuanYi Micro Hei" charset="0"/>
              </a:rPr>
              <a:t>started</a:t>
            </a:r>
            <a:r>
              <a:rPr lang="en-GB" dirty="0">
                <a:cs typeface="Times New Roman" charset="0"/>
              </a:rPr>
              <a:t> </a:t>
            </a:r>
            <a:r>
              <a:rPr lang="en-GB" dirty="0">
                <a:cs typeface="WenQuanYi Micro Hei" charset="0"/>
              </a:rPr>
              <a:t>adopting</a:t>
            </a:r>
            <a:r>
              <a:rPr lang="en-GB" dirty="0">
                <a:cs typeface="Times New Roman" charset="0"/>
              </a:rPr>
              <a:t> </a:t>
            </a:r>
            <a:r>
              <a:rPr lang="en-GB" dirty="0">
                <a:cs typeface="WenQuanYi Micro Hei" charset="0"/>
              </a:rPr>
              <a:t>Agile,</a:t>
            </a:r>
            <a:r>
              <a:rPr lang="en-GB" dirty="0">
                <a:cs typeface="Times New Roman" charset="0"/>
              </a:rPr>
              <a:t> </a:t>
            </a:r>
            <a:r>
              <a:rPr lang="en-GB" dirty="0">
                <a:cs typeface="WenQuanYi Micro Hei" charset="0"/>
              </a:rPr>
              <a:t>with</a:t>
            </a:r>
            <a:r>
              <a:rPr lang="en-GB" dirty="0">
                <a:cs typeface="Times New Roman" charset="0"/>
              </a:rPr>
              <a:t> </a:t>
            </a:r>
            <a:r>
              <a:rPr lang="en-GB" dirty="0">
                <a:cs typeface="WenQuanYi Micro Hei" charset="0"/>
              </a:rPr>
              <a:t>the</a:t>
            </a:r>
            <a:r>
              <a:rPr lang="en-GB" dirty="0">
                <a:cs typeface="Times New Roman" charset="0"/>
              </a:rPr>
              <a:t> </a:t>
            </a:r>
            <a:r>
              <a:rPr lang="en-GB" dirty="0">
                <a:cs typeface="WenQuanYi Micro Hei" charset="0"/>
              </a:rPr>
              <a:t>hope</a:t>
            </a:r>
            <a:r>
              <a:rPr lang="en-GB" dirty="0">
                <a:cs typeface="Times New Roman" charset="0"/>
              </a:rPr>
              <a:t> </a:t>
            </a:r>
            <a:r>
              <a:rPr lang="en-GB" dirty="0">
                <a:cs typeface="WenQuanYi Micro Hei" charset="0"/>
              </a:rPr>
              <a:t>that</a:t>
            </a:r>
            <a:r>
              <a:rPr lang="en-GB" dirty="0">
                <a:cs typeface="Times New Roman" charset="0"/>
              </a:rPr>
              <a:t> </a:t>
            </a:r>
            <a:r>
              <a:rPr lang="en-GB" dirty="0">
                <a:cs typeface="WenQuanYi Micro Hei" charset="0"/>
              </a:rPr>
              <a:t>they</a:t>
            </a:r>
            <a:r>
              <a:rPr lang="en-GB" dirty="0">
                <a:cs typeface="Times New Roman" charset="0"/>
              </a:rPr>
              <a:t> </a:t>
            </a:r>
            <a:r>
              <a:rPr lang="en-GB" dirty="0">
                <a:cs typeface="WenQuanYi Micro Hei" charset="0"/>
              </a:rPr>
              <a:t>would</a:t>
            </a:r>
            <a:r>
              <a:rPr lang="en-GB" dirty="0">
                <a:cs typeface="Times New Roman" charset="0"/>
              </a:rPr>
              <a:t> </a:t>
            </a:r>
            <a:r>
              <a:rPr lang="en-GB" dirty="0">
                <a:cs typeface="WenQuanYi Micro Hei" charset="0"/>
              </a:rPr>
              <a:t>produce</a:t>
            </a:r>
            <a:r>
              <a:rPr lang="en-GB" dirty="0">
                <a:cs typeface="Times New Roman" charset="0"/>
              </a:rPr>
              <a:t> </a:t>
            </a:r>
            <a:r>
              <a:rPr lang="en-GB" dirty="0">
                <a:cs typeface="WenQuanYi Micro Hei" charset="0"/>
              </a:rPr>
              <a:t>quality</a:t>
            </a:r>
            <a:r>
              <a:rPr lang="en-GB" dirty="0">
                <a:cs typeface="Times New Roman" charset="0"/>
              </a:rPr>
              <a:t> </a:t>
            </a:r>
            <a:r>
              <a:rPr lang="en-GB" dirty="0">
                <a:cs typeface="WenQuanYi Micro Hei" charset="0"/>
              </a:rPr>
              <a:t>software.</a:t>
            </a:r>
            <a:r>
              <a:rPr lang="en-GB" dirty="0">
                <a:cs typeface="Times New Roman" charset="0"/>
              </a:rPr>
              <a:t> </a:t>
            </a:r>
            <a:r>
              <a:rPr lang="en-GB" dirty="0">
                <a:cs typeface="WenQuanYi Micro Hei" charset="0"/>
              </a:rPr>
              <a:t>And</a:t>
            </a:r>
            <a:r>
              <a:rPr lang="en-GB" dirty="0">
                <a:cs typeface="Times New Roman" charset="0"/>
              </a:rPr>
              <a:t> </a:t>
            </a:r>
            <a:r>
              <a:rPr lang="en-GB" dirty="0">
                <a:cs typeface="WenQuanYi Micro Hei" charset="0"/>
              </a:rPr>
              <a:t>the</a:t>
            </a:r>
            <a:r>
              <a:rPr lang="en-GB" dirty="0">
                <a:cs typeface="Times New Roman" charset="0"/>
              </a:rPr>
              <a:t> </a:t>
            </a:r>
            <a:r>
              <a:rPr lang="en-GB" dirty="0">
                <a:cs typeface="WenQuanYi Micro Hei" charset="0"/>
              </a:rPr>
              <a:t>Agile</a:t>
            </a:r>
            <a:r>
              <a:rPr lang="en-GB" dirty="0">
                <a:cs typeface="Times New Roman" charset="0"/>
              </a:rPr>
              <a:t> </a:t>
            </a:r>
            <a:r>
              <a:rPr lang="en-GB" dirty="0">
                <a:cs typeface="WenQuanYi Micro Hei" charset="0"/>
              </a:rPr>
              <a:t>Transformation</a:t>
            </a:r>
            <a:r>
              <a:rPr lang="en-GB" dirty="0">
                <a:cs typeface="Times New Roman" charset="0"/>
              </a:rPr>
              <a:t> </a:t>
            </a:r>
            <a:r>
              <a:rPr lang="en-GB" dirty="0">
                <a:cs typeface="WenQuanYi Micro Hei" charset="0"/>
              </a:rPr>
              <a:t>Era</a:t>
            </a:r>
            <a:r>
              <a:rPr lang="en-GB" dirty="0">
                <a:cs typeface="Times New Roman" charset="0"/>
              </a:rPr>
              <a:t> </a:t>
            </a:r>
            <a:r>
              <a:rPr lang="en-GB" dirty="0">
                <a:cs typeface="WenQuanYi Micro Hei" charset="0"/>
              </a:rPr>
              <a:t>began.</a:t>
            </a:r>
            <a:r>
              <a:rPr lang="en-GB" dirty="0">
                <a:cs typeface="Times New Roman" charset="0"/>
              </a:rPr>
              <a:t> “</a:t>
            </a:r>
            <a:r>
              <a:rPr lang="en-GB" dirty="0">
                <a:cs typeface="WenQuanYi Micro Hei" charset="0"/>
              </a:rPr>
              <a:t>We</a:t>
            </a:r>
            <a:r>
              <a:rPr lang="en-GB" dirty="0">
                <a:cs typeface="Times New Roman" charset="0"/>
              </a:rPr>
              <a:t> </a:t>
            </a:r>
            <a:r>
              <a:rPr lang="en-GB" dirty="0">
                <a:cs typeface="WenQuanYi Micro Hei" charset="0"/>
              </a:rPr>
              <a:t>need</a:t>
            </a:r>
            <a:r>
              <a:rPr lang="en-GB" dirty="0">
                <a:cs typeface="Times New Roman" charset="0"/>
              </a:rPr>
              <a:t> </a:t>
            </a:r>
            <a:r>
              <a:rPr lang="en-GB" dirty="0">
                <a:cs typeface="WenQuanYi Micro Hei" charset="0"/>
              </a:rPr>
              <a:t>to</a:t>
            </a:r>
            <a:r>
              <a:rPr lang="en-GB" dirty="0">
                <a:cs typeface="Times New Roman" charset="0"/>
              </a:rPr>
              <a:t> </a:t>
            </a:r>
            <a:r>
              <a:rPr lang="en-GB" dirty="0">
                <a:cs typeface="WenQuanYi Micro Hei" charset="0"/>
              </a:rPr>
              <a:t>do</a:t>
            </a:r>
            <a:r>
              <a:rPr lang="en-GB" dirty="0">
                <a:cs typeface="Times New Roman" charset="0"/>
              </a:rPr>
              <a:t> </a:t>
            </a:r>
            <a:r>
              <a:rPr lang="en-GB" dirty="0">
                <a:cs typeface="WenQuanYi Micro Hei" charset="0"/>
              </a:rPr>
              <a:t>better,</a:t>
            </a:r>
            <a:r>
              <a:rPr lang="en-GB" dirty="0">
                <a:cs typeface="Times New Roman" charset="0"/>
              </a:rPr>
              <a:t> </a:t>
            </a:r>
            <a:r>
              <a:rPr lang="en-GB" dirty="0">
                <a:cs typeface="WenQuanYi Micro Hei" charset="0"/>
              </a:rPr>
              <a:t>we</a:t>
            </a:r>
            <a:r>
              <a:rPr lang="en-GB" dirty="0">
                <a:cs typeface="Times New Roman" charset="0"/>
              </a:rPr>
              <a:t> </a:t>
            </a:r>
            <a:r>
              <a:rPr lang="en-GB" dirty="0">
                <a:cs typeface="WenQuanYi Micro Hei" charset="0"/>
              </a:rPr>
              <a:t>need</a:t>
            </a:r>
            <a:r>
              <a:rPr lang="en-GB" dirty="0">
                <a:cs typeface="Times New Roman" charset="0"/>
              </a:rPr>
              <a:t> </a:t>
            </a:r>
            <a:r>
              <a:rPr lang="en-GB" dirty="0">
                <a:cs typeface="WenQuanYi Micro Hei" charset="0"/>
              </a:rPr>
              <a:t>to</a:t>
            </a:r>
            <a:r>
              <a:rPr lang="en-GB" dirty="0">
                <a:cs typeface="Times New Roman" charset="0"/>
              </a:rPr>
              <a:t> </a:t>
            </a:r>
            <a:r>
              <a:rPr lang="en-GB" dirty="0">
                <a:cs typeface="WenQuanYi Micro Hei" charset="0"/>
              </a:rPr>
              <a:t>improve</a:t>
            </a:r>
            <a:r>
              <a:rPr lang="en-GB" dirty="0">
                <a:cs typeface="Times New Roman" charset="0"/>
              </a:rPr>
              <a:t>”</a:t>
            </a:r>
            <a:r>
              <a:rPr lang="en-GB" dirty="0">
                <a:cs typeface="WenQuanYi Micro Hei" charset="0"/>
              </a:rPr>
              <a:t>.</a:t>
            </a:r>
            <a:r>
              <a:rPr lang="en-GB" dirty="0">
                <a:cs typeface="Times New Roman" charset="0"/>
              </a:rPr>
              <a:t> </a:t>
            </a:r>
            <a:r>
              <a:rPr lang="en-GB" dirty="0">
                <a:cs typeface="WenQuanYi Micro Hei" charset="0"/>
              </a:rPr>
              <a:t>Scrum</a:t>
            </a:r>
            <a:r>
              <a:rPr lang="en-GB" dirty="0">
                <a:cs typeface="Times New Roman" charset="0"/>
              </a:rPr>
              <a:t> </a:t>
            </a:r>
            <a:r>
              <a:rPr lang="en-GB" dirty="0">
                <a:cs typeface="WenQuanYi Micro Hei" charset="0"/>
              </a:rPr>
              <a:t>became</a:t>
            </a:r>
            <a:r>
              <a:rPr lang="en-GB" dirty="0">
                <a:cs typeface="Times New Roman" charset="0"/>
              </a:rPr>
              <a:t> </a:t>
            </a:r>
            <a:r>
              <a:rPr lang="en-GB" dirty="0">
                <a:cs typeface="WenQuanYi Micro Hei" charset="0"/>
              </a:rPr>
              <a:t>mainstream.</a:t>
            </a:r>
            <a:r>
              <a:rPr lang="en-GB" dirty="0">
                <a:cs typeface="Times New Roman" charset="0"/>
              </a:rPr>
              <a:t> </a:t>
            </a:r>
            <a:r>
              <a:rPr lang="en-GB" dirty="0">
                <a:cs typeface="WenQuanYi Micro Hei" charset="0"/>
              </a:rPr>
              <a:t>Teams</a:t>
            </a:r>
            <a:r>
              <a:rPr lang="en-GB" dirty="0">
                <a:cs typeface="Times New Roman" charset="0"/>
              </a:rPr>
              <a:t> </a:t>
            </a:r>
            <a:r>
              <a:rPr lang="en-GB" dirty="0">
                <a:cs typeface="WenQuanYi Micro Hei" charset="0"/>
              </a:rPr>
              <a:t>started</a:t>
            </a:r>
            <a:r>
              <a:rPr lang="en-GB" dirty="0">
                <a:cs typeface="Times New Roman" charset="0"/>
              </a:rPr>
              <a:t> </a:t>
            </a:r>
            <a:r>
              <a:rPr lang="en-GB" dirty="0">
                <a:cs typeface="WenQuanYi Micro Hei" charset="0"/>
              </a:rPr>
              <a:t>having</a:t>
            </a:r>
            <a:r>
              <a:rPr lang="en-GB" dirty="0">
                <a:cs typeface="Times New Roman" charset="0"/>
              </a:rPr>
              <a:t> </a:t>
            </a:r>
            <a:r>
              <a:rPr lang="en-GB" dirty="0">
                <a:cs typeface="WenQuanYi Micro Hei" charset="0"/>
              </a:rPr>
              <a:t>Scrum</a:t>
            </a:r>
            <a:r>
              <a:rPr lang="en-GB" dirty="0">
                <a:cs typeface="Times New Roman" charset="0"/>
              </a:rPr>
              <a:t> </a:t>
            </a:r>
            <a:r>
              <a:rPr lang="en-GB" dirty="0">
                <a:cs typeface="WenQuanYi Micro Hei" charset="0"/>
              </a:rPr>
              <a:t>meetings</a:t>
            </a:r>
            <a:r>
              <a:rPr lang="en-GB" dirty="0">
                <a:cs typeface="Times New Roman" charset="0"/>
              </a:rPr>
              <a:t> </a:t>
            </a:r>
            <a:r>
              <a:rPr lang="en-GB" dirty="0">
                <a:cs typeface="WenQuanYi Micro Hei" charset="0"/>
              </a:rPr>
              <a:t>every</a:t>
            </a:r>
            <a:r>
              <a:rPr lang="en-GB" dirty="0">
                <a:cs typeface="Times New Roman" charset="0"/>
              </a:rPr>
              <a:t> </a:t>
            </a:r>
            <a:r>
              <a:rPr lang="en-GB" dirty="0">
                <a:cs typeface="WenQuanYi Micro Hei" charset="0"/>
              </a:rPr>
              <a:t>day,</a:t>
            </a:r>
            <a:r>
              <a:rPr lang="en-GB" dirty="0">
                <a:cs typeface="Times New Roman" charset="0"/>
              </a:rPr>
              <a:t> </a:t>
            </a:r>
            <a:r>
              <a:rPr lang="en-GB" dirty="0">
                <a:cs typeface="WenQuanYi Micro Hei" charset="0"/>
              </a:rPr>
              <a:t>product</a:t>
            </a:r>
            <a:r>
              <a:rPr lang="en-GB" dirty="0">
                <a:cs typeface="Times New Roman" charset="0"/>
              </a:rPr>
              <a:t> </a:t>
            </a:r>
            <a:r>
              <a:rPr lang="en-GB" dirty="0">
                <a:cs typeface="WenQuanYi Micro Hei" charset="0"/>
              </a:rPr>
              <a:t>backlogs,</a:t>
            </a:r>
            <a:r>
              <a:rPr lang="en-GB" dirty="0">
                <a:cs typeface="Times New Roman" charset="0"/>
              </a:rPr>
              <a:t> </a:t>
            </a:r>
            <a:r>
              <a:rPr lang="en-GB" dirty="0">
                <a:cs typeface="WenQuanYi Micro Hei" charset="0"/>
              </a:rPr>
              <a:t>iteration</a:t>
            </a:r>
            <a:r>
              <a:rPr lang="en-GB" dirty="0">
                <a:cs typeface="Times New Roman" charset="0"/>
              </a:rPr>
              <a:t> </a:t>
            </a:r>
            <a:r>
              <a:rPr lang="en-GB" dirty="0">
                <a:cs typeface="WenQuanYi Micro Hei" charset="0"/>
              </a:rPr>
              <a:t>backlogs,</a:t>
            </a:r>
            <a:r>
              <a:rPr lang="en-GB" dirty="0">
                <a:cs typeface="Times New Roman" charset="0"/>
              </a:rPr>
              <a:t> </a:t>
            </a:r>
            <a:r>
              <a:rPr lang="en-GB" dirty="0">
                <a:cs typeface="WenQuanYi Micro Hei" charset="0"/>
              </a:rPr>
              <a:t>started</a:t>
            </a:r>
            <a:r>
              <a:rPr lang="en-GB" dirty="0">
                <a:cs typeface="Times New Roman" charset="0"/>
              </a:rPr>
              <a:t> </a:t>
            </a:r>
            <a:r>
              <a:rPr lang="en-GB" dirty="0">
                <a:cs typeface="WenQuanYi Micro Hei" charset="0"/>
              </a:rPr>
              <a:t>working</a:t>
            </a:r>
            <a:r>
              <a:rPr lang="en-GB" dirty="0">
                <a:cs typeface="Times New Roman" charset="0"/>
              </a:rPr>
              <a:t> </a:t>
            </a:r>
            <a:r>
              <a:rPr lang="en-GB" dirty="0">
                <a:cs typeface="WenQuanYi Micro Hei" charset="0"/>
              </a:rPr>
              <a:t>on</a:t>
            </a:r>
            <a:r>
              <a:rPr lang="en-GB" dirty="0">
                <a:cs typeface="Times New Roman" charset="0"/>
              </a:rPr>
              <a:t> </a:t>
            </a:r>
            <a:r>
              <a:rPr lang="en-GB" dirty="0">
                <a:cs typeface="WenQuanYi Micro Hei" charset="0"/>
              </a:rPr>
              <a:t>an</a:t>
            </a:r>
            <a:r>
              <a:rPr lang="en-GB" dirty="0">
                <a:cs typeface="Times New Roman" charset="0"/>
              </a:rPr>
              <a:t> </a:t>
            </a:r>
            <a:r>
              <a:rPr lang="en-GB" dirty="0">
                <a:cs typeface="WenQuanYi Micro Hei" charset="0"/>
              </a:rPr>
              <a:t>interactive</a:t>
            </a:r>
            <a:r>
              <a:rPr lang="en-GB" dirty="0">
                <a:cs typeface="Times New Roman" charset="0"/>
              </a:rPr>
              <a:t> </a:t>
            </a:r>
            <a:r>
              <a:rPr lang="en-GB" dirty="0">
                <a:cs typeface="WenQuanYi Micro Hei" charset="0"/>
              </a:rPr>
              <a:t>way,</a:t>
            </a:r>
            <a:r>
              <a:rPr lang="en-GB" dirty="0">
                <a:cs typeface="Times New Roman" charset="0"/>
              </a:rPr>
              <a:t> </a:t>
            </a:r>
            <a:r>
              <a:rPr lang="en-GB" dirty="0">
                <a:cs typeface="WenQuanYi Micro Hei" charset="0"/>
              </a:rPr>
              <a:t>burn</a:t>
            </a:r>
            <a:r>
              <a:rPr lang="en-GB" dirty="0">
                <a:cs typeface="Times New Roman" charset="0"/>
              </a:rPr>
              <a:t> </a:t>
            </a:r>
            <a:r>
              <a:rPr lang="en-GB" dirty="0">
                <a:cs typeface="WenQuanYi Micro Hei" charset="0"/>
              </a:rPr>
              <a:t>down</a:t>
            </a:r>
            <a:r>
              <a:rPr lang="en-GB" dirty="0">
                <a:cs typeface="Times New Roman" charset="0"/>
              </a:rPr>
              <a:t> </a:t>
            </a:r>
            <a:r>
              <a:rPr lang="en-GB" dirty="0">
                <a:cs typeface="WenQuanYi Micro Hei" charset="0"/>
              </a:rPr>
              <a:t>charts,</a:t>
            </a:r>
            <a:r>
              <a:rPr lang="en-GB" dirty="0">
                <a:cs typeface="Times New Roman" charset="0"/>
              </a:rPr>
              <a:t> </a:t>
            </a:r>
            <a:r>
              <a:rPr lang="en-GB" dirty="0">
                <a:cs typeface="WenQuanYi Micro Hei" charset="0"/>
              </a:rPr>
              <a:t>requirement</a:t>
            </a:r>
            <a:r>
              <a:rPr lang="en-GB" dirty="0">
                <a:cs typeface="Times New Roman" charset="0"/>
              </a:rPr>
              <a:t> </a:t>
            </a:r>
            <a:r>
              <a:rPr lang="en-GB" dirty="0">
                <a:cs typeface="WenQuanYi Micro Hei" charset="0"/>
              </a:rPr>
              <a:t>documents</a:t>
            </a:r>
            <a:r>
              <a:rPr lang="en-GB" dirty="0">
                <a:cs typeface="Times New Roman" charset="0"/>
              </a:rPr>
              <a:t> </a:t>
            </a:r>
            <a:r>
              <a:rPr lang="en-GB" dirty="0">
                <a:cs typeface="WenQuanYi Micro Hei" charset="0"/>
              </a:rPr>
              <a:t>became</a:t>
            </a:r>
            <a:r>
              <a:rPr lang="en-GB" dirty="0">
                <a:cs typeface="Times New Roman" charset="0"/>
              </a:rPr>
              <a:t> </a:t>
            </a:r>
            <a:r>
              <a:rPr lang="en-GB" dirty="0">
                <a:cs typeface="WenQuanYi Micro Hei" charset="0"/>
              </a:rPr>
              <a:t>user</a:t>
            </a:r>
            <a:r>
              <a:rPr lang="en-GB" dirty="0">
                <a:cs typeface="Times New Roman" charset="0"/>
              </a:rPr>
              <a:t> </a:t>
            </a:r>
            <a:r>
              <a:rPr lang="en-GB" dirty="0">
                <a:cs typeface="WenQuanYi Micro Hei" charset="0"/>
              </a:rPr>
              <a:t>stories,</a:t>
            </a:r>
            <a:r>
              <a:rPr lang="en-GB" dirty="0">
                <a:cs typeface="Times New Roman" charset="0"/>
              </a:rPr>
              <a:t> </a:t>
            </a:r>
            <a:r>
              <a:rPr lang="en-GB" dirty="0">
                <a:cs typeface="WenQuanYi Micro Hei" charset="0"/>
              </a:rPr>
              <a:t>white</a:t>
            </a:r>
            <a:r>
              <a:rPr lang="en-GB" dirty="0">
                <a:cs typeface="Times New Roman" charset="0"/>
              </a:rPr>
              <a:t> </a:t>
            </a:r>
            <a:r>
              <a:rPr lang="en-GB" dirty="0">
                <a:cs typeface="WenQuanYi Micro Hei" charset="0"/>
              </a:rPr>
              <a:t>board</a:t>
            </a:r>
            <a:r>
              <a:rPr lang="en-GB" dirty="0">
                <a:cs typeface="Times New Roman" charset="0"/>
              </a:rPr>
              <a:t> </a:t>
            </a:r>
            <a:r>
              <a:rPr lang="en-GB" dirty="0">
                <a:cs typeface="WenQuanYi Micro Hei" charset="0"/>
              </a:rPr>
              <a:t>with</a:t>
            </a:r>
            <a:r>
              <a:rPr lang="en-GB" dirty="0">
                <a:cs typeface="Times New Roman" charset="0"/>
              </a:rPr>
              <a:t> </a:t>
            </a:r>
            <a:r>
              <a:rPr lang="en-GB" dirty="0">
                <a:cs typeface="WenQuanYi Micro Hei" charset="0"/>
              </a:rPr>
              <a:t>sticky</a:t>
            </a:r>
            <a:r>
              <a:rPr lang="en-GB" dirty="0">
                <a:cs typeface="Times New Roman" charset="0"/>
              </a:rPr>
              <a:t> </a:t>
            </a:r>
            <a:r>
              <a:rPr lang="en-GB" dirty="0">
                <a:cs typeface="WenQuanYi Micro Hei" charset="0"/>
              </a:rPr>
              <a:t>notes</a:t>
            </a:r>
            <a:r>
              <a:rPr lang="en-GB" dirty="0">
                <a:cs typeface="Times New Roman" charset="0"/>
              </a:rPr>
              <a:t> </a:t>
            </a:r>
            <a:r>
              <a:rPr lang="en-GB" dirty="0">
                <a:cs typeface="WenQuanYi Micro Hei" charset="0"/>
              </a:rPr>
              <a:t>became</a:t>
            </a:r>
            <a:r>
              <a:rPr lang="en-GB" dirty="0">
                <a:cs typeface="Times New Roman" charset="0"/>
              </a:rPr>
              <a:t> </a:t>
            </a:r>
            <a:r>
              <a:rPr lang="en-GB" dirty="0">
                <a:cs typeface="WenQuanYi Micro Hei" charset="0"/>
              </a:rPr>
              <a:t>part</a:t>
            </a:r>
            <a:r>
              <a:rPr lang="en-GB" dirty="0">
                <a:cs typeface="Times New Roman" charset="0"/>
              </a:rPr>
              <a:t> </a:t>
            </a:r>
            <a:r>
              <a:rPr lang="en-GB" dirty="0">
                <a:cs typeface="WenQuanYi Micro Hei" charset="0"/>
              </a:rPr>
              <a:t>of</a:t>
            </a:r>
            <a:r>
              <a:rPr lang="en-GB" dirty="0">
                <a:cs typeface="Times New Roman" charset="0"/>
              </a:rPr>
              <a:t> </a:t>
            </a:r>
            <a:r>
              <a:rPr lang="en-GB" dirty="0">
                <a:cs typeface="WenQuanYi Micro Hei" charset="0"/>
              </a:rPr>
              <a:t>the</a:t>
            </a:r>
            <a:r>
              <a:rPr lang="en-GB" dirty="0">
                <a:cs typeface="Times New Roman" charset="0"/>
              </a:rPr>
              <a:t> </a:t>
            </a:r>
            <a:r>
              <a:rPr lang="en-GB" dirty="0">
                <a:cs typeface="WenQuanYi Micro Hei" charset="0"/>
              </a:rPr>
              <a:t>office's</a:t>
            </a:r>
            <a:r>
              <a:rPr lang="en-GB" dirty="0">
                <a:cs typeface="Times New Roman" charset="0"/>
              </a:rPr>
              <a:t> </a:t>
            </a:r>
            <a:r>
              <a:rPr lang="en-GB" dirty="0">
                <a:cs typeface="WenQuanYi Micro Hei" charset="0"/>
              </a:rPr>
              <a:t>furniture.</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60</a:t>
            </a:fld>
            <a:endParaRPr lang="ko-KR" alt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61</a:t>
            </a:fld>
            <a:endParaRPr lang="ko-KR" alt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62</a:t>
            </a:fld>
            <a:endParaRPr lang="ko-KR" alt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63</a:t>
            </a:fld>
            <a:endParaRPr lang="ko-KR" alt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64</a:t>
            </a:fld>
            <a:endParaRPr lang="ko-KR" alt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65</a:t>
            </a:fld>
            <a:endParaRPr lang="ko-KR" alt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66</a:t>
            </a:fld>
            <a:endParaRPr lang="ko-KR" alt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67</a:t>
            </a:fld>
            <a:endParaRPr lang="ko-KR" alt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68</a:t>
            </a:fld>
            <a:endParaRPr lang="ko-KR" alt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69</a:t>
            </a:fld>
            <a:endParaRPr lang="ko-KR"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5" name="Text Box 1"/>
          <p:cNvSpPr txBox="1">
            <a:spLocks noGrp="1" noRot="1" noChangeAspect="1" noChangeArrowheads="1"/>
          </p:cNvSpPr>
          <p:nvPr>
            <p:ph type="sldImg"/>
          </p:nvPr>
        </p:nvSpPr>
        <p:spPr bwMode="auto">
          <a:xfrm>
            <a:off x="-14224000" y="-11796713"/>
            <a:ext cx="16637000" cy="124793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1986" name="Text Box 2"/>
          <p:cNvSpPr txBox="1">
            <a:spLocks noGrp="1" noChangeArrowheads="1"/>
          </p:cNvSpPr>
          <p:nvPr>
            <p:ph type="body" idx="1"/>
          </p:nvPr>
        </p:nvSpPr>
        <p:spPr bwMode="auto">
          <a:xfrm>
            <a:off x="685800" y="4343400"/>
            <a:ext cx="5472113" cy="41005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9pPr>
          </a:lstStyle>
          <a:p>
            <a:pPr>
              <a:spcBef>
                <a:spcPts val="450"/>
              </a:spcBef>
              <a:buClrTx/>
              <a:buFontTx/>
              <a:buNone/>
            </a:pPr>
            <a:r>
              <a:rPr lang="en-GB" dirty="0" smtClean="0">
                <a:cs typeface="WenQuanYi Micro Hei" charset="0"/>
              </a:rPr>
              <a:t>Focus: Process, People</a:t>
            </a:r>
            <a:r>
              <a:rPr lang="en-GB" baseline="0" dirty="0" smtClean="0">
                <a:cs typeface="WenQuanYi Micro Hei" charset="0"/>
              </a:rPr>
              <a:t>, Bureaucracy, Waste</a:t>
            </a:r>
          </a:p>
          <a:p>
            <a:pPr>
              <a:spcBef>
                <a:spcPts val="450"/>
              </a:spcBef>
              <a:buClrTx/>
              <a:buFontTx/>
              <a:buNone/>
            </a:pPr>
            <a:r>
              <a:rPr lang="en-GB" baseline="0" dirty="0" smtClean="0">
                <a:cs typeface="WenQuanYi Micro Hei" charset="0"/>
              </a:rPr>
              <a:t>Real problems</a:t>
            </a:r>
          </a:p>
          <a:p>
            <a:pPr>
              <a:spcBef>
                <a:spcPts val="450"/>
              </a:spcBef>
              <a:buClrTx/>
              <a:buFontTx/>
              <a:buNone/>
            </a:pPr>
            <a:r>
              <a:rPr lang="en-GB" baseline="0" dirty="0" smtClean="0">
                <a:cs typeface="WenQuanYi Micro Hei" charset="0"/>
              </a:rPr>
              <a:t>Process over technical practices</a:t>
            </a:r>
          </a:p>
          <a:p>
            <a:pPr>
              <a:spcBef>
                <a:spcPts val="450"/>
              </a:spcBef>
              <a:buClrTx/>
              <a:buFontTx/>
              <a:buNone/>
            </a:pPr>
            <a:endParaRPr lang="en-GB" dirty="0" smtClean="0">
              <a:cs typeface="WenQuanYi Micro Hei" charset="0"/>
            </a:endParaRPr>
          </a:p>
          <a:p>
            <a:pPr>
              <a:spcBef>
                <a:spcPts val="450"/>
              </a:spcBef>
              <a:buClrTx/>
              <a:buFontTx/>
              <a:buNone/>
            </a:pPr>
            <a:endParaRPr lang="en-GB" dirty="0" smtClean="0">
              <a:cs typeface="WenQuanYi Micro Hei" charset="0"/>
            </a:endParaRPr>
          </a:p>
          <a:p>
            <a:pPr>
              <a:spcBef>
                <a:spcPts val="450"/>
              </a:spcBef>
              <a:buClrTx/>
              <a:buFontTx/>
              <a:buNone/>
            </a:pPr>
            <a:r>
              <a:rPr lang="en-GB" dirty="0" smtClean="0">
                <a:cs typeface="WenQuanYi Micro Hei" charset="0"/>
              </a:rPr>
              <a:t>Over</a:t>
            </a:r>
            <a:r>
              <a:rPr lang="en-GB" dirty="0" smtClean="0">
                <a:cs typeface="Times New Roman" charset="0"/>
              </a:rPr>
              <a:t> </a:t>
            </a:r>
            <a:r>
              <a:rPr lang="en-GB" dirty="0">
                <a:cs typeface="WenQuanYi Micro Hei" charset="0"/>
              </a:rPr>
              <a:t>the</a:t>
            </a:r>
            <a:r>
              <a:rPr lang="en-GB" dirty="0">
                <a:cs typeface="Times New Roman" charset="0"/>
              </a:rPr>
              <a:t> </a:t>
            </a:r>
            <a:r>
              <a:rPr lang="en-GB" dirty="0">
                <a:cs typeface="WenQuanYi Micro Hei" charset="0"/>
              </a:rPr>
              <a:t>years,</a:t>
            </a:r>
            <a:r>
              <a:rPr lang="en-GB" dirty="0">
                <a:cs typeface="Times New Roman" charset="0"/>
              </a:rPr>
              <a:t> </a:t>
            </a:r>
            <a:r>
              <a:rPr lang="en-GB" dirty="0">
                <a:cs typeface="WenQuanYi Micro Hei" charset="0"/>
              </a:rPr>
              <a:t>companies</a:t>
            </a:r>
            <a:r>
              <a:rPr lang="en-GB" dirty="0">
                <a:cs typeface="Times New Roman" charset="0"/>
              </a:rPr>
              <a:t> </a:t>
            </a:r>
            <a:r>
              <a:rPr lang="en-GB" dirty="0">
                <a:cs typeface="WenQuanYi Micro Hei" charset="0"/>
              </a:rPr>
              <a:t>and</a:t>
            </a:r>
            <a:r>
              <a:rPr lang="en-GB" dirty="0">
                <a:cs typeface="Times New Roman" charset="0"/>
              </a:rPr>
              <a:t> </a:t>
            </a:r>
            <a:r>
              <a:rPr lang="en-GB" dirty="0">
                <a:cs typeface="WenQuanYi Micro Hei" charset="0"/>
              </a:rPr>
              <a:t>agile</a:t>
            </a:r>
            <a:r>
              <a:rPr lang="en-GB" dirty="0">
                <a:cs typeface="Times New Roman" charset="0"/>
              </a:rPr>
              <a:t> </a:t>
            </a:r>
            <a:r>
              <a:rPr lang="en-GB" dirty="0">
                <a:cs typeface="WenQuanYi Micro Hei" charset="0"/>
              </a:rPr>
              <a:t>coaches</a:t>
            </a:r>
            <a:r>
              <a:rPr lang="en-GB" dirty="0">
                <a:cs typeface="Times New Roman" charset="0"/>
              </a:rPr>
              <a:t> </a:t>
            </a:r>
            <a:r>
              <a:rPr lang="en-GB" dirty="0">
                <a:cs typeface="WenQuanYi Micro Hei" charset="0"/>
              </a:rPr>
              <a:t>focused</a:t>
            </a:r>
            <a:r>
              <a:rPr lang="en-GB" dirty="0">
                <a:cs typeface="Times New Roman" charset="0"/>
              </a:rPr>
              <a:t> </a:t>
            </a:r>
            <a:r>
              <a:rPr lang="en-GB" dirty="0">
                <a:cs typeface="WenQuanYi Micro Hei" charset="0"/>
              </a:rPr>
              <a:t>on</a:t>
            </a:r>
            <a:r>
              <a:rPr lang="en-GB" dirty="0">
                <a:cs typeface="Times New Roman" charset="0"/>
              </a:rPr>
              <a:t> </a:t>
            </a:r>
            <a:r>
              <a:rPr lang="en-GB" dirty="0">
                <a:cs typeface="WenQuanYi Micro Hei" charset="0"/>
              </a:rPr>
              <a:t>the</a:t>
            </a:r>
            <a:r>
              <a:rPr lang="en-GB" dirty="0">
                <a:cs typeface="Times New Roman" charset="0"/>
              </a:rPr>
              <a:t> </a:t>
            </a:r>
            <a:r>
              <a:rPr lang="en-GB" dirty="0">
                <a:cs typeface="WenQuanYi Micro Hei" charset="0"/>
              </a:rPr>
              <a:t>process.</a:t>
            </a:r>
            <a:r>
              <a:rPr lang="en-GB" dirty="0">
                <a:cs typeface="Times New Roman" charset="0"/>
              </a:rPr>
              <a:t> </a:t>
            </a:r>
            <a:r>
              <a:rPr lang="en-GB" dirty="0">
                <a:cs typeface="WenQuanYi Micro Hei" charset="0"/>
              </a:rPr>
              <a:t>They</a:t>
            </a:r>
            <a:r>
              <a:rPr lang="en-GB" dirty="0">
                <a:cs typeface="Times New Roman" charset="0"/>
              </a:rPr>
              <a:t> </a:t>
            </a:r>
            <a:r>
              <a:rPr lang="en-GB" dirty="0">
                <a:cs typeface="WenQuanYi Micro Hei" charset="0"/>
              </a:rPr>
              <a:t>focused</a:t>
            </a:r>
            <a:r>
              <a:rPr lang="en-GB" dirty="0">
                <a:cs typeface="Times New Roman" charset="0"/>
              </a:rPr>
              <a:t> </a:t>
            </a:r>
            <a:r>
              <a:rPr lang="en-GB" dirty="0">
                <a:cs typeface="WenQuanYi Micro Hei" charset="0"/>
              </a:rPr>
              <a:t>in</a:t>
            </a:r>
            <a:r>
              <a:rPr lang="en-GB" dirty="0">
                <a:cs typeface="Times New Roman" charset="0"/>
              </a:rPr>
              <a:t> </a:t>
            </a:r>
            <a:r>
              <a:rPr lang="en-GB" dirty="0">
                <a:cs typeface="WenQuanYi Micro Hei" charset="0"/>
              </a:rPr>
              <a:t>the</a:t>
            </a:r>
            <a:r>
              <a:rPr lang="en-GB" dirty="0">
                <a:cs typeface="Times New Roman" charset="0"/>
              </a:rPr>
              <a:t> </a:t>
            </a:r>
            <a:r>
              <a:rPr lang="en-GB" dirty="0">
                <a:cs typeface="WenQuanYi Micro Hei" charset="0"/>
              </a:rPr>
              <a:t>ecosystem,</a:t>
            </a:r>
            <a:r>
              <a:rPr lang="en-GB" dirty="0">
                <a:cs typeface="Times New Roman" charset="0"/>
              </a:rPr>
              <a:t> </a:t>
            </a:r>
            <a:r>
              <a:rPr lang="en-GB" dirty="0">
                <a:cs typeface="WenQuanYi Micro Hei" charset="0"/>
              </a:rPr>
              <a:t>people</a:t>
            </a:r>
            <a:r>
              <a:rPr lang="en-GB" dirty="0">
                <a:cs typeface="Times New Roman" charset="0"/>
              </a:rPr>
              <a:t> </a:t>
            </a:r>
            <a:r>
              <a:rPr lang="en-GB" dirty="0">
                <a:cs typeface="WenQuanYi Micro Hei" charset="0"/>
              </a:rPr>
              <a:t>interactions,</a:t>
            </a:r>
            <a:r>
              <a:rPr lang="en-GB" dirty="0">
                <a:cs typeface="Times New Roman" charset="0"/>
              </a:rPr>
              <a:t> </a:t>
            </a:r>
            <a:r>
              <a:rPr lang="en-GB" dirty="0">
                <a:cs typeface="WenQuanYi Micro Hei" charset="0"/>
              </a:rPr>
              <a:t>removing</a:t>
            </a:r>
            <a:r>
              <a:rPr lang="en-GB" dirty="0">
                <a:cs typeface="Times New Roman" charset="0"/>
              </a:rPr>
              <a:t> </a:t>
            </a:r>
            <a:r>
              <a:rPr lang="en-GB" dirty="0">
                <a:cs typeface="WenQuanYi Micro Hei" charset="0"/>
              </a:rPr>
              <a:t>unnecessary</a:t>
            </a:r>
            <a:r>
              <a:rPr lang="en-GB" dirty="0">
                <a:cs typeface="Times New Roman" charset="0"/>
              </a:rPr>
              <a:t> </a:t>
            </a:r>
            <a:r>
              <a:rPr lang="en-GB" dirty="0">
                <a:cs typeface="WenQuanYi Micro Hei" charset="0"/>
              </a:rPr>
              <a:t>bureaucracy.</a:t>
            </a:r>
            <a:r>
              <a:rPr lang="en-GB" dirty="0">
                <a:cs typeface="Times New Roman" charset="0"/>
              </a:rPr>
              <a:t> </a:t>
            </a:r>
            <a:r>
              <a:rPr lang="en-GB" dirty="0">
                <a:cs typeface="WenQuanYi Micro Hei" charset="0"/>
              </a:rPr>
              <a:t>People</a:t>
            </a:r>
            <a:r>
              <a:rPr lang="en-GB" dirty="0">
                <a:cs typeface="Times New Roman" charset="0"/>
              </a:rPr>
              <a:t> </a:t>
            </a:r>
            <a:r>
              <a:rPr lang="en-GB" dirty="0">
                <a:cs typeface="WenQuanYi Micro Hei" charset="0"/>
              </a:rPr>
              <a:t>empowerment.</a:t>
            </a:r>
            <a:r>
              <a:rPr lang="en-GB" dirty="0">
                <a:cs typeface="Times New Roman" charset="0"/>
              </a:rPr>
              <a:t> Important problems that needed to be solved. </a:t>
            </a:r>
            <a:r>
              <a:rPr lang="en-GB" dirty="0">
                <a:cs typeface="WenQuanYi Micro Hei" charset="0"/>
              </a:rPr>
              <a:t>And</a:t>
            </a:r>
            <a:r>
              <a:rPr lang="en-GB" dirty="0">
                <a:cs typeface="Times New Roman" charset="0"/>
              </a:rPr>
              <a:t> </a:t>
            </a:r>
            <a:r>
              <a:rPr lang="en-GB" dirty="0">
                <a:cs typeface="WenQuanYi Micro Hei" charset="0"/>
              </a:rPr>
              <a:t>then</a:t>
            </a:r>
            <a:r>
              <a:rPr lang="en-GB" dirty="0">
                <a:cs typeface="Times New Roman" charset="0"/>
              </a:rPr>
              <a:t> </a:t>
            </a:r>
            <a:r>
              <a:rPr lang="en-GB" dirty="0">
                <a:cs typeface="WenQuanYi Micro Hei" charset="0"/>
              </a:rPr>
              <a:t>Agile</a:t>
            </a:r>
            <a:r>
              <a:rPr lang="en-GB" dirty="0">
                <a:cs typeface="Times New Roman" charset="0"/>
              </a:rPr>
              <a:t> </a:t>
            </a:r>
            <a:r>
              <a:rPr lang="en-GB" dirty="0">
                <a:cs typeface="WenQuanYi Micro Hei" charset="0"/>
              </a:rPr>
              <a:t>took</a:t>
            </a:r>
            <a:r>
              <a:rPr lang="en-GB" dirty="0">
                <a:cs typeface="Times New Roman" charset="0"/>
              </a:rPr>
              <a:t> </a:t>
            </a:r>
            <a:r>
              <a:rPr lang="en-GB" dirty="0">
                <a:cs typeface="WenQuanYi Micro Hei" charset="0"/>
              </a:rPr>
              <a:t>a</a:t>
            </a:r>
            <a:r>
              <a:rPr lang="en-GB" dirty="0">
                <a:cs typeface="Times New Roman" charset="0"/>
              </a:rPr>
              <a:t> </a:t>
            </a:r>
            <a:r>
              <a:rPr lang="en-GB" dirty="0">
                <a:cs typeface="WenQuanYi Micro Hei" charset="0"/>
              </a:rPr>
              <a:t>de-tour</a:t>
            </a:r>
            <a:r>
              <a:rPr lang="en-GB" dirty="0">
                <a:cs typeface="Times New Roman" charset="0"/>
              </a:rPr>
              <a:t> </a:t>
            </a:r>
            <a:r>
              <a:rPr lang="en-GB" dirty="0">
                <a:cs typeface="WenQuanYi Micro Hei" charset="0"/>
              </a:rPr>
              <a:t>and</a:t>
            </a:r>
            <a:r>
              <a:rPr lang="en-GB" dirty="0">
                <a:cs typeface="Times New Roman" charset="0"/>
              </a:rPr>
              <a:t> </a:t>
            </a:r>
            <a:r>
              <a:rPr lang="en-GB" dirty="0">
                <a:cs typeface="WenQuanYi Micro Hei" charset="0"/>
              </a:rPr>
              <a:t>Process</a:t>
            </a:r>
            <a:r>
              <a:rPr lang="en-GB" dirty="0">
                <a:cs typeface="Times New Roman" charset="0"/>
              </a:rPr>
              <a:t> </a:t>
            </a:r>
            <a:r>
              <a:rPr lang="en-GB" dirty="0">
                <a:cs typeface="WenQuanYi Micro Hei" charset="0"/>
              </a:rPr>
              <a:t>became</a:t>
            </a:r>
            <a:r>
              <a:rPr lang="en-GB" dirty="0">
                <a:cs typeface="Times New Roman" charset="0"/>
              </a:rPr>
              <a:t> </a:t>
            </a:r>
            <a:r>
              <a:rPr lang="en-GB" dirty="0">
                <a:cs typeface="WenQuanYi Micro Hei" charset="0"/>
              </a:rPr>
              <a:t>more</a:t>
            </a:r>
            <a:r>
              <a:rPr lang="en-GB" dirty="0">
                <a:cs typeface="Times New Roman" charset="0"/>
              </a:rPr>
              <a:t> </a:t>
            </a:r>
            <a:r>
              <a:rPr lang="en-GB" dirty="0">
                <a:cs typeface="WenQuanYi Micro Hei" charset="0"/>
              </a:rPr>
              <a:t>important</a:t>
            </a:r>
            <a:r>
              <a:rPr lang="en-GB" dirty="0">
                <a:cs typeface="Times New Roman" charset="0"/>
              </a:rPr>
              <a:t> </a:t>
            </a:r>
            <a:r>
              <a:rPr lang="en-GB" dirty="0">
                <a:cs typeface="WenQuanYi Micro Hei" charset="0"/>
              </a:rPr>
              <a:t>than</a:t>
            </a:r>
            <a:r>
              <a:rPr lang="en-GB" dirty="0">
                <a:cs typeface="Times New Roman" charset="0"/>
              </a:rPr>
              <a:t> </a:t>
            </a:r>
            <a:r>
              <a:rPr lang="en-GB" dirty="0">
                <a:cs typeface="WenQuanYi Micro Hei" charset="0"/>
              </a:rPr>
              <a:t>technical</a:t>
            </a:r>
            <a:r>
              <a:rPr lang="en-GB" dirty="0">
                <a:cs typeface="Times New Roman" charset="0"/>
              </a:rPr>
              <a:t> </a:t>
            </a:r>
            <a:r>
              <a:rPr lang="en-GB" dirty="0">
                <a:cs typeface="WenQuanYi Micro Hei" charset="0"/>
              </a:rPr>
              <a:t>practices</a:t>
            </a:r>
            <a:r>
              <a:rPr lang="en-GB" dirty="0">
                <a:cs typeface="Times New Roman" charset="0"/>
              </a:rPr>
              <a:t> </a:t>
            </a:r>
            <a:r>
              <a:rPr lang="en-GB" dirty="0">
                <a:cs typeface="WenQuanYi Micro Hei" charset="0"/>
              </a:rPr>
              <a:t>and</a:t>
            </a:r>
            <a:r>
              <a:rPr lang="en-GB" dirty="0">
                <a:cs typeface="Times New Roman" charset="0"/>
              </a:rPr>
              <a:t> </a:t>
            </a:r>
            <a:r>
              <a:rPr lang="en-GB" dirty="0">
                <a:cs typeface="WenQuanYi Micro Hei" charset="0"/>
              </a:rPr>
              <a:t>excellence.</a:t>
            </a:r>
            <a:r>
              <a:rPr lang="en-GB" dirty="0">
                <a:cs typeface="Times New Roman" charset="0"/>
              </a:rPr>
              <a:t> </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70</a:t>
            </a:fld>
            <a:endParaRPr lang="ko-KR" alt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71</a:t>
            </a:fld>
            <a:endParaRPr lang="ko-KR" alt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72</a:t>
            </a:fld>
            <a:endParaRPr lang="ko-KR" alt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73</a:t>
            </a:fld>
            <a:endParaRPr lang="ko-KR" alt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74</a:t>
            </a:fld>
            <a:endParaRPr lang="ko-KR" alt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75</a:t>
            </a:fld>
            <a:endParaRPr lang="ko-KR" alt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76</a:t>
            </a:fld>
            <a:endParaRPr lang="ko-KR" alt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77</a:t>
            </a:fld>
            <a:endParaRPr lang="ko-KR" alt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78</a:t>
            </a:fld>
            <a:endParaRPr lang="ko-KR" alt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79</a:t>
            </a:fld>
            <a:endParaRPr lang="ko-KR"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09" name="Text Box 1"/>
          <p:cNvSpPr txBox="1">
            <a:spLocks noGrp="1" noRot="1" noChangeAspect="1" noChangeArrowheads="1"/>
          </p:cNvSpPr>
          <p:nvPr>
            <p:ph type="sldImg"/>
          </p:nvPr>
        </p:nvSpPr>
        <p:spPr bwMode="auto">
          <a:xfrm>
            <a:off x="-14224000" y="-11796713"/>
            <a:ext cx="16637000" cy="124793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3010" name="Text Box 2"/>
          <p:cNvSpPr txBox="1">
            <a:spLocks noGrp="1" noChangeArrowheads="1"/>
          </p:cNvSpPr>
          <p:nvPr>
            <p:ph type="body" idx="1"/>
          </p:nvPr>
        </p:nvSpPr>
        <p:spPr bwMode="auto">
          <a:xfrm>
            <a:off x="685800" y="4343400"/>
            <a:ext cx="5472113" cy="41005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9pPr>
          </a:lstStyle>
          <a:p>
            <a:pPr marL="0" marR="0" indent="0" algn="l" defTabSz="449263" rtl="0" eaLnBrk="0" fontAlgn="base" latinLnBrk="0" hangingPunct="0">
              <a:lnSpc>
                <a:spcPct val="100000"/>
              </a:lnSpc>
              <a:spcBef>
                <a:spcPts val="45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dirty="0" smtClean="0">
                <a:cs typeface="WenQuanYi Micro Hei" charset="0"/>
              </a:rPr>
              <a:t>Old problems:</a:t>
            </a:r>
            <a:r>
              <a:rPr lang="en-GB" baseline="0" dirty="0" smtClean="0">
                <a:cs typeface="WenQuanYi Micro Hei" charset="0"/>
              </a:rPr>
              <a:t> Long cycles, Bugs, QA teams, Technical Debt</a:t>
            </a:r>
          </a:p>
          <a:p>
            <a:pPr>
              <a:spcBef>
                <a:spcPts val="450"/>
              </a:spcBef>
              <a:buClrTx/>
              <a:buFontTx/>
              <a:buNone/>
            </a:pPr>
            <a:r>
              <a:rPr lang="en-GB" dirty="0" smtClean="0">
                <a:solidFill>
                  <a:srgbClr val="FF0000"/>
                </a:solidFill>
                <a:cs typeface="WenQuanYi Micro Hei" charset="0"/>
              </a:rPr>
              <a:t>shit pilling up</a:t>
            </a:r>
            <a:r>
              <a:rPr lang="en-GB" dirty="0" smtClean="0">
                <a:cs typeface="WenQuanYi Micro Hei" charset="0"/>
              </a:rPr>
              <a:t> every iteration</a:t>
            </a:r>
          </a:p>
          <a:p>
            <a:pPr>
              <a:spcBef>
                <a:spcPts val="450"/>
              </a:spcBef>
              <a:buClrTx/>
              <a:buFontTx/>
              <a:buNone/>
            </a:pPr>
            <a:r>
              <a:rPr lang="en-GB" baseline="0" dirty="0" smtClean="0">
                <a:solidFill>
                  <a:srgbClr val="FF0000"/>
                </a:solidFill>
                <a:cs typeface="WenQuanYi Micro Hei" charset="0"/>
              </a:rPr>
              <a:t>TECHNICAL DEBT STORY – New feature</a:t>
            </a:r>
          </a:p>
          <a:p>
            <a:pPr>
              <a:spcBef>
                <a:spcPts val="450"/>
              </a:spcBef>
              <a:buClrTx/>
              <a:buFontTx/>
              <a:buNone/>
            </a:pPr>
            <a:r>
              <a:rPr lang="en-GB" baseline="0" dirty="0" smtClean="0">
                <a:cs typeface="WenQuanYi Micro Hei" charset="0"/>
              </a:rPr>
              <a:t>At least now we can see where we are</a:t>
            </a:r>
          </a:p>
          <a:p>
            <a:pPr>
              <a:spcBef>
                <a:spcPts val="450"/>
              </a:spcBef>
              <a:buClrTx/>
              <a:buFontTx/>
              <a:buNone/>
            </a:pPr>
            <a:r>
              <a:rPr lang="en-GB" baseline="0" dirty="0" smtClean="0">
                <a:solidFill>
                  <a:srgbClr val="FF0000"/>
                </a:solidFill>
                <a:cs typeface="WenQuanYi Micro Hei" charset="0"/>
              </a:rPr>
              <a:t>TOYOTA DREAM</a:t>
            </a:r>
          </a:p>
          <a:p>
            <a:pPr>
              <a:spcBef>
                <a:spcPts val="450"/>
              </a:spcBef>
              <a:buClrTx/>
              <a:buFontTx/>
              <a:buNone/>
            </a:pPr>
            <a:endParaRPr lang="en-GB" dirty="0" smtClean="0">
              <a:cs typeface="WenQuanYi Micro Hei" charset="0"/>
            </a:endParaRPr>
          </a:p>
          <a:p>
            <a:pPr>
              <a:spcBef>
                <a:spcPts val="450"/>
              </a:spcBef>
              <a:buClrTx/>
              <a:buFontTx/>
              <a:buNone/>
            </a:pPr>
            <a:endParaRPr lang="en-GB" dirty="0" smtClean="0">
              <a:cs typeface="WenQuanYi Micro Hei" charset="0"/>
            </a:endParaRPr>
          </a:p>
          <a:p>
            <a:pPr>
              <a:spcBef>
                <a:spcPts val="450"/>
              </a:spcBef>
              <a:buClrTx/>
              <a:buFontTx/>
              <a:buNone/>
            </a:pPr>
            <a:r>
              <a:rPr lang="en-GB" dirty="0" smtClean="0">
                <a:cs typeface="WenQuanYi Micro Hei" charset="0"/>
              </a:rPr>
              <a:t>And</a:t>
            </a:r>
            <a:r>
              <a:rPr lang="en-GB" dirty="0" smtClean="0">
                <a:cs typeface="Times New Roman" charset="0"/>
              </a:rPr>
              <a:t> </a:t>
            </a:r>
            <a:r>
              <a:rPr lang="en-GB" dirty="0">
                <a:cs typeface="WenQuanYi Micro Hei" charset="0"/>
              </a:rPr>
              <a:t>than</a:t>
            </a:r>
            <a:r>
              <a:rPr lang="en-GB" dirty="0">
                <a:cs typeface="Times New Roman" charset="0"/>
              </a:rPr>
              <a:t> </a:t>
            </a:r>
            <a:r>
              <a:rPr lang="en-GB" dirty="0">
                <a:cs typeface="WenQuanYi Micro Hei" charset="0"/>
              </a:rPr>
              <a:t>it</a:t>
            </a:r>
            <a:r>
              <a:rPr lang="en-GB" dirty="0">
                <a:cs typeface="Times New Roman" charset="0"/>
              </a:rPr>
              <a:t> </a:t>
            </a:r>
            <a:r>
              <a:rPr lang="en-GB" dirty="0">
                <a:cs typeface="WenQuanYi Micro Hei" charset="0"/>
              </a:rPr>
              <a:t>happened.</a:t>
            </a:r>
            <a:r>
              <a:rPr lang="en-GB" dirty="0">
                <a:cs typeface="Times New Roman" charset="0"/>
              </a:rPr>
              <a:t> P</a:t>
            </a:r>
            <a:r>
              <a:rPr lang="en-GB" dirty="0">
                <a:cs typeface="WenQuanYi Micro Hei" charset="0"/>
              </a:rPr>
              <a:t>rojects</a:t>
            </a:r>
            <a:r>
              <a:rPr lang="en-GB" dirty="0">
                <a:cs typeface="Times New Roman" charset="0"/>
              </a:rPr>
              <a:t> </a:t>
            </a:r>
            <a:r>
              <a:rPr lang="en-GB" dirty="0">
                <a:cs typeface="WenQuanYi Micro Hei" charset="0"/>
              </a:rPr>
              <a:t>were</a:t>
            </a:r>
            <a:r>
              <a:rPr lang="en-GB" dirty="0">
                <a:cs typeface="Times New Roman" charset="0"/>
              </a:rPr>
              <a:t> </a:t>
            </a:r>
            <a:r>
              <a:rPr lang="en-GB" dirty="0">
                <a:cs typeface="WenQuanYi Micro Hei" charset="0"/>
              </a:rPr>
              <a:t>still</a:t>
            </a:r>
            <a:r>
              <a:rPr lang="en-GB" dirty="0">
                <a:cs typeface="Times New Roman" charset="0"/>
              </a:rPr>
              <a:t> </a:t>
            </a:r>
            <a:r>
              <a:rPr lang="en-GB" dirty="0">
                <a:cs typeface="WenQuanYi Micro Hei" charset="0"/>
              </a:rPr>
              <a:t>failing</a:t>
            </a:r>
            <a:r>
              <a:rPr lang="en-GB" dirty="0">
                <a:cs typeface="Times New Roman" charset="0"/>
              </a:rPr>
              <a:t> </a:t>
            </a:r>
            <a:r>
              <a:rPr lang="en-GB" dirty="0">
                <a:cs typeface="WenQuanYi Micro Hei" charset="0"/>
              </a:rPr>
              <a:t>or</a:t>
            </a:r>
            <a:r>
              <a:rPr lang="en-GB" dirty="0">
                <a:cs typeface="Times New Roman" charset="0"/>
              </a:rPr>
              <a:t> </a:t>
            </a:r>
            <a:r>
              <a:rPr lang="en-GB" dirty="0">
                <a:cs typeface="WenQuanYi Micro Hei" charset="0"/>
              </a:rPr>
              <a:t>not</a:t>
            </a:r>
            <a:r>
              <a:rPr lang="en-GB" dirty="0">
                <a:cs typeface="Times New Roman" charset="0"/>
              </a:rPr>
              <a:t> </a:t>
            </a:r>
            <a:r>
              <a:rPr lang="en-GB" dirty="0">
                <a:cs typeface="WenQuanYi Micro Hei" charset="0"/>
              </a:rPr>
              <a:t>delivering</a:t>
            </a:r>
            <a:r>
              <a:rPr lang="en-GB" dirty="0">
                <a:cs typeface="Times New Roman" charset="0"/>
              </a:rPr>
              <a:t> </a:t>
            </a:r>
            <a:r>
              <a:rPr lang="en-GB" dirty="0">
                <a:cs typeface="WenQuanYi Micro Hei" charset="0"/>
              </a:rPr>
              <a:t>the</a:t>
            </a:r>
            <a:r>
              <a:rPr lang="en-GB" dirty="0">
                <a:cs typeface="Times New Roman" charset="0"/>
              </a:rPr>
              <a:t> </a:t>
            </a:r>
            <a:r>
              <a:rPr lang="en-GB" dirty="0">
                <a:cs typeface="WenQuanYi Micro Hei" charset="0"/>
              </a:rPr>
              <a:t>value</a:t>
            </a:r>
            <a:r>
              <a:rPr lang="en-GB" dirty="0">
                <a:cs typeface="Times New Roman" charset="0"/>
              </a:rPr>
              <a:t> </a:t>
            </a:r>
            <a:r>
              <a:rPr lang="en-GB" dirty="0">
                <a:cs typeface="WenQuanYi Micro Hei" charset="0"/>
              </a:rPr>
              <a:t>expected.</a:t>
            </a:r>
            <a:r>
              <a:rPr lang="en-GB" dirty="0">
                <a:cs typeface="Times New Roman" charset="0"/>
              </a:rPr>
              <a:t> S</a:t>
            </a:r>
            <a:r>
              <a:rPr lang="en-GB" dirty="0">
                <a:cs typeface="WenQuanYi Micro Hei" charset="0"/>
              </a:rPr>
              <a:t>ame</a:t>
            </a:r>
            <a:r>
              <a:rPr lang="en-GB" dirty="0">
                <a:cs typeface="Times New Roman" charset="0"/>
              </a:rPr>
              <a:t> </a:t>
            </a:r>
            <a:r>
              <a:rPr lang="en-GB" dirty="0">
                <a:cs typeface="WenQuanYi Micro Hei" charset="0"/>
              </a:rPr>
              <a:t>old</a:t>
            </a:r>
            <a:r>
              <a:rPr lang="en-GB" dirty="0">
                <a:cs typeface="Times New Roman" charset="0"/>
              </a:rPr>
              <a:t> </a:t>
            </a:r>
            <a:r>
              <a:rPr lang="en-GB" dirty="0">
                <a:cs typeface="WenQuanYi Micro Hei" charset="0"/>
              </a:rPr>
              <a:t>problems.</a:t>
            </a:r>
            <a:r>
              <a:rPr lang="en-GB" dirty="0">
                <a:cs typeface="Times New Roman" charset="0"/>
              </a:rPr>
              <a:t> </a:t>
            </a:r>
            <a:r>
              <a:rPr lang="en-GB" dirty="0">
                <a:cs typeface="WenQuanYi Micro Hei" charset="0"/>
              </a:rPr>
              <a:t>Features</a:t>
            </a:r>
            <a:r>
              <a:rPr lang="en-GB" dirty="0">
                <a:cs typeface="Times New Roman" charset="0"/>
              </a:rPr>
              <a:t> </a:t>
            </a:r>
            <a:r>
              <a:rPr lang="en-GB" dirty="0">
                <a:cs typeface="WenQuanYi Micro Hei" charset="0"/>
              </a:rPr>
              <a:t>were</a:t>
            </a:r>
            <a:r>
              <a:rPr lang="en-GB" dirty="0">
                <a:cs typeface="Times New Roman" charset="0"/>
              </a:rPr>
              <a:t> </a:t>
            </a:r>
            <a:r>
              <a:rPr lang="en-GB" dirty="0">
                <a:cs typeface="WenQuanYi Micro Hei" charset="0"/>
              </a:rPr>
              <a:t>still</a:t>
            </a:r>
            <a:r>
              <a:rPr lang="en-GB" dirty="0">
                <a:cs typeface="Times New Roman" charset="0"/>
              </a:rPr>
              <a:t> </a:t>
            </a:r>
            <a:r>
              <a:rPr lang="en-GB" dirty="0">
                <a:cs typeface="WenQuanYi Micro Hei" charset="0"/>
              </a:rPr>
              <a:t>taking</a:t>
            </a:r>
            <a:r>
              <a:rPr lang="en-GB" dirty="0">
                <a:cs typeface="Times New Roman" charset="0"/>
              </a:rPr>
              <a:t> </a:t>
            </a:r>
            <a:r>
              <a:rPr lang="en-GB" dirty="0">
                <a:cs typeface="WenQuanYi Micro Hei" charset="0"/>
              </a:rPr>
              <a:t>forever</a:t>
            </a:r>
            <a:r>
              <a:rPr lang="en-GB" dirty="0">
                <a:cs typeface="Times New Roman" charset="0"/>
              </a:rPr>
              <a:t> </a:t>
            </a:r>
            <a:r>
              <a:rPr lang="en-GB" dirty="0">
                <a:cs typeface="WenQuanYi Micro Hei" charset="0"/>
              </a:rPr>
              <a:t>to</a:t>
            </a:r>
            <a:r>
              <a:rPr lang="en-GB" dirty="0">
                <a:cs typeface="Times New Roman" charset="0"/>
              </a:rPr>
              <a:t> </a:t>
            </a:r>
            <a:r>
              <a:rPr lang="en-GB" dirty="0">
                <a:cs typeface="WenQuanYi Micro Hei" charset="0"/>
              </a:rPr>
              <a:t>be</a:t>
            </a:r>
            <a:r>
              <a:rPr lang="en-GB" dirty="0">
                <a:cs typeface="Times New Roman" charset="0"/>
              </a:rPr>
              <a:t> </a:t>
            </a:r>
            <a:r>
              <a:rPr lang="en-GB" dirty="0">
                <a:cs typeface="WenQuanYi Micro Hei" charset="0"/>
              </a:rPr>
              <a:t>developed</a:t>
            </a:r>
            <a:r>
              <a:rPr lang="en-GB" dirty="0">
                <a:cs typeface="Times New Roman" charset="0"/>
              </a:rPr>
              <a:t> </a:t>
            </a:r>
            <a:r>
              <a:rPr lang="en-GB" dirty="0">
                <a:cs typeface="WenQuanYi Micro Hei" charset="0"/>
              </a:rPr>
              <a:t>and</a:t>
            </a:r>
            <a:r>
              <a:rPr lang="en-GB" dirty="0">
                <a:cs typeface="Times New Roman" charset="0"/>
              </a:rPr>
              <a:t> </a:t>
            </a:r>
            <a:r>
              <a:rPr lang="en-GB" dirty="0">
                <a:cs typeface="WenQuanYi Micro Hei" charset="0"/>
              </a:rPr>
              <a:t>deployed</a:t>
            </a:r>
            <a:r>
              <a:rPr lang="en-GB" dirty="0">
                <a:cs typeface="Times New Roman" charset="0"/>
              </a:rPr>
              <a:t> </a:t>
            </a:r>
            <a:r>
              <a:rPr lang="en-GB" dirty="0">
                <a:cs typeface="WenQuanYi Micro Hei" charset="0"/>
              </a:rPr>
              <a:t>into</a:t>
            </a:r>
            <a:r>
              <a:rPr lang="en-GB" dirty="0">
                <a:cs typeface="Times New Roman" charset="0"/>
              </a:rPr>
              <a:t> </a:t>
            </a:r>
            <a:r>
              <a:rPr lang="en-GB" dirty="0">
                <a:cs typeface="WenQuanYi Micro Hei" charset="0"/>
              </a:rPr>
              <a:t>production.</a:t>
            </a:r>
            <a:r>
              <a:rPr lang="en-GB" dirty="0">
                <a:cs typeface="Times New Roman" charset="0"/>
              </a:rPr>
              <a:t> </a:t>
            </a:r>
            <a:r>
              <a:rPr lang="en-GB" dirty="0">
                <a:cs typeface="WenQuanYi Micro Hei" charset="0"/>
              </a:rPr>
              <a:t>Dedicated</a:t>
            </a:r>
            <a:r>
              <a:rPr lang="en-GB" dirty="0">
                <a:cs typeface="Times New Roman" charset="0"/>
              </a:rPr>
              <a:t> </a:t>
            </a:r>
            <a:r>
              <a:rPr lang="en-GB" dirty="0">
                <a:cs typeface="WenQuanYi Micro Hei" charset="0"/>
              </a:rPr>
              <a:t>testing</a:t>
            </a:r>
            <a:r>
              <a:rPr lang="en-GB" dirty="0">
                <a:cs typeface="Times New Roman" charset="0"/>
              </a:rPr>
              <a:t> </a:t>
            </a:r>
            <a:r>
              <a:rPr lang="en-GB" dirty="0">
                <a:cs typeface="WenQuanYi Micro Hei" charset="0"/>
              </a:rPr>
              <a:t>teams</a:t>
            </a:r>
            <a:r>
              <a:rPr lang="en-GB" dirty="0">
                <a:cs typeface="Times New Roman" charset="0"/>
              </a:rPr>
              <a:t> </a:t>
            </a:r>
            <a:r>
              <a:rPr lang="en-GB" dirty="0">
                <a:cs typeface="WenQuanYi Micro Hei" charset="0"/>
              </a:rPr>
              <a:t>and</a:t>
            </a:r>
            <a:r>
              <a:rPr lang="en-GB" dirty="0">
                <a:cs typeface="Times New Roman" charset="0"/>
              </a:rPr>
              <a:t> </a:t>
            </a:r>
            <a:r>
              <a:rPr lang="en-GB" dirty="0">
                <a:cs typeface="WenQuanYi Micro Hei" charset="0"/>
              </a:rPr>
              <a:t>testing</a:t>
            </a:r>
            <a:r>
              <a:rPr lang="en-GB" dirty="0">
                <a:cs typeface="Times New Roman" charset="0"/>
              </a:rPr>
              <a:t> </a:t>
            </a:r>
            <a:r>
              <a:rPr lang="en-GB" dirty="0">
                <a:cs typeface="WenQuanYi Micro Hei" charset="0"/>
              </a:rPr>
              <a:t>cycles</a:t>
            </a:r>
            <a:r>
              <a:rPr lang="en-GB" dirty="0">
                <a:cs typeface="Times New Roman" charset="0"/>
              </a:rPr>
              <a:t> </a:t>
            </a:r>
            <a:r>
              <a:rPr lang="en-GB" dirty="0">
                <a:cs typeface="WenQuanYi Micro Hei" charset="0"/>
              </a:rPr>
              <a:t>were</a:t>
            </a:r>
            <a:r>
              <a:rPr lang="en-GB" dirty="0">
                <a:cs typeface="Times New Roman" charset="0"/>
              </a:rPr>
              <a:t> </a:t>
            </a:r>
            <a:r>
              <a:rPr lang="en-GB" dirty="0">
                <a:cs typeface="WenQuanYi Micro Hei" charset="0"/>
              </a:rPr>
              <a:t>still</a:t>
            </a:r>
            <a:r>
              <a:rPr lang="en-GB" dirty="0">
                <a:cs typeface="Times New Roman" charset="0"/>
              </a:rPr>
              <a:t> </a:t>
            </a:r>
            <a:r>
              <a:rPr lang="en-GB" dirty="0">
                <a:cs typeface="WenQuanYi Micro Hei" charset="0"/>
              </a:rPr>
              <a:t>in</a:t>
            </a:r>
            <a:r>
              <a:rPr lang="en-GB" dirty="0">
                <a:cs typeface="Times New Roman" charset="0"/>
              </a:rPr>
              <a:t> </a:t>
            </a:r>
            <a:r>
              <a:rPr lang="en-GB" dirty="0">
                <a:cs typeface="WenQuanYi Micro Hei" charset="0"/>
              </a:rPr>
              <a:t>place.</a:t>
            </a:r>
            <a:r>
              <a:rPr lang="en-GB" dirty="0">
                <a:cs typeface="Times New Roman" charset="0"/>
              </a:rPr>
              <a:t> Loads of bugs</a:t>
            </a:r>
            <a:r>
              <a:rPr lang="en-GB" dirty="0">
                <a:cs typeface="WenQuanYi Micro Hei" charset="0"/>
              </a:rPr>
              <a:t>.</a:t>
            </a:r>
            <a:r>
              <a:rPr lang="en-GB" dirty="0">
                <a:cs typeface="Times New Roman" charset="0"/>
              </a:rPr>
              <a:t> </a:t>
            </a:r>
            <a:r>
              <a:rPr lang="en-GB" dirty="0">
                <a:cs typeface="WenQuanYi Micro Hei" charset="0"/>
              </a:rPr>
              <a:t>Technical</a:t>
            </a:r>
            <a:r>
              <a:rPr lang="en-GB" dirty="0">
                <a:cs typeface="Times New Roman" charset="0"/>
              </a:rPr>
              <a:t> </a:t>
            </a:r>
            <a:r>
              <a:rPr lang="en-GB" dirty="0">
                <a:cs typeface="WenQuanYi Micro Hei" charset="0"/>
              </a:rPr>
              <a:t>debt</a:t>
            </a:r>
            <a:r>
              <a:rPr lang="en-GB" dirty="0">
                <a:cs typeface="Times New Roman" charset="0"/>
              </a:rPr>
              <a:t> </a:t>
            </a:r>
            <a:r>
              <a:rPr lang="en-GB" dirty="0">
                <a:cs typeface="WenQuanYi Micro Hei" charset="0"/>
              </a:rPr>
              <a:t>impeding</a:t>
            </a:r>
            <a:r>
              <a:rPr lang="en-GB" dirty="0">
                <a:cs typeface="Times New Roman" charset="0"/>
              </a:rPr>
              <a:t> </a:t>
            </a:r>
            <a:r>
              <a:rPr lang="en-GB" dirty="0">
                <a:cs typeface="WenQuanYi Micro Hei" charset="0"/>
              </a:rPr>
              <a:t>teams</a:t>
            </a:r>
            <a:r>
              <a:rPr lang="en-GB" dirty="0">
                <a:cs typeface="Times New Roman" charset="0"/>
              </a:rPr>
              <a:t> </a:t>
            </a:r>
            <a:r>
              <a:rPr lang="en-GB" dirty="0">
                <a:cs typeface="WenQuanYi Micro Hei" charset="0"/>
              </a:rPr>
              <a:t>to</a:t>
            </a:r>
            <a:r>
              <a:rPr lang="en-GB" dirty="0">
                <a:cs typeface="Times New Roman" charset="0"/>
              </a:rPr>
              <a:t> </a:t>
            </a:r>
            <a:r>
              <a:rPr lang="en-GB" dirty="0">
                <a:cs typeface="WenQuanYi Micro Hei" charset="0"/>
              </a:rPr>
              <a:t>progress.</a:t>
            </a:r>
            <a:r>
              <a:rPr lang="en-GB" dirty="0">
                <a:cs typeface="Times New Roman" charset="0"/>
              </a:rPr>
              <a:t> (</a:t>
            </a:r>
            <a:r>
              <a:rPr lang="en-GB" dirty="0" smtClean="0">
                <a:cs typeface="Times New Roman" charset="0"/>
              </a:rPr>
              <a:t>Mention </a:t>
            </a:r>
            <a:r>
              <a:rPr lang="en-GB" dirty="0">
                <a:cs typeface="Times New Roman" charset="0"/>
              </a:rPr>
              <a:t>TECHNICAL DEBT STORY – new feature) </a:t>
            </a:r>
            <a:r>
              <a:rPr lang="en-GB" dirty="0">
                <a:cs typeface="WenQuanYi Micro Hei" charset="0"/>
              </a:rPr>
              <a:t>But</a:t>
            </a:r>
            <a:r>
              <a:rPr lang="en-GB" dirty="0">
                <a:cs typeface="Times New Roman" charset="0"/>
              </a:rPr>
              <a:t> </a:t>
            </a:r>
            <a:r>
              <a:rPr lang="en-GB" dirty="0">
                <a:cs typeface="WenQuanYi Micro Hei" charset="0"/>
              </a:rPr>
              <a:t>it's</a:t>
            </a:r>
            <a:r>
              <a:rPr lang="en-GB" dirty="0">
                <a:cs typeface="Times New Roman" charset="0"/>
              </a:rPr>
              <a:t> </a:t>
            </a:r>
            <a:r>
              <a:rPr lang="en-GB" dirty="0">
                <a:cs typeface="WenQuanYi Micro Hei" charset="0"/>
              </a:rPr>
              <a:t>not</a:t>
            </a:r>
            <a:r>
              <a:rPr lang="en-GB" dirty="0">
                <a:cs typeface="Times New Roman" charset="0"/>
              </a:rPr>
              <a:t> </a:t>
            </a:r>
            <a:r>
              <a:rPr lang="en-GB" dirty="0">
                <a:cs typeface="WenQuanYi Micro Hei" charset="0"/>
              </a:rPr>
              <a:t>all</a:t>
            </a:r>
            <a:r>
              <a:rPr lang="en-GB" dirty="0">
                <a:cs typeface="Times New Roman" charset="0"/>
              </a:rPr>
              <a:t> </a:t>
            </a:r>
            <a:r>
              <a:rPr lang="en-GB" dirty="0">
                <a:cs typeface="WenQuanYi Micro Hei" charset="0"/>
              </a:rPr>
              <a:t>bad</a:t>
            </a:r>
            <a:r>
              <a:rPr lang="en-GB" dirty="0">
                <a:cs typeface="Times New Roman" charset="0"/>
              </a:rPr>
              <a:t> </a:t>
            </a:r>
            <a:r>
              <a:rPr lang="en-GB" dirty="0">
                <a:cs typeface="WenQuanYi Micro Hei" charset="0"/>
              </a:rPr>
              <a:t>news.</a:t>
            </a:r>
            <a:r>
              <a:rPr lang="en-GB" dirty="0">
                <a:cs typeface="Times New Roman" charset="0"/>
              </a:rPr>
              <a:t> </a:t>
            </a:r>
            <a:r>
              <a:rPr lang="en-GB" dirty="0">
                <a:cs typeface="WenQuanYi Micro Hei" charset="0"/>
              </a:rPr>
              <a:t>At</a:t>
            </a:r>
            <a:r>
              <a:rPr lang="en-GB" dirty="0">
                <a:cs typeface="Times New Roman" charset="0"/>
              </a:rPr>
              <a:t> </a:t>
            </a:r>
            <a:r>
              <a:rPr lang="en-GB" dirty="0">
                <a:cs typeface="WenQuanYi Micro Hei" charset="0"/>
              </a:rPr>
              <a:t>least</a:t>
            </a:r>
            <a:r>
              <a:rPr lang="en-GB" dirty="0">
                <a:cs typeface="Times New Roman" charset="0"/>
              </a:rPr>
              <a:t> </a:t>
            </a:r>
            <a:r>
              <a:rPr lang="en-GB" dirty="0">
                <a:cs typeface="WenQuanYi Micro Hei" charset="0"/>
              </a:rPr>
              <a:t>now</a:t>
            </a:r>
            <a:r>
              <a:rPr lang="en-GB" dirty="0">
                <a:cs typeface="Times New Roman" charset="0"/>
              </a:rPr>
              <a:t> </a:t>
            </a:r>
            <a:r>
              <a:rPr lang="en-GB" dirty="0">
                <a:cs typeface="WenQuanYi Micro Hei" charset="0"/>
              </a:rPr>
              <a:t>we</a:t>
            </a:r>
            <a:r>
              <a:rPr lang="en-GB" dirty="0">
                <a:cs typeface="Times New Roman" charset="0"/>
              </a:rPr>
              <a:t> </a:t>
            </a:r>
            <a:r>
              <a:rPr lang="en-GB" dirty="0">
                <a:cs typeface="WenQuanYi Micro Hei" charset="0"/>
              </a:rPr>
              <a:t>can</a:t>
            </a:r>
            <a:r>
              <a:rPr lang="en-GB" dirty="0">
                <a:cs typeface="Times New Roman" charset="0"/>
              </a:rPr>
              <a:t> </a:t>
            </a:r>
            <a:r>
              <a:rPr lang="en-GB" dirty="0">
                <a:cs typeface="WenQuanYi Micro Hei" charset="0"/>
              </a:rPr>
              <a:t>see</a:t>
            </a:r>
            <a:r>
              <a:rPr lang="en-GB" dirty="0">
                <a:cs typeface="Times New Roman" charset="0"/>
              </a:rPr>
              <a:t> </a:t>
            </a:r>
            <a:r>
              <a:rPr lang="en-GB" dirty="0">
                <a:cs typeface="WenQuanYi Micro Hei" charset="0"/>
              </a:rPr>
              <a:t>it</a:t>
            </a:r>
            <a:r>
              <a:rPr lang="en-GB" dirty="0">
                <a:cs typeface="Times New Roman" charset="0"/>
              </a:rPr>
              <a:t> </a:t>
            </a:r>
            <a:r>
              <a:rPr lang="en-GB" dirty="0">
                <a:cs typeface="WenQuanYi Micro Hei" charset="0"/>
              </a:rPr>
              <a:t>getting</a:t>
            </a:r>
            <a:r>
              <a:rPr lang="en-GB" dirty="0">
                <a:cs typeface="Times New Roman" charset="0"/>
              </a:rPr>
              <a:t> </a:t>
            </a:r>
            <a:r>
              <a:rPr lang="en-GB" dirty="0">
                <a:cs typeface="WenQuanYi Micro Hei" charset="0"/>
              </a:rPr>
              <a:t>worse</a:t>
            </a:r>
            <a:r>
              <a:rPr lang="en-GB" dirty="0">
                <a:cs typeface="Times New Roman" charset="0"/>
              </a:rPr>
              <a:t> </a:t>
            </a:r>
            <a:r>
              <a:rPr lang="en-GB" dirty="0">
                <a:cs typeface="WenQuanYi Micro Hei" charset="0"/>
              </a:rPr>
              <a:t>and</a:t>
            </a:r>
            <a:r>
              <a:rPr lang="en-GB" dirty="0">
                <a:cs typeface="Times New Roman" charset="0"/>
              </a:rPr>
              <a:t> </a:t>
            </a:r>
            <a:r>
              <a:rPr lang="en-GB" dirty="0">
                <a:cs typeface="WenQuanYi Micro Hei" charset="0"/>
              </a:rPr>
              <a:t>worse</a:t>
            </a:r>
          </a:p>
          <a:p>
            <a:pPr>
              <a:spcBef>
                <a:spcPts val="450"/>
              </a:spcBef>
              <a:buClrTx/>
              <a:buFontTx/>
              <a:buNone/>
            </a:pPr>
            <a:r>
              <a:rPr lang="en-GB" dirty="0">
                <a:cs typeface="WenQuanYi Micro Hei" charset="0"/>
              </a:rPr>
              <a:t>TOYOTA DREAM. Would</a:t>
            </a:r>
            <a:r>
              <a:rPr lang="en-GB" dirty="0">
                <a:cs typeface="Times New Roman" charset="0"/>
              </a:rPr>
              <a:t> </a:t>
            </a:r>
            <a:r>
              <a:rPr lang="en-GB" dirty="0">
                <a:cs typeface="WenQuanYi Micro Hei" charset="0"/>
              </a:rPr>
              <a:t>Toyota</a:t>
            </a:r>
            <a:r>
              <a:rPr lang="en-GB" dirty="0">
                <a:cs typeface="Times New Roman" charset="0"/>
              </a:rPr>
              <a:t> </a:t>
            </a:r>
            <a:r>
              <a:rPr lang="en-GB" dirty="0">
                <a:cs typeface="WenQuanYi Micro Hei" charset="0"/>
              </a:rPr>
              <a:t>be</a:t>
            </a:r>
            <a:r>
              <a:rPr lang="en-GB" dirty="0">
                <a:cs typeface="Times New Roman" charset="0"/>
              </a:rPr>
              <a:t> </a:t>
            </a:r>
            <a:r>
              <a:rPr lang="en-GB" dirty="0">
                <a:cs typeface="WenQuanYi Micro Hei" charset="0"/>
              </a:rPr>
              <a:t>successful</a:t>
            </a:r>
            <a:r>
              <a:rPr lang="en-GB" dirty="0">
                <a:cs typeface="Times New Roman" charset="0"/>
              </a:rPr>
              <a:t> </a:t>
            </a:r>
            <a:r>
              <a:rPr lang="en-GB" dirty="0">
                <a:cs typeface="WenQuanYi Micro Hei" charset="0"/>
              </a:rPr>
              <a:t>if</a:t>
            </a:r>
            <a:r>
              <a:rPr lang="en-GB" dirty="0">
                <a:cs typeface="Times New Roman" charset="0"/>
              </a:rPr>
              <a:t> </a:t>
            </a:r>
            <a:r>
              <a:rPr lang="en-GB" dirty="0">
                <a:cs typeface="WenQuanYi Micro Hei" charset="0"/>
              </a:rPr>
              <a:t>they</a:t>
            </a:r>
            <a:r>
              <a:rPr lang="en-GB" dirty="0">
                <a:cs typeface="Times New Roman" charset="0"/>
              </a:rPr>
              <a:t> </a:t>
            </a:r>
            <a:r>
              <a:rPr lang="en-GB" dirty="0">
                <a:cs typeface="WenQuanYi Micro Hei" charset="0"/>
              </a:rPr>
              <a:t>were</a:t>
            </a:r>
            <a:r>
              <a:rPr lang="en-GB" dirty="0">
                <a:cs typeface="Times New Roman" charset="0"/>
              </a:rPr>
              <a:t> </a:t>
            </a:r>
            <a:r>
              <a:rPr lang="en-GB" dirty="0">
                <a:cs typeface="WenQuanYi Micro Hei" charset="0"/>
              </a:rPr>
              <a:t>producing</a:t>
            </a:r>
            <a:r>
              <a:rPr lang="en-GB" dirty="0">
                <a:cs typeface="Times New Roman" charset="0"/>
              </a:rPr>
              <a:t> </a:t>
            </a:r>
            <a:r>
              <a:rPr lang="en-GB" dirty="0">
                <a:cs typeface="WenQuanYi Micro Hei" charset="0"/>
              </a:rPr>
              <a:t>shit</a:t>
            </a:r>
            <a:r>
              <a:rPr lang="en-GB" dirty="0">
                <a:cs typeface="Times New Roman" charset="0"/>
              </a:rPr>
              <a:t> </a:t>
            </a:r>
            <a:r>
              <a:rPr lang="en-GB" dirty="0">
                <a:cs typeface="WenQuanYi Micro Hei" charset="0"/>
              </a:rPr>
              <a:t>cars?</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80</a:t>
            </a:fld>
            <a:endParaRPr lang="ko-KR" alt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81</a:t>
            </a:fld>
            <a:endParaRPr lang="ko-KR" alt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82</a:t>
            </a:fld>
            <a:endParaRPr lang="ko-KR" alt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83</a:t>
            </a:fld>
            <a:endParaRPr lang="ko-KR" altLang="en-US"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84</a:t>
            </a:fld>
            <a:endParaRPr lang="ko-KR" altLang="en-US"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85</a:t>
            </a:fld>
            <a:endParaRPr lang="ko-KR" altLang="en-US"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86</a:t>
            </a:fld>
            <a:endParaRPr lang="ko-KR" altLang="en-US"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87</a:t>
            </a:fld>
            <a:endParaRPr lang="ko-KR" altLang="en-US"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88</a:t>
            </a:fld>
            <a:endParaRPr lang="ko-KR" altLang="en-US"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89</a:t>
            </a:fld>
            <a:endParaRPr lang="ko-KR"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3" name="Text Box 1"/>
          <p:cNvSpPr txBox="1">
            <a:spLocks noGrp="1" noRot="1" noChangeAspect="1" noChangeArrowheads="1"/>
          </p:cNvSpPr>
          <p:nvPr>
            <p:ph type="sldImg"/>
          </p:nvPr>
        </p:nvSpPr>
        <p:spPr bwMode="auto">
          <a:xfrm>
            <a:off x="-14224000" y="-11796713"/>
            <a:ext cx="16637000" cy="124793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4034" name="Text Box 2"/>
          <p:cNvSpPr txBox="1">
            <a:spLocks noGrp="1" noChangeArrowheads="1"/>
          </p:cNvSpPr>
          <p:nvPr>
            <p:ph type="body" idx="1"/>
          </p:nvPr>
        </p:nvSpPr>
        <p:spPr bwMode="auto">
          <a:xfrm>
            <a:off x="685800" y="4343400"/>
            <a:ext cx="5472113" cy="41005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5pPr>
            <a:lvl6pPr marL="25146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6pPr>
            <a:lvl7pPr marL="29718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7pPr>
            <a:lvl8pPr marL="34290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8pPr>
            <a:lvl9pPr marL="3886200" indent="-228600" defTabSz="449263" eaLnBrk="0" fontAlgn="base" hangingPunct="0">
              <a:spcBef>
                <a:spcPct val="3000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charset="0"/>
                <a:ea typeface="ＭＳ Ｐゴシック" charset="0"/>
              </a:defRPr>
            </a:lvl9pPr>
          </a:lstStyle>
          <a:p>
            <a:pPr>
              <a:spcBef>
                <a:spcPts val="450"/>
              </a:spcBef>
              <a:buClrTx/>
              <a:buFontTx/>
              <a:buNone/>
            </a:pPr>
            <a:r>
              <a:rPr lang="en-GB" dirty="0" smtClean="0">
                <a:cs typeface="WenQuanYi Micro Hei" charset="0"/>
              </a:rPr>
              <a:t>Unfair for me to say</a:t>
            </a:r>
          </a:p>
          <a:p>
            <a:pPr>
              <a:spcBef>
                <a:spcPts val="450"/>
              </a:spcBef>
              <a:buClrTx/>
              <a:buFontTx/>
              <a:buNone/>
            </a:pPr>
            <a:r>
              <a:rPr lang="en-GB" dirty="0" smtClean="0">
                <a:cs typeface="WenQuanYi Micro Hei" charset="0"/>
              </a:rPr>
              <a:t>No one wakes</a:t>
            </a:r>
            <a:r>
              <a:rPr lang="en-GB" baseline="0" dirty="0" smtClean="0">
                <a:cs typeface="WenQuanYi Micro Hei" charset="0"/>
              </a:rPr>
              <a:t> up in the morning…</a:t>
            </a:r>
          </a:p>
          <a:p>
            <a:pPr>
              <a:spcBef>
                <a:spcPts val="450"/>
              </a:spcBef>
              <a:buClrTx/>
              <a:buFontTx/>
              <a:buNone/>
            </a:pPr>
            <a:r>
              <a:rPr lang="en-GB" baseline="0" dirty="0" smtClean="0">
                <a:cs typeface="WenQuanYi Micro Hei" charset="0"/>
              </a:rPr>
              <a:t>Cut corners under pressure</a:t>
            </a:r>
          </a:p>
          <a:p>
            <a:pPr>
              <a:spcBef>
                <a:spcPts val="450"/>
              </a:spcBef>
              <a:buClrTx/>
              <a:buFontTx/>
              <a:buNone/>
            </a:pPr>
            <a:r>
              <a:rPr lang="en-GB" baseline="0" dirty="0" smtClean="0">
                <a:cs typeface="WenQuanYi Micro Hei" charset="0"/>
              </a:rPr>
              <a:t>There’s always pressure</a:t>
            </a:r>
          </a:p>
          <a:p>
            <a:pPr>
              <a:spcBef>
                <a:spcPts val="450"/>
              </a:spcBef>
              <a:buClrTx/>
              <a:buFontTx/>
              <a:buNone/>
            </a:pPr>
            <a:r>
              <a:rPr lang="en-GB" baseline="0" dirty="0" smtClean="0">
                <a:cs typeface="WenQuanYi Micro Hei" charset="0"/>
              </a:rPr>
              <a:t>Want to get things done</a:t>
            </a:r>
            <a:endParaRPr lang="en-GB" dirty="0" smtClean="0">
              <a:cs typeface="WenQuanYi Micro Hei" charset="0"/>
            </a:endParaRPr>
          </a:p>
          <a:p>
            <a:pPr>
              <a:spcBef>
                <a:spcPts val="450"/>
              </a:spcBef>
              <a:buClrTx/>
              <a:buFontTx/>
              <a:buNone/>
            </a:pPr>
            <a:endParaRPr lang="en-GB" dirty="0" smtClean="0">
              <a:cs typeface="WenQuanYi Micro Hei" charset="0"/>
            </a:endParaRPr>
          </a:p>
          <a:p>
            <a:pPr>
              <a:spcBef>
                <a:spcPts val="450"/>
              </a:spcBef>
              <a:buClrTx/>
              <a:buFontTx/>
              <a:buNone/>
            </a:pPr>
            <a:r>
              <a:rPr lang="en-GB" dirty="0" smtClean="0">
                <a:cs typeface="WenQuanYi Micro Hei" charset="0"/>
              </a:rPr>
              <a:t>No</a:t>
            </a:r>
            <a:r>
              <a:rPr lang="en-GB" dirty="0" smtClean="0">
                <a:cs typeface="Times New Roman" charset="0"/>
              </a:rPr>
              <a:t> </a:t>
            </a:r>
            <a:r>
              <a:rPr lang="en-GB" dirty="0">
                <a:cs typeface="WenQuanYi Micro Hei" charset="0"/>
              </a:rPr>
              <a:t>one</a:t>
            </a:r>
            <a:r>
              <a:rPr lang="en-GB" dirty="0">
                <a:cs typeface="Times New Roman" charset="0"/>
              </a:rPr>
              <a:t> </a:t>
            </a:r>
            <a:r>
              <a:rPr lang="en-GB" dirty="0">
                <a:cs typeface="WenQuanYi Micro Hei" charset="0"/>
              </a:rPr>
              <a:t>wakes</a:t>
            </a:r>
            <a:r>
              <a:rPr lang="en-GB" dirty="0">
                <a:cs typeface="Times New Roman" charset="0"/>
              </a:rPr>
              <a:t> </a:t>
            </a:r>
            <a:r>
              <a:rPr lang="en-GB" dirty="0">
                <a:cs typeface="WenQuanYi Micro Hei" charset="0"/>
              </a:rPr>
              <a:t>up</a:t>
            </a:r>
            <a:r>
              <a:rPr lang="en-GB" dirty="0">
                <a:cs typeface="Times New Roman" charset="0"/>
              </a:rPr>
              <a:t> </a:t>
            </a:r>
            <a:r>
              <a:rPr lang="en-GB" dirty="0">
                <a:cs typeface="WenQuanYi Micro Hei" charset="0"/>
              </a:rPr>
              <a:t>one</a:t>
            </a:r>
            <a:r>
              <a:rPr lang="en-GB" dirty="0">
                <a:cs typeface="Times New Roman" charset="0"/>
              </a:rPr>
              <a:t> </a:t>
            </a:r>
            <a:r>
              <a:rPr lang="en-GB" dirty="0">
                <a:cs typeface="WenQuanYi Micro Hei" charset="0"/>
              </a:rPr>
              <a:t>morning</a:t>
            </a:r>
            <a:r>
              <a:rPr lang="en-GB" dirty="0">
                <a:cs typeface="Times New Roman" charset="0"/>
              </a:rPr>
              <a:t> </a:t>
            </a:r>
            <a:r>
              <a:rPr lang="en-GB" dirty="0">
                <a:cs typeface="WenQuanYi Micro Hei" charset="0"/>
              </a:rPr>
              <a:t>and</a:t>
            </a:r>
            <a:r>
              <a:rPr lang="en-GB" dirty="0">
                <a:cs typeface="Times New Roman" charset="0"/>
              </a:rPr>
              <a:t> </a:t>
            </a:r>
            <a:r>
              <a:rPr lang="en-GB" dirty="0">
                <a:cs typeface="WenQuanYi Micro Hei" charset="0"/>
              </a:rPr>
              <a:t>say:</a:t>
            </a:r>
            <a:r>
              <a:rPr lang="en-GB" dirty="0">
                <a:cs typeface="Times New Roman" charset="0"/>
              </a:rPr>
              <a:t> “</a:t>
            </a:r>
            <a:r>
              <a:rPr lang="en-GB" dirty="0">
                <a:cs typeface="WenQuanYi Micro Hei" charset="0"/>
              </a:rPr>
              <a:t>Today</a:t>
            </a:r>
            <a:r>
              <a:rPr lang="en-GB" dirty="0">
                <a:cs typeface="Times New Roman" charset="0"/>
              </a:rPr>
              <a:t> </a:t>
            </a:r>
            <a:r>
              <a:rPr lang="en-GB" dirty="0">
                <a:cs typeface="WenQuanYi Micro Hei" charset="0"/>
              </a:rPr>
              <a:t>I'm</a:t>
            </a:r>
            <a:r>
              <a:rPr lang="en-GB" dirty="0">
                <a:cs typeface="Times New Roman" charset="0"/>
              </a:rPr>
              <a:t> </a:t>
            </a:r>
            <a:r>
              <a:rPr lang="en-GB" dirty="0" err="1">
                <a:cs typeface="WenQuanYi Micro Hei" charset="0"/>
              </a:rPr>
              <a:t>gonna</a:t>
            </a:r>
            <a:r>
              <a:rPr lang="en-GB" dirty="0">
                <a:cs typeface="Times New Roman" charset="0"/>
              </a:rPr>
              <a:t> </a:t>
            </a:r>
            <a:r>
              <a:rPr lang="en-GB" dirty="0">
                <a:cs typeface="WenQuanYi Micro Hei" charset="0"/>
              </a:rPr>
              <a:t>write</a:t>
            </a:r>
            <a:r>
              <a:rPr lang="en-GB" dirty="0">
                <a:cs typeface="Times New Roman" charset="0"/>
              </a:rPr>
              <a:t> </a:t>
            </a:r>
            <a:r>
              <a:rPr lang="en-GB" dirty="0">
                <a:cs typeface="WenQuanYi Micro Hei" charset="0"/>
              </a:rPr>
              <a:t>some</a:t>
            </a:r>
            <a:r>
              <a:rPr lang="en-GB" dirty="0">
                <a:cs typeface="Times New Roman" charset="0"/>
              </a:rPr>
              <a:t> </a:t>
            </a:r>
            <a:r>
              <a:rPr lang="en-GB" dirty="0">
                <a:cs typeface="WenQuanYi Micro Hei" charset="0"/>
              </a:rPr>
              <a:t>crap</a:t>
            </a:r>
            <a:r>
              <a:rPr lang="en-GB" dirty="0">
                <a:cs typeface="Times New Roman" charset="0"/>
              </a:rPr>
              <a:t> </a:t>
            </a:r>
            <a:r>
              <a:rPr lang="en-GB" dirty="0">
                <a:cs typeface="WenQuanYi Micro Hei" charset="0"/>
              </a:rPr>
              <a:t>code.</a:t>
            </a:r>
            <a:r>
              <a:rPr lang="en-GB" dirty="0">
                <a:cs typeface="Times New Roman" charset="0"/>
              </a:rPr>
              <a:t> </a:t>
            </a:r>
            <a:r>
              <a:rPr lang="en-GB" dirty="0">
                <a:cs typeface="WenQuanYi Micro Hei" charset="0"/>
              </a:rPr>
              <a:t>Today</a:t>
            </a:r>
            <a:r>
              <a:rPr lang="en-GB" dirty="0">
                <a:cs typeface="Times New Roman" charset="0"/>
              </a:rPr>
              <a:t> </a:t>
            </a:r>
            <a:r>
              <a:rPr lang="en-GB" dirty="0">
                <a:cs typeface="WenQuanYi Micro Hei" charset="0"/>
              </a:rPr>
              <a:t>I'm</a:t>
            </a:r>
            <a:r>
              <a:rPr lang="en-GB" dirty="0">
                <a:cs typeface="Times New Roman" charset="0"/>
              </a:rPr>
              <a:t> </a:t>
            </a:r>
            <a:r>
              <a:rPr lang="en-GB" dirty="0" err="1">
                <a:cs typeface="WenQuanYi Micro Hei" charset="0"/>
              </a:rPr>
              <a:t>gonna</a:t>
            </a:r>
            <a:r>
              <a:rPr lang="en-GB" dirty="0">
                <a:cs typeface="Times New Roman" charset="0"/>
              </a:rPr>
              <a:t> </a:t>
            </a:r>
            <a:r>
              <a:rPr lang="en-GB" dirty="0">
                <a:cs typeface="WenQuanYi Micro Hei" charset="0"/>
              </a:rPr>
              <a:t>let</a:t>
            </a:r>
            <a:r>
              <a:rPr lang="en-GB" dirty="0">
                <a:cs typeface="Times New Roman" charset="0"/>
              </a:rPr>
              <a:t> </a:t>
            </a:r>
            <a:r>
              <a:rPr lang="en-GB" dirty="0">
                <a:cs typeface="WenQuanYi Micro Hei" charset="0"/>
              </a:rPr>
              <a:t>my</a:t>
            </a:r>
            <a:r>
              <a:rPr lang="en-GB" dirty="0">
                <a:cs typeface="Times New Roman" charset="0"/>
              </a:rPr>
              <a:t> </a:t>
            </a:r>
            <a:r>
              <a:rPr lang="en-GB" dirty="0">
                <a:cs typeface="WenQuanYi Micro Hei" charset="0"/>
              </a:rPr>
              <a:t>team</a:t>
            </a:r>
            <a:r>
              <a:rPr lang="en-GB" dirty="0">
                <a:cs typeface="Times New Roman" charset="0"/>
              </a:rPr>
              <a:t> </a:t>
            </a:r>
            <a:r>
              <a:rPr lang="en-GB" dirty="0">
                <a:cs typeface="WenQuanYi Micro Hei" charset="0"/>
              </a:rPr>
              <a:t>down</a:t>
            </a:r>
            <a:r>
              <a:rPr lang="en-GB" dirty="0">
                <a:cs typeface="Times New Roman" charset="0"/>
              </a:rPr>
              <a:t> </a:t>
            </a:r>
            <a:r>
              <a:rPr lang="en-GB" dirty="0">
                <a:cs typeface="WenQuanYi Micro Hei" charset="0"/>
              </a:rPr>
              <a:t>writing</a:t>
            </a:r>
            <a:r>
              <a:rPr lang="en-GB" dirty="0">
                <a:cs typeface="Times New Roman" charset="0"/>
              </a:rPr>
              <a:t> </a:t>
            </a:r>
            <a:r>
              <a:rPr lang="en-GB" dirty="0">
                <a:cs typeface="WenQuanYi Micro Hei" charset="0"/>
              </a:rPr>
              <a:t>horrible</a:t>
            </a:r>
            <a:r>
              <a:rPr lang="en-GB" dirty="0">
                <a:cs typeface="Times New Roman" charset="0"/>
              </a:rPr>
              <a:t> </a:t>
            </a:r>
            <a:r>
              <a:rPr lang="en-GB" dirty="0">
                <a:cs typeface="WenQuanYi Micro Hei" charset="0"/>
              </a:rPr>
              <a:t>code.</a:t>
            </a:r>
            <a:r>
              <a:rPr lang="en-GB" dirty="0">
                <a:cs typeface="Times New Roman" charset="0"/>
              </a:rPr>
              <a:t>  </a:t>
            </a:r>
            <a:r>
              <a:rPr lang="en-GB" dirty="0">
                <a:cs typeface="WenQuanYi Micro Hei" charset="0"/>
              </a:rPr>
              <a:t>Today</a:t>
            </a:r>
            <a:r>
              <a:rPr lang="en-GB" dirty="0">
                <a:cs typeface="Times New Roman" charset="0"/>
              </a:rPr>
              <a:t> </a:t>
            </a:r>
            <a:r>
              <a:rPr lang="en-GB" dirty="0">
                <a:cs typeface="WenQuanYi Micro Hei" charset="0"/>
              </a:rPr>
              <a:t>I'm</a:t>
            </a:r>
            <a:r>
              <a:rPr lang="en-GB" dirty="0">
                <a:cs typeface="Times New Roman" charset="0"/>
              </a:rPr>
              <a:t> </a:t>
            </a:r>
            <a:r>
              <a:rPr lang="en-GB" dirty="0" err="1">
                <a:cs typeface="WenQuanYi Micro Hei" charset="0"/>
              </a:rPr>
              <a:t>gonna</a:t>
            </a:r>
            <a:r>
              <a:rPr lang="en-GB" dirty="0">
                <a:cs typeface="Times New Roman" charset="0"/>
              </a:rPr>
              <a:t> </a:t>
            </a:r>
            <a:r>
              <a:rPr lang="en-GB" dirty="0">
                <a:cs typeface="WenQuanYi Micro Hei" charset="0"/>
              </a:rPr>
              <a:t>do</a:t>
            </a:r>
            <a:r>
              <a:rPr lang="en-GB" dirty="0">
                <a:cs typeface="Times New Roman" charset="0"/>
              </a:rPr>
              <a:t> </a:t>
            </a:r>
            <a:r>
              <a:rPr lang="en-GB" dirty="0">
                <a:cs typeface="WenQuanYi Micro Hei" charset="0"/>
              </a:rPr>
              <a:t>my</a:t>
            </a:r>
            <a:r>
              <a:rPr lang="en-GB" dirty="0">
                <a:cs typeface="Times New Roman" charset="0"/>
              </a:rPr>
              <a:t> </a:t>
            </a:r>
            <a:r>
              <a:rPr lang="en-GB" dirty="0">
                <a:cs typeface="WenQuanYi Micro Hei" charset="0"/>
              </a:rPr>
              <a:t>worst.</a:t>
            </a:r>
            <a:r>
              <a:rPr lang="en-GB" dirty="0">
                <a:cs typeface="Times New Roman" charset="0"/>
              </a:rPr>
              <a:t>”</a:t>
            </a:r>
          </a:p>
          <a:p>
            <a:pPr>
              <a:spcBef>
                <a:spcPts val="450"/>
              </a:spcBef>
              <a:buClrTx/>
              <a:buFontTx/>
              <a:buNone/>
            </a:pPr>
            <a:r>
              <a:rPr lang="en-GB" dirty="0">
                <a:cs typeface="WenQuanYi Micro Hei" charset="0"/>
              </a:rPr>
              <a:t>However,</a:t>
            </a:r>
            <a:r>
              <a:rPr lang="en-GB" dirty="0">
                <a:cs typeface="Times New Roman" charset="0"/>
              </a:rPr>
              <a:t> </a:t>
            </a:r>
            <a:r>
              <a:rPr lang="en-GB" dirty="0">
                <a:cs typeface="WenQuanYi Micro Hei" charset="0"/>
              </a:rPr>
              <a:t>under</a:t>
            </a:r>
            <a:r>
              <a:rPr lang="en-GB" dirty="0">
                <a:cs typeface="Times New Roman" charset="0"/>
              </a:rPr>
              <a:t> </a:t>
            </a:r>
            <a:r>
              <a:rPr lang="en-GB" dirty="0">
                <a:cs typeface="WenQuanYi Micro Hei" charset="0"/>
              </a:rPr>
              <a:t>pressure</a:t>
            </a:r>
            <a:r>
              <a:rPr lang="en-GB" dirty="0">
                <a:cs typeface="Times New Roman" charset="0"/>
              </a:rPr>
              <a:t> </a:t>
            </a:r>
            <a:r>
              <a:rPr lang="en-GB" dirty="0">
                <a:cs typeface="WenQuanYi Micro Hei" charset="0"/>
              </a:rPr>
              <a:t>we</a:t>
            </a:r>
            <a:r>
              <a:rPr lang="en-GB" dirty="0">
                <a:cs typeface="Times New Roman" charset="0"/>
              </a:rPr>
              <a:t> </a:t>
            </a:r>
            <a:r>
              <a:rPr lang="en-GB" dirty="0">
                <a:cs typeface="WenQuanYi Micro Hei" charset="0"/>
              </a:rPr>
              <a:t>ended</a:t>
            </a:r>
            <a:r>
              <a:rPr lang="en-GB" dirty="0">
                <a:cs typeface="Times New Roman" charset="0"/>
              </a:rPr>
              <a:t> </a:t>
            </a:r>
            <a:r>
              <a:rPr lang="en-GB" dirty="0">
                <a:cs typeface="WenQuanYi Micro Hei" charset="0"/>
              </a:rPr>
              <a:t>up</a:t>
            </a:r>
            <a:r>
              <a:rPr lang="en-GB" dirty="0">
                <a:cs typeface="Times New Roman" charset="0"/>
              </a:rPr>
              <a:t> </a:t>
            </a:r>
            <a:r>
              <a:rPr lang="en-GB" dirty="0">
                <a:cs typeface="WenQuanYi Micro Hei" charset="0"/>
              </a:rPr>
              <a:t>cutting</a:t>
            </a:r>
            <a:r>
              <a:rPr lang="en-GB" dirty="0">
                <a:cs typeface="Times New Roman" charset="0"/>
              </a:rPr>
              <a:t> </a:t>
            </a:r>
            <a:r>
              <a:rPr lang="en-GB" dirty="0">
                <a:cs typeface="WenQuanYi Micro Hei" charset="0"/>
              </a:rPr>
              <a:t>corners.</a:t>
            </a:r>
            <a:r>
              <a:rPr lang="en-GB" dirty="0">
                <a:cs typeface="Times New Roman" charset="0"/>
              </a:rPr>
              <a:t> </a:t>
            </a:r>
            <a:r>
              <a:rPr lang="en-GB" dirty="0">
                <a:cs typeface="WenQuanYi Micro Hei" charset="0"/>
              </a:rPr>
              <a:t>And</a:t>
            </a:r>
            <a:r>
              <a:rPr lang="en-GB" dirty="0">
                <a:cs typeface="Times New Roman" charset="0"/>
              </a:rPr>
              <a:t> </a:t>
            </a:r>
            <a:r>
              <a:rPr lang="en-GB" dirty="0">
                <a:cs typeface="WenQuanYi Micro Hei" charset="0"/>
              </a:rPr>
              <a:t>we</a:t>
            </a:r>
            <a:r>
              <a:rPr lang="en-GB" dirty="0">
                <a:cs typeface="Times New Roman" charset="0"/>
              </a:rPr>
              <a:t> </a:t>
            </a:r>
            <a:r>
              <a:rPr lang="en-GB" dirty="0">
                <a:cs typeface="WenQuanYi Micro Hei" charset="0"/>
              </a:rPr>
              <a:t>do</a:t>
            </a:r>
            <a:r>
              <a:rPr lang="en-GB" dirty="0">
                <a:cs typeface="Times New Roman" charset="0"/>
              </a:rPr>
              <a:t> </a:t>
            </a:r>
            <a:r>
              <a:rPr lang="en-GB" dirty="0">
                <a:cs typeface="WenQuanYi Micro Hei" charset="0"/>
              </a:rPr>
              <a:t>that</a:t>
            </a:r>
            <a:r>
              <a:rPr lang="en-GB" dirty="0">
                <a:cs typeface="Times New Roman" charset="0"/>
              </a:rPr>
              <a:t> </a:t>
            </a:r>
            <a:r>
              <a:rPr lang="en-GB" dirty="0">
                <a:cs typeface="WenQuanYi Micro Hei" charset="0"/>
              </a:rPr>
              <a:t>because</a:t>
            </a:r>
            <a:r>
              <a:rPr lang="en-GB" dirty="0">
                <a:cs typeface="Times New Roman" charset="0"/>
              </a:rPr>
              <a:t> </a:t>
            </a:r>
            <a:r>
              <a:rPr lang="en-GB" dirty="0">
                <a:cs typeface="WenQuanYi Micro Hei" charset="0"/>
              </a:rPr>
              <a:t>we</a:t>
            </a:r>
            <a:r>
              <a:rPr lang="en-GB" dirty="0">
                <a:cs typeface="Times New Roman" charset="0"/>
              </a:rPr>
              <a:t> </a:t>
            </a:r>
            <a:r>
              <a:rPr lang="en-GB" dirty="0">
                <a:cs typeface="WenQuanYi Micro Hei" charset="0"/>
              </a:rPr>
              <a:t>want</a:t>
            </a:r>
            <a:r>
              <a:rPr lang="en-GB" dirty="0">
                <a:cs typeface="Times New Roman" charset="0"/>
              </a:rPr>
              <a:t> </a:t>
            </a:r>
            <a:r>
              <a:rPr lang="en-GB" dirty="0">
                <a:cs typeface="WenQuanYi Micro Hei" charset="0"/>
              </a:rPr>
              <a:t>to</a:t>
            </a:r>
            <a:r>
              <a:rPr lang="en-GB" dirty="0">
                <a:cs typeface="Times New Roman" charset="0"/>
              </a:rPr>
              <a:t> </a:t>
            </a:r>
            <a:r>
              <a:rPr lang="en-GB" dirty="0">
                <a:cs typeface="WenQuanYi Micro Hei" charset="0"/>
              </a:rPr>
              <a:t>deliver,</a:t>
            </a:r>
            <a:r>
              <a:rPr lang="en-GB" dirty="0">
                <a:cs typeface="Times New Roman" charset="0"/>
              </a:rPr>
              <a:t> </a:t>
            </a:r>
            <a:r>
              <a:rPr lang="en-GB" dirty="0">
                <a:cs typeface="WenQuanYi Micro Hei" charset="0"/>
              </a:rPr>
              <a:t>we</a:t>
            </a:r>
            <a:r>
              <a:rPr lang="en-GB" dirty="0">
                <a:cs typeface="Times New Roman" charset="0"/>
              </a:rPr>
              <a:t> </a:t>
            </a:r>
            <a:r>
              <a:rPr lang="en-GB" dirty="0">
                <a:cs typeface="WenQuanYi Micro Hei" charset="0"/>
              </a:rPr>
              <a:t>want</a:t>
            </a:r>
            <a:r>
              <a:rPr lang="en-GB" dirty="0">
                <a:cs typeface="Times New Roman" charset="0"/>
              </a:rPr>
              <a:t> </a:t>
            </a:r>
            <a:r>
              <a:rPr lang="en-GB" dirty="0">
                <a:cs typeface="WenQuanYi Micro Hei" charset="0"/>
              </a:rPr>
              <a:t>to</a:t>
            </a:r>
            <a:r>
              <a:rPr lang="en-GB" dirty="0">
                <a:cs typeface="Times New Roman" charset="0"/>
              </a:rPr>
              <a:t> </a:t>
            </a:r>
            <a:r>
              <a:rPr lang="en-GB" dirty="0">
                <a:cs typeface="WenQuanYi Micro Hei" charset="0"/>
              </a:rPr>
              <a:t>get</a:t>
            </a:r>
            <a:r>
              <a:rPr lang="en-GB" dirty="0">
                <a:cs typeface="Times New Roman" charset="0"/>
              </a:rPr>
              <a:t> </a:t>
            </a:r>
            <a:r>
              <a:rPr lang="en-GB" dirty="0">
                <a:cs typeface="WenQuanYi Micro Hei" charset="0"/>
              </a:rPr>
              <a:t>things</a:t>
            </a:r>
            <a:r>
              <a:rPr lang="en-GB" dirty="0">
                <a:cs typeface="Times New Roman" charset="0"/>
              </a:rPr>
              <a:t> </a:t>
            </a:r>
            <a:r>
              <a:rPr lang="en-GB" dirty="0">
                <a:cs typeface="WenQuanYi Micro Hei" charset="0"/>
              </a:rPr>
              <a:t>done.</a:t>
            </a:r>
            <a:r>
              <a:rPr lang="en-GB" dirty="0">
                <a:cs typeface="Times New Roman" charset="0"/>
              </a:rPr>
              <a:t> </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90</a:t>
            </a:fld>
            <a:endParaRPr lang="ko-KR" altLang="en-US"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91</a:t>
            </a:fld>
            <a:endParaRPr lang="ko-KR" altLang="en-US"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92</a:t>
            </a:fld>
            <a:endParaRPr lang="ko-KR" altLang="en-US"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93</a:t>
            </a:fld>
            <a:endParaRPr lang="ko-KR" altLang="en-US" dirty="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94</a:t>
            </a:fld>
            <a:endParaRPr lang="ko-KR" altLang="en-US" dirty="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95</a:t>
            </a:fld>
            <a:endParaRPr lang="ko-KR" altLang="en-US" dirty="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96</a:t>
            </a:fld>
            <a:endParaRPr lang="ko-KR" altLang="en-US" dirty="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97</a:t>
            </a:fld>
            <a:endParaRPr lang="ko-KR" altLang="en-US" dirty="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98</a:t>
            </a:fld>
            <a:endParaRPr lang="ko-KR" altLang="en-US" dirty="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E298BA0C-7778-40CB-9F43-9459B3FAC40D}" type="slidenum">
              <a:rPr lang="ko-KR" altLang="en-US" smtClean="0"/>
              <a:pPr/>
              <a:t>99</a:t>
            </a:fld>
            <a:endParaRPr lang="ko-KR"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표지">
    <p:spTree>
      <p:nvGrpSpPr>
        <p:cNvPr id="1" name=""/>
        <p:cNvGrpSpPr/>
        <p:nvPr/>
      </p:nvGrpSpPr>
      <p:grpSpPr>
        <a:xfrm>
          <a:off x="0" y="0"/>
          <a:ext cx="0" cy="0"/>
          <a:chOff x="0" y="0"/>
          <a:chExt cx="0" cy="0"/>
        </a:xfrm>
      </p:grpSpPr>
    </p:spTree>
  </p:cSld>
  <p:clrMapOvr>
    <a:masterClrMapping/>
  </p:clrMapOvr>
  <p:transition xmlns:p14="http://schemas.microsoft.com/office/powerpoint/2010/mai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챕터">
    <p:spTree>
      <p:nvGrpSpPr>
        <p:cNvPr id="1" name=""/>
        <p:cNvGrpSpPr/>
        <p:nvPr/>
      </p:nvGrpSpPr>
      <p:grpSpPr>
        <a:xfrm>
          <a:off x="0" y="0"/>
          <a:ext cx="0" cy="0"/>
          <a:chOff x="0" y="0"/>
          <a:chExt cx="0" cy="0"/>
        </a:xfrm>
      </p:grpSpPr>
    </p:spTree>
  </p:cSld>
  <p:clrMapOvr>
    <a:masterClrMapping/>
  </p:clrMapOvr>
  <p:transition xmlns:p14="http://schemas.microsoft.com/office/powerpoint/2010/mai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내지">
    <p:spTree>
      <p:nvGrpSpPr>
        <p:cNvPr id="1" name=""/>
        <p:cNvGrpSpPr/>
        <p:nvPr/>
      </p:nvGrpSpPr>
      <p:grpSpPr>
        <a:xfrm>
          <a:off x="0" y="0"/>
          <a:ext cx="0" cy="0"/>
          <a:chOff x="0" y="0"/>
          <a:chExt cx="0" cy="0"/>
        </a:xfrm>
      </p:grpSpPr>
      <p:sp>
        <p:nvSpPr>
          <p:cNvPr id="3" name="제목 2"/>
          <p:cNvSpPr>
            <a:spLocks noGrp="1"/>
          </p:cNvSpPr>
          <p:nvPr>
            <p:ph type="title"/>
          </p:nvPr>
        </p:nvSpPr>
        <p:spPr>
          <a:xfrm>
            <a:off x="928662" y="214290"/>
            <a:ext cx="7758138" cy="439718"/>
          </a:xfrm>
          <a:prstGeom prst="rect">
            <a:avLst/>
          </a:prstGeom>
        </p:spPr>
        <p:txBody>
          <a:bodyPr/>
          <a:lstStyle>
            <a:lvl1pPr>
              <a:defRPr sz="2400" b="1">
                <a:latin typeface="맑은 고딕" pitchFamily="50" charset="-127"/>
                <a:ea typeface="맑은 고딕" pitchFamily="50" charset="-127"/>
              </a:defRPr>
            </a:lvl1pPr>
          </a:lstStyle>
          <a:p>
            <a:r>
              <a:rPr lang="ko-KR" altLang="en-US" dirty="0" smtClean="0"/>
              <a:t>마스터 제목 스타일 편집</a:t>
            </a:r>
            <a:endParaRPr lang="ko-KR" altLang="en-US" dirty="0"/>
          </a:p>
        </p:txBody>
      </p:sp>
      <p:sp>
        <p:nvSpPr>
          <p:cNvPr id="11" name="텍스트 개체 틀 8"/>
          <p:cNvSpPr>
            <a:spLocks noGrp="1"/>
          </p:cNvSpPr>
          <p:nvPr>
            <p:ph type="body" sz="quarter" idx="11"/>
          </p:nvPr>
        </p:nvSpPr>
        <p:spPr>
          <a:xfrm>
            <a:off x="928662" y="642918"/>
            <a:ext cx="4643470" cy="357189"/>
          </a:xfrm>
          <a:prstGeom prst="rect">
            <a:avLst/>
          </a:prstGeom>
        </p:spPr>
        <p:txBody>
          <a:bodyPr>
            <a:noAutofit/>
          </a:bodyPr>
          <a:lstStyle>
            <a:lvl1pPr>
              <a:buNone/>
              <a:defRPr sz="1800" b="1">
                <a:solidFill>
                  <a:schemeClr val="bg1">
                    <a:lumMod val="50000"/>
                  </a:schemeClr>
                </a:solidFill>
                <a:latin typeface="맑은 고딕" pitchFamily="50" charset="-127"/>
                <a:ea typeface="맑은 고딕" pitchFamily="50" charset="-127"/>
              </a:defRPr>
            </a:lvl1pPr>
          </a:lstStyle>
          <a:p>
            <a:pPr lvl="0"/>
            <a:endParaRPr lang="ko-KR" altLang="en-US" dirty="0"/>
          </a:p>
        </p:txBody>
      </p:sp>
      <p:sp>
        <p:nvSpPr>
          <p:cNvPr id="6" name="내용 개체 틀 4"/>
          <p:cNvSpPr>
            <a:spLocks noGrp="1"/>
          </p:cNvSpPr>
          <p:nvPr>
            <p:ph sz="quarter" idx="10"/>
          </p:nvPr>
        </p:nvSpPr>
        <p:spPr>
          <a:xfrm>
            <a:off x="857224" y="1357298"/>
            <a:ext cx="7929563" cy="4857764"/>
          </a:xfrm>
          <a:prstGeom prst="rect">
            <a:avLst/>
          </a:prstGeom>
        </p:spPr>
        <p:txBody>
          <a:bodyPr/>
          <a:lstStyle>
            <a:lvl1pPr marL="0" indent="0">
              <a:buClr>
                <a:srgbClr val="C00000"/>
              </a:buClr>
              <a:buFont typeface="Wingdings" pitchFamily="2" charset="2"/>
              <a:buChar char="v"/>
              <a:defRPr sz="1600" b="1">
                <a:solidFill>
                  <a:schemeClr val="tx1"/>
                </a:solidFill>
                <a:latin typeface="맑은 고딕" pitchFamily="50" charset="-127"/>
                <a:ea typeface="맑은 고딕" pitchFamily="50" charset="-127"/>
              </a:defRPr>
            </a:lvl1pPr>
            <a:lvl2pPr marL="449263" indent="-187325">
              <a:buClr>
                <a:srgbClr val="0033CC"/>
              </a:buClr>
              <a:buFont typeface="Wingdings" pitchFamily="2" charset="2"/>
              <a:buChar char="§"/>
              <a:defRPr sz="1600">
                <a:solidFill>
                  <a:schemeClr val="tx1"/>
                </a:solidFill>
                <a:latin typeface="맑은 고딕" pitchFamily="50" charset="-127"/>
                <a:ea typeface="맑은 고딕" pitchFamily="50" charset="-127"/>
              </a:defRPr>
            </a:lvl2pPr>
            <a:lvl3pPr marL="622300" indent="-173038">
              <a:buClr>
                <a:schemeClr val="tx1"/>
              </a:buClr>
              <a:buFont typeface="Wingdings" pitchFamily="2" charset="2"/>
              <a:buChar char="§"/>
              <a:tabLst>
                <a:tab pos="622300" algn="l"/>
              </a:tabLst>
              <a:defRPr sz="1400">
                <a:solidFill>
                  <a:schemeClr val="tx1"/>
                </a:solidFill>
                <a:latin typeface="맑은 고딕" pitchFamily="50" charset="-127"/>
                <a:ea typeface="맑은 고딕" pitchFamily="50" charset="-127"/>
              </a:defRPr>
            </a:lvl3pPr>
            <a:lvl4pPr marL="901700" indent="-279400">
              <a:defRPr>
                <a:solidFill>
                  <a:schemeClr val="tx1"/>
                </a:solidFill>
                <a:latin typeface="맑은 고딕" pitchFamily="50" charset="-127"/>
                <a:ea typeface="맑은 고딕" pitchFamily="50" charset="-127"/>
              </a:defRPr>
            </a:lvl4pPr>
            <a:lvl5pPr marL="1071563" indent="-169863">
              <a:defRPr>
                <a:solidFill>
                  <a:schemeClr val="tx1"/>
                </a:solidFill>
                <a:latin typeface="맑은 고딕" pitchFamily="50" charset="-127"/>
                <a:ea typeface="맑은 고딕" pitchFamily="50" charset="-127"/>
              </a:defRPr>
            </a:lvl5p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
        <p:nvSpPr>
          <p:cNvPr id="22" name="텍스트 개체 틀 8"/>
          <p:cNvSpPr>
            <a:spLocks noGrp="1"/>
          </p:cNvSpPr>
          <p:nvPr>
            <p:ph type="body" sz="quarter" idx="13"/>
          </p:nvPr>
        </p:nvSpPr>
        <p:spPr>
          <a:xfrm>
            <a:off x="214282" y="214290"/>
            <a:ext cx="642942" cy="428628"/>
          </a:xfrm>
          <a:prstGeom prst="rect">
            <a:avLst/>
          </a:prstGeom>
        </p:spPr>
        <p:txBody>
          <a:bodyPr/>
          <a:lstStyle>
            <a:lvl1pPr>
              <a:buNone/>
              <a:defRPr b="1">
                <a:latin typeface="맑은 고딕" pitchFamily="50" charset="-127"/>
                <a:ea typeface="맑은 고딕" pitchFamily="50" charset="-127"/>
              </a:defRPr>
            </a:lvl1pPr>
          </a:lstStyle>
          <a:p>
            <a:pPr lvl="0"/>
            <a:endParaRPr lang="ko-KR" altLang="en-US" dirty="0"/>
          </a:p>
        </p:txBody>
      </p:sp>
    </p:spTree>
    <p:extLst>
      <p:ext uri="{BB962C8B-B14F-4D97-AF65-F5344CB8AC3E}">
        <p14:creationId xmlns:p14="http://schemas.microsoft.com/office/powerpoint/2010/main" val="728575622"/>
      </p:ext>
    </p:extLst>
  </p:cSld>
  <p:clrMapOvr>
    <a:masterClrMapping/>
  </p:clrMapOvr>
  <p:transition xmlns:p14="http://schemas.microsoft.com/office/powerpoint/2010/mai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내지">
    <p:spTree>
      <p:nvGrpSpPr>
        <p:cNvPr id="1" name=""/>
        <p:cNvGrpSpPr/>
        <p:nvPr/>
      </p:nvGrpSpPr>
      <p:grpSpPr>
        <a:xfrm>
          <a:off x="0" y="0"/>
          <a:ext cx="0" cy="0"/>
          <a:chOff x="0" y="0"/>
          <a:chExt cx="0" cy="0"/>
        </a:xfrm>
      </p:grpSpPr>
    </p:spTree>
  </p:cSld>
  <p:clrMapOvr>
    <a:masterClrMapping/>
  </p:clrMapOvr>
  <p:transition xmlns:p14="http://schemas.microsoft.com/office/powerpoint/2010/mai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908" y="608521"/>
            <a:ext cx="7742177" cy="1112765"/>
          </a:xfrm>
          <a:prstGeom prst="rect">
            <a:avLst/>
          </a:prstGeom>
        </p:spPr>
        <p:txBody>
          <a:bodyPr lIns="82287" tIns="41143" rIns="82287" bIns="41143"/>
          <a:lstStyle/>
          <a:p>
            <a:r>
              <a:rPr lang="en-US" smtClean="0"/>
              <a:t>Click to edit Master title style</a:t>
            </a:r>
            <a:endParaRPr lang="en-US"/>
          </a:p>
        </p:txBody>
      </p:sp>
      <p:sp>
        <p:nvSpPr>
          <p:cNvPr id="3" name="Content Placeholder 2"/>
          <p:cNvSpPr>
            <a:spLocks noGrp="1"/>
          </p:cNvSpPr>
          <p:nvPr>
            <p:ph idx="1"/>
          </p:nvPr>
        </p:nvSpPr>
        <p:spPr>
          <a:xfrm>
            <a:off x="685908" y="1979835"/>
            <a:ext cx="7742177" cy="4508195"/>
          </a:xfrm>
          <a:prstGeom prst="rect">
            <a:avLst/>
          </a:prstGeom>
        </p:spPr>
        <p:txBody>
          <a:bodyPr lIns="82287" tIns="41143" rIns="82287" bIns="41143"/>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a:xfrm>
            <a:off x="685907" y="6246622"/>
            <a:ext cx="1874813" cy="427107"/>
          </a:xfrm>
          <a:prstGeom prst="rect">
            <a:avLst/>
          </a:prstGeom>
        </p:spPr>
        <p:txBody>
          <a:bodyPr lIns="82287" tIns="41143" rIns="82287" bIns="41143"/>
          <a:lstStyle>
            <a:lvl1pPr>
              <a:defRPr/>
            </a:lvl1pPr>
          </a:lstStyle>
          <a:p>
            <a:endParaRPr lang="en-GB"/>
          </a:p>
        </p:txBody>
      </p:sp>
      <p:sp>
        <p:nvSpPr>
          <p:cNvPr id="5" name="Footer Placeholder 4"/>
          <p:cNvSpPr>
            <a:spLocks noGrp="1"/>
          </p:cNvSpPr>
          <p:nvPr>
            <p:ph type="ftr" idx="11"/>
          </p:nvPr>
        </p:nvSpPr>
        <p:spPr>
          <a:xfrm>
            <a:off x="3123736" y="6246622"/>
            <a:ext cx="2866520" cy="427107"/>
          </a:xfrm>
          <a:prstGeom prst="rect">
            <a:avLst/>
          </a:prstGeom>
        </p:spPr>
        <p:txBody>
          <a:bodyPr lIns="82287" tIns="41143" rIns="82287" bIns="41143"/>
          <a:lstStyle>
            <a:lvl1pPr>
              <a:defRPr/>
            </a:lvl1pPr>
          </a:lstStyle>
          <a:p>
            <a:endParaRPr lang="en-GB"/>
          </a:p>
        </p:txBody>
      </p:sp>
      <p:sp>
        <p:nvSpPr>
          <p:cNvPr id="6" name="Slide Number Placeholder 5"/>
          <p:cNvSpPr>
            <a:spLocks noGrp="1"/>
          </p:cNvSpPr>
          <p:nvPr>
            <p:ph type="sldNum" idx="12"/>
          </p:nvPr>
        </p:nvSpPr>
        <p:spPr>
          <a:xfrm>
            <a:off x="6553271" y="6246622"/>
            <a:ext cx="1876242" cy="427107"/>
          </a:xfrm>
          <a:prstGeom prst="rect">
            <a:avLst/>
          </a:prstGeom>
        </p:spPr>
        <p:txBody>
          <a:bodyPr lIns="82287" tIns="41143" rIns="82287" bIns="41143"/>
          <a:lstStyle>
            <a:lvl1pPr>
              <a:defRPr/>
            </a:lvl1pPr>
          </a:lstStyle>
          <a:p>
            <a:fld id="{041FF405-4ADF-5F40-BFD8-F82BE7BB1D62}" type="slidenum">
              <a:rPr lang="en-GB"/>
              <a:pPr/>
              <a:t>‹#›</a:t>
            </a:fld>
            <a:endParaRPr lang="en-GB"/>
          </a:p>
        </p:txBody>
      </p:sp>
    </p:spTree>
    <p:extLst>
      <p:ext uri="{BB962C8B-B14F-4D97-AF65-F5344CB8AC3E}">
        <p14:creationId xmlns:p14="http://schemas.microsoft.com/office/powerpoint/2010/main" val="2031968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내지">
    <p:spTree>
      <p:nvGrpSpPr>
        <p:cNvPr id="1" name=""/>
        <p:cNvGrpSpPr/>
        <p:nvPr/>
      </p:nvGrpSpPr>
      <p:grpSpPr>
        <a:xfrm>
          <a:off x="0" y="0"/>
          <a:ext cx="0" cy="0"/>
          <a:chOff x="0" y="0"/>
          <a:chExt cx="0" cy="0"/>
        </a:xfrm>
      </p:grpSpPr>
    </p:spTree>
  </p:cSld>
  <p:clrMapOvr>
    <a:masterClrMapping/>
  </p:clrMapOvr>
  <p:transition xmlns:p14="http://schemas.microsoft.com/office/powerpoint/2010/mai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표지">
    <p:spTree>
      <p:nvGrpSpPr>
        <p:cNvPr id="1" name=""/>
        <p:cNvGrpSpPr/>
        <p:nvPr/>
      </p:nvGrpSpPr>
      <p:grpSpPr>
        <a:xfrm>
          <a:off x="0" y="0"/>
          <a:ext cx="0" cy="0"/>
          <a:chOff x="0" y="0"/>
          <a:chExt cx="0" cy="0"/>
        </a:xfrm>
      </p:grpSpPr>
    </p:spTree>
  </p:cSld>
  <p:clrMapOvr>
    <a:masterClrMapping/>
  </p:clrMapOvr>
  <p:transition xmlns:p14="http://schemas.microsoft.com/office/powerpoint/2010/mai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내지">
    <p:spTree>
      <p:nvGrpSpPr>
        <p:cNvPr id="1" name=""/>
        <p:cNvGrpSpPr/>
        <p:nvPr/>
      </p:nvGrpSpPr>
      <p:grpSpPr>
        <a:xfrm>
          <a:off x="0" y="0"/>
          <a:ext cx="0" cy="0"/>
          <a:chOff x="0" y="0"/>
          <a:chExt cx="0" cy="0"/>
        </a:xfrm>
      </p:grpSpPr>
    </p:spTree>
  </p:cSld>
  <p:clrMapOvr>
    <a:masterClrMapping/>
  </p:clrMapOvr>
  <p:transition xmlns:p14="http://schemas.microsoft.com/office/powerpoint/2010/mai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표지">
    <p:spTree>
      <p:nvGrpSpPr>
        <p:cNvPr id="1" name=""/>
        <p:cNvGrpSpPr/>
        <p:nvPr/>
      </p:nvGrpSpPr>
      <p:grpSpPr>
        <a:xfrm>
          <a:off x="0" y="0"/>
          <a:ext cx="0" cy="0"/>
          <a:chOff x="0" y="0"/>
          <a:chExt cx="0" cy="0"/>
        </a:xfrm>
      </p:grpSpPr>
    </p:spTree>
  </p:cSld>
  <p:clrMapOvr>
    <a:masterClrMapping/>
  </p:clrMapOvr>
  <p:transition xmlns:p14="http://schemas.microsoft.com/office/powerpoint/2010/mai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slideLayout" Target="../slideLayouts/slideLayout5.xml"/><Relationship Id="rId3"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4" Type="http://schemas.openxmlformats.org/officeDocument/2006/relationships/image" Target="../media/image1.png"/><Relationship Id="rId1" Type="http://schemas.openxmlformats.org/officeDocument/2006/relationships/slideLayout" Target="../slideLayouts/slideLayout6.xml"/><Relationship Id="rId2"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4" Type="http://schemas.openxmlformats.org/officeDocument/2006/relationships/image" Target="../media/image1.png"/><Relationship Id="rId1" Type="http://schemas.openxmlformats.org/officeDocument/2006/relationships/slideLayout" Target="../slideLayouts/slideLayout8.xml"/><Relationship Id="rId2"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5" r:id="rId2"/>
    <p:sldLayoutId id="2147483669" r:id="rId3"/>
  </p:sldLayoutIdLst>
  <p:transition xmlns:p14="http://schemas.microsoft.com/office/powerpoint/2010/main">
    <p:fade/>
  </p:transition>
  <p:hf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슬라이드 번호 개체 틀 5"/>
          <p:cNvSpPr txBox="1">
            <a:spLocks/>
          </p:cNvSpPr>
          <p:nvPr userDrawn="1"/>
        </p:nvSpPr>
        <p:spPr>
          <a:xfrm>
            <a:off x="6958029" y="6352159"/>
            <a:ext cx="1928826" cy="250824"/>
          </a:xfrm>
          <a:prstGeom prst="rect">
            <a:avLst/>
          </a:prstGeom>
        </p:spPr>
        <p:txBody>
          <a:bodyPr vert="horz" lIns="91440" tIns="45720" rIns="91440" bIns="45720" rtlCol="0" anchor="ctr"/>
          <a:lstStyle>
            <a:lvl1pPr algn="l">
              <a:defRPr sz="1800">
                <a:solidFill>
                  <a:schemeClr val="bg1"/>
                </a:solidFill>
                <a:latin typeface="PF Din Text Cond Pro Medium" pitchFamily="2" charset="0"/>
                <a:ea typeface="Rix고딕 M" pitchFamily="18" charset="-127"/>
              </a:defRPr>
            </a:lvl1pPr>
          </a:lstStyle>
          <a:p>
            <a:pPr marL="0" marR="0" lvl="0" indent="0" algn="r" defTabSz="914400" rtl="0" eaLnBrk="1" fontAlgn="auto" latinLnBrk="1" hangingPunct="1">
              <a:lnSpc>
                <a:spcPct val="100000"/>
              </a:lnSpc>
              <a:spcBef>
                <a:spcPts val="0"/>
              </a:spcBef>
              <a:spcAft>
                <a:spcPts val="0"/>
              </a:spcAft>
              <a:buClrTx/>
              <a:buSzTx/>
              <a:buFontTx/>
              <a:buNone/>
              <a:tabLst/>
              <a:defRPr/>
            </a:pPr>
            <a:fld id="{EC0BB0C5-6955-4F9B-BA60-58E2367A55EF}" type="slidenum">
              <a:rPr kumimoji="0" lang="ko-KR" altLang="en-US" sz="850" b="0" i="0" u="none" strike="noStrike" kern="1200" cap="none" spc="0" normalizeH="0" baseline="0" noProof="0" smtClean="0">
                <a:ln>
                  <a:noFill/>
                </a:ln>
                <a:solidFill>
                  <a:schemeClr val="tx1">
                    <a:lumMod val="85000"/>
                    <a:lumOff val="15000"/>
                  </a:schemeClr>
                </a:solidFill>
                <a:effectLst/>
                <a:uLnTx/>
                <a:uFillTx/>
                <a:latin typeface="나눔고딕" pitchFamily="50" charset="-127"/>
                <a:ea typeface="나눔고딕"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a:t>
            </a:fld>
            <a:r>
              <a:rPr kumimoji="0" lang="ko-KR" altLang="en-US" sz="800" b="0" i="0" u="none" strike="noStrike" kern="1200" cap="none" spc="0" normalizeH="0" baseline="0" noProof="0" dirty="0" smtClean="0">
                <a:ln>
                  <a:noFill/>
                </a:ln>
                <a:solidFill>
                  <a:schemeClr val="tx1">
                    <a:lumMod val="85000"/>
                    <a:lumOff val="15000"/>
                  </a:schemeClr>
                </a:solidFill>
                <a:effectLst/>
                <a:uLnTx/>
                <a:uFillTx/>
                <a:latin typeface="나눔고딕" pitchFamily="50" charset="-127"/>
                <a:ea typeface="나눔고딕" pitchFamily="50" charset="-127"/>
                <a:cs typeface="+mn-cs"/>
              </a:rPr>
              <a:t> </a:t>
            </a:r>
            <a:r>
              <a:rPr kumimoji="0" lang="en-US" altLang="ko-KR" sz="800" b="0" i="0" u="none" strike="noStrike" kern="1200" cap="none" spc="0" normalizeH="0" baseline="0" noProof="0" dirty="0" smtClean="0">
                <a:ln>
                  <a:noFill/>
                </a:ln>
                <a:solidFill>
                  <a:schemeClr val="tx1">
                    <a:lumMod val="85000"/>
                    <a:lumOff val="15000"/>
                  </a:schemeClr>
                </a:solidFill>
                <a:effectLst/>
                <a:uLnTx/>
                <a:uFillTx/>
                <a:latin typeface="나눔고딕" pitchFamily="50" charset="-127"/>
                <a:ea typeface="나눔고딕" pitchFamily="50" charset="-127"/>
                <a:cs typeface="+mn-cs"/>
              </a:rPr>
              <a:t>/</a:t>
            </a:r>
            <a:r>
              <a:rPr kumimoji="0" lang="ko-KR" altLang="en-US" sz="800" b="0" i="0" u="none" strike="noStrike" kern="1200" cap="none" spc="0" normalizeH="0" baseline="0" noProof="0" dirty="0" smtClean="0">
                <a:ln>
                  <a:noFill/>
                </a:ln>
                <a:solidFill>
                  <a:schemeClr val="tx1">
                    <a:lumMod val="85000"/>
                    <a:lumOff val="15000"/>
                  </a:schemeClr>
                </a:solidFill>
                <a:effectLst/>
                <a:uLnTx/>
                <a:uFillTx/>
                <a:latin typeface="나눔고딕" pitchFamily="50" charset="-127"/>
                <a:ea typeface="나눔고딕" pitchFamily="50" charset="-127"/>
                <a:cs typeface="+mn-cs"/>
              </a:rPr>
              <a:t>좋은코드</a:t>
            </a:r>
            <a:endParaRPr kumimoji="0" lang="ko-KR" altLang="en-US" sz="800" b="0" i="0" u="none" strike="noStrike" kern="1200" cap="none" spc="0" normalizeH="0" baseline="0" noProof="0" dirty="0">
              <a:ln>
                <a:noFill/>
              </a:ln>
              <a:solidFill>
                <a:schemeClr val="bg1">
                  <a:lumMod val="50000"/>
                </a:schemeClr>
              </a:solidFill>
              <a:effectLst/>
              <a:uLnTx/>
              <a:uFillTx/>
              <a:latin typeface="나눔고딕" pitchFamily="50" charset="-127"/>
              <a:ea typeface="나눔고딕" pitchFamily="50" charset="-127"/>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Lst>
  <p:transition xmlns:p14="http://schemas.microsoft.com/office/powerpoint/2010/main">
    <p:fade/>
  </p:transition>
  <p:hf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10" name="직선 연결선 9"/>
          <p:cNvCxnSpPr/>
          <p:nvPr userDrawn="1"/>
        </p:nvCxnSpPr>
        <p:spPr>
          <a:xfrm>
            <a:off x="332385" y="160950"/>
            <a:ext cx="8460000" cy="1588"/>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p:cNvCxnSpPr/>
          <p:nvPr userDrawn="1"/>
        </p:nvCxnSpPr>
        <p:spPr>
          <a:xfrm>
            <a:off x="332385" y="873742"/>
            <a:ext cx="8460000" cy="1588"/>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7965446" y="169465"/>
            <a:ext cx="928694" cy="244428"/>
          </a:xfrm>
          <a:prstGeom prst="rect">
            <a:avLst/>
          </a:prstGeom>
          <a:noFill/>
        </p:spPr>
        <p:txBody>
          <a:bodyPr wrap="square" lIns="99569" tIns="49785" rIns="99569" bIns="49785" rtlCol="0">
            <a:spAutoFit/>
          </a:bodyPr>
          <a:lstStyle/>
          <a:p>
            <a:pPr algn="r">
              <a:lnSpc>
                <a:spcPct val="140000"/>
              </a:lnSpc>
            </a:pPr>
            <a:r>
              <a:rPr lang="ko-KR" altLang="en-US" sz="730" dirty="0" smtClean="0">
                <a:solidFill>
                  <a:schemeClr val="bg1">
                    <a:lumMod val="65000"/>
                  </a:schemeClr>
                </a:solidFill>
                <a:latin typeface="나눔고딕" pitchFamily="50" charset="-127"/>
                <a:ea typeface="나눔고딕" pitchFamily="50" charset="-127"/>
              </a:rPr>
              <a:t>대외비</a:t>
            </a:r>
            <a:endParaRPr lang="en-US" altLang="ko-KR" sz="730" dirty="0" smtClean="0">
              <a:solidFill>
                <a:schemeClr val="bg1">
                  <a:lumMod val="65000"/>
                </a:schemeClr>
              </a:solidFill>
              <a:latin typeface="나눔고딕" pitchFamily="50" charset="-127"/>
              <a:ea typeface="나눔고딕" pitchFamily="50" charset="-127"/>
            </a:endParaRPr>
          </a:p>
        </p:txBody>
      </p:sp>
      <p:pic>
        <p:nvPicPr>
          <p:cNvPr id="9" name="Picture 2" descr="C:\Documents and Settings\nhn\바탕 화면\downall\nhn_logo.png"/>
          <p:cNvPicPr>
            <a:picLocks noChangeAspect="1" noChangeArrowheads="1"/>
          </p:cNvPicPr>
          <p:nvPr userDrawn="1"/>
        </p:nvPicPr>
        <p:blipFill>
          <a:blip r:embed="rId4" cstate="print">
            <a:lum bright="16000"/>
          </a:blip>
          <a:srcRect/>
          <a:stretch>
            <a:fillRect/>
          </a:stretch>
        </p:blipFill>
        <p:spPr bwMode="auto">
          <a:xfrm>
            <a:off x="357158" y="6316394"/>
            <a:ext cx="902607" cy="221152"/>
          </a:xfrm>
          <a:prstGeom prst="rect">
            <a:avLst/>
          </a:prstGeom>
          <a:noFill/>
        </p:spPr>
      </p:pic>
      <p:sp>
        <p:nvSpPr>
          <p:cNvPr id="12" name="슬라이드 번호 개체 틀 5"/>
          <p:cNvSpPr txBox="1">
            <a:spLocks/>
          </p:cNvSpPr>
          <p:nvPr userDrawn="1"/>
        </p:nvSpPr>
        <p:spPr>
          <a:xfrm>
            <a:off x="6958029" y="6357958"/>
            <a:ext cx="1928826" cy="250824"/>
          </a:xfrm>
          <a:prstGeom prst="rect">
            <a:avLst/>
          </a:prstGeom>
        </p:spPr>
        <p:txBody>
          <a:bodyPr vert="horz" lIns="91440" tIns="45720" rIns="91440" bIns="45720" rtlCol="0" anchor="ctr"/>
          <a:lstStyle>
            <a:lvl1pPr algn="l">
              <a:defRPr sz="1800">
                <a:solidFill>
                  <a:schemeClr val="bg1"/>
                </a:solidFill>
                <a:latin typeface="PF Din Text Cond Pro Medium" pitchFamily="2" charset="0"/>
                <a:ea typeface="Rix고딕 M" pitchFamily="18" charset="-127"/>
              </a:defRPr>
            </a:lvl1pPr>
          </a:lstStyle>
          <a:p>
            <a:pPr marL="0" marR="0" lvl="0" indent="0" algn="r" defTabSz="914400" rtl="0" eaLnBrk="1" fontAlgn="auto" latinLnBrk="1" hangingPunct="1">
              <a:lnSpc>
                <a:spcPct val="100000"/>
              </a:lnSpc>
              <a:spcBef>
                <a:spcPts val="0"/>
              </a:spcBef>
              <a:spcAft>
                <a:spcPts val="0"/>
              </a:spcAft>
              <a:buClrTx/>
              <a:buSzTx/>
              <a:buFontTx/>
              <a:buNone/>
              <a:tabLst/>
              <a:defRPr/>
            </a:pPr>
            <a:fld id="{EC0BB0C5-6955-4F9B-BA60-58E2367A55EF}" type="slidenum">
              <a:rPr kumimoji="0" lang="ko-KR" altLang="en-US" sz="850" b="0" i="0" u="none" strike="noStrike" kern="1200" cap="none" spc="0" normalizeH="0" baseline="0" noProof="0" smtClean="0">
                <a:ln>
                  <a:noFill/>
                </a:ln>
                <a:solidFill>
                  <a:schemeClr val="tx1">
                    <a:lumMod val="85000"/>
                    <a:lumOff val="15000"/>
                  </a:schemeClr>
                </a:solidFill>
                <a:effectLst/>
                <a:uLnTx/>
                <a:uFillTx/>
                <a:latin typeface="나눔고딕" pitchFamily="50" charset="-127"/>
                <a:ea typeface="나눔고딕"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a:t>
            </a:fld>
            <a:r>
              <a:rPr kumimoji="0" lang="ko-KR" altLang="en-US" sz="800" b="0" i="0" u="none" strike="noStrike" kern="1200" cap="none" spc="0" normalizeH="0" baseline="0" noProof="0" dirty="0" smtClean="0">
                <a:ln>
                  <a:noFill/>
                </a:ln>
                <a:solidFill>
                  <a:schemeClr val="tx1">
                    <a:lumMod val="85000"/>
                    <a:lumOff val="15000"/>
                  </a:schemeClr>
                </a:solidFill>
                <a:effectLst/>
                <a:uLnTx/>
                <a:uFillTx/>
                <a:latin typeface="나눔고딕" pitchFamily="50" charset="-127"/>
                <a:ea typeface="나눔고딕" pitchFamily="50" charset="-127"/>
                <a:cs typeface="+mn-cs"/>
              </a:rPr>
              <a:t> </a:t>
            </a:r>
            <a:r>
              <a:rPr kumimoji="0" lang="en-US" altLang="ko-KR" sz="800" b="0" i="0" u="none" strike="noStrike" kern="1200" cap="none" spc="0" normalizeH="0" baseline="0" noProof="0" dirty="0" smtClean="0">
                <a:ln>
                  <a:noFill/>
                </a:ln>
                <a:solidFill>
                  <a:schemeClr val="tx1">
                    <a:lumMod val="85000"/>
                    <a:lumOff val="15000"/>
                  </a:schemeClr>
                </a:solidFill>
                <a:effectLst/>
                <a:uLnTx/>
                <a:uFillTx/>
                <a:latin typeface="나눔고딕" pitchFamily="50" charset="-127"/>
                <a:ea typeface="나눔고딕" pitchFamily="50" charset="-127"/>
                <a:cs typeface="+mn-cs"/>
              </a:rPr>
              <a:t>/ </a:t>
            </a:r>
            <a:r>
              <a:rPr kumimoji="0" lang="ko-KR" altLang="en-US" sz="800" b="0" i="0" u="none" strike="noStrike" kern="1200" cap="none" spc="0" normalizeH="0" baseline="0" noProof="0" dirty="0" smtClean="0">
                <a:ln>
                  <a:noFill/>
                </a:ln>
                <a:solidFill>
                  <a:schemeClr val="tx1">
                    <a:lumMod val="85000"/>
                    <a:lumOff val="15000"/>
                  </a:schemeClr>
                </a:solidFill>
                <a:effectLst/>
                <a:uLnTx/>
                <a:uFillTx/>
                <a:latin typeface="나눔고딕" pitchFamily="50" charset="-127"/>
                <a:ea typeface="나눔고딕" pitchFamily="50" charset="-127"/>
                <a:cs typeface="+mn-cs"/>
              </a:rPr>
              <a:t>파워포인트 문서 사용 안내</a:t>
            </a:r>
            <a:endParaRPr kumimoji="0" lang="ko-KR" altLang="en-US" sz="800" b="0" i="0" u="none" strike="noStrike" kern="1200" cap="none" spc="0" normalizeH="0" baseline="0" noProof="0" dirty="0">
              <a:ln>
                <a:noFill/>
              </a:ln>
              <a:solidFill>
                <a:schemeClr val="bg1">
                  <a:lumMod val="50000"/>
                </a:schemeClr>
              </a:solidFill>
              <a:effectLst/>
              <a:uLnTx/>
              <a:uFillTx/>
              <a:latin typeface="나눔고딕" pitchFamily="50" charset="-127"/>
              <a:ea typeface="나눔고딕" pitchFamily="50" charset="-127"/>
              <a:cs typeface="+mn-cs"/>
            </a:endParaRPr>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Lst>
  <p:transition xmlns:p14="http://schemas.microsoft.com/office/powerpoint/2010/main">
    <p:fade/>
  </p:transition>
  <p:hf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10" name="직선 연결선 9"/>
          <p:cNvCxnSpPr/>
          <p:nvPr userDrawn="1"/>
        </p:nvCxnSpPr>
        <p:spPr>
          <a:xfrm>
            <a:off x="332385" y="160950"/>
            <a:ext cx="8460000" cy="1588"/>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p:cNvCxnSpPr/>
          <p:nvPr userDrawn="1"/>
        </p:nvCxnSpPr>
        <p:spPr>
          <a:xfrm>
            <a:off x="332385" y="873742"/>
            <a:ext cx="8460000" cy="1588"/>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7965446" y="169465"/>
            <a:ext cx="928694" cy="244428"/>
          </a:xfrm>
          <a:prstGeom prst="rect">
            <a:avLst/>
          </a:prstGeom>
          <a:noFill/>
        </p:spPr>
        <p:txBody>
          <a:bodyPr wrap="square" lIns="99569" tIns="49785" rIns="99569" bIns="49785" rtlCol="0">
            <a:spAutoFit/>
          </a:bodyPr>
          <a:lstStyle/>
          <a:p>
            <a:pPr algn="r">
              <a:lnSpc>
                <a:spcPct val="140000"/>
              </a:lnSpc>
            </a:pPr>
            <a:r>
              <a:rPr lang="ko-KR" altLang="en-US" sz="730" dirty="0" smtClean="0">
                <a:solidFill>
                  <a:schemeClr val="bg1">
                    <a:lumMod val="65000"/>
                  </a:schemeClr>
                </a:solidFill>
                <a:latin typeface="나눔고딕" pitchFamily="50" charset="-127"/>
                <a:ea typeface="나눔고딕" pitchFamily="50" charset="-127"/>
              </a:rPr>
              <a:t>기밀</a:t>
            </a:r>
            <a:endParaRPr lang="en-US" altLang="ko-KR" sz="730" dirty="0" smtClean="0">
              <a:solidFill>
                <a:schemeClr val="bg1">
                  <a:lumMod val="65000"/>
                </a:schemeClr>
              </a:solidFill>
              <a:latin typeface="나눔고딕" pitchFamily="50" charset="-127"/>
              <a:ea typeface="나눔고딕" pitchFamily="50" charset="-127"/>
            </a:endParaRPr>
          </a:p>
        </p:txBody>
      </p:sp>
      <p:pic>
        <p:nvPicPr>
          <p:cNvPr id="9" name="Picture 2" descr="C:\Documents and Settings\nhn\바탕 화면\downall\nhn_logo.png"/>
          <p:cNvPicPr>
            <a:picLocks noChangeAspect="1" noChangeArrowheads="1"/>
          </p:cNvPicPr>
          <p:nvPr userDrawn="1"/>
        </p:nvPicPr>
        <p:blipFill>
          <a:blip r:embed="rId4" cstate="print">
            <a:lum bright="16000"/>
          </a:blip>
          <a:srcRect/>
          <a:stretch>
            <a:fillRect/>
          </a:stretch>
        </p:blipFill>
        <p:spPr bwMode="auto">
          <a:xfrm>
            <a:off x="357158" y="6316394"/>
            <a:ext cx="902607" cy="221152"/>
          </a:xfrm>
          <a:prstGeom prst="rect">
            <a:avLst/>
          </a:prstGeom>
          <a:noFill/>
        </p:spPr>
      </p:pic>
      <p:sp>
        <p:nvSpPr>
          <p:cNvPr id="12" name="슬라이드 번호 개체 틀 5"/>
          <p:cNvSpPr txBox="1">
            <a:spLocks/>
          </p:cNvSpPr>
          <p:nvPr userDrawn="1"/>
        </p:nvSpPr>
        <p:spPr>
          <a:xfrm>
            <a:off x="6958029" y="6357958"/>
            <a:ext cx="1928826" cy="250824"/>
          </a:xfrm>
          <a:prstGeom prst="rect">
            <a:avLst/>
          </a:prstGeom>
        </p:spPr>
        <p:txBody>
          <a:bodyPr vert="horz" lIns="91440" tIns="45720" rIns="91440" bIns="45720" rtlCol="0" anchor="ctr"/>
          <a:lstStyle>
            <a:lvl1pPr algn="l">
              <a:defRPr sz="1800">
                <a:solidFill>
                  <a:schemeClr val="bg1"/>
                </a:solidFill>
                <a:latin typeface="PF Din Text Cond Pro Medium" pitchFamily="2" charset="0"/>
                <a:ea typeface="Rix고딕 M" pitchFamily="18" charset="-127"/>
              </a:defRPr>
            </a:lvl1pPr>
          </a:lstStyle>
          <a:p>
            <a:pPr marL="0" marR="0" lvl="0" indent="0" algn="r" defTabSz="914400" rtl="0" eaLnBrk="1" fontAlgn="auto" latinLnBrk="1" hangingPunct="1">
              <a:lnSpc>
                <a:spcPct val="100000"/>
              </a:lnSpc>
              <a:spcBef>
                <a:spcPts val="0"/>
              </a:spcBef>
              <a:spcAft>
                <a:spcPts val="0"/>
              </a:spcAft>
              <a:buClrTx/>
              <a:buSzTx/>
              <a:buFontTx/>
              <a:buNone/>
              <a:tabLst/>
              <a:defRPr/>
            </a:pPr>
            <a:fld id="{EC0BB0C5-6955-4F9B-BA60-58E2367A55EF}" type="slidenum">
              <a:rPr kumimoji="0" lang="ko-KR" altLang="en-US" sz="850" b="0" i="0" u="none" strike="noStrike" kern="1200" cap="none" spc="0" normalizeH="0" baseline="0" noProof="0" smtClean="0">
                <a:ln>
                  <a:noFill/>
                </a:ln>
                <a:solidFill>
                  <a:schemeClr val="tx1">
                    <a:lumMod val="85000"/>
                    <a:lumOff val="15000"/>
                  </a:schemeClr>
                </a:solidFill>
                <a:effectLst/>
                <a:uLnTx/>
                <a:uFillTx/>
                <a:latin typeface="나눔고딕" pitchFamily="50" charset="-127"/>
                <a:ea typeface="나눔고딕"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a:t>
            </a:fld>
            <a:r>
              <a:rPr kumimoji="0" lang="ko-KR" altLang="en-US" sz="800" b="0" i="0" u="none" strike="noStrike" kern="1200" cap="none" spc="0" normalizeH="0" baseline="0" noProof="0" dirty="0" smtClean="0">
                <a:ln>
                  <a:noFill/>
                </a:ln>
                <a:solidFill>
                  <a:schemeClr val="tx1">
                    <a:lumMod val="85000"/>
                    <a:lumOff val="15000"/>
                  </a:schemeClr>
                </a:solidFill>
                <a:effectLst/>
                <a:uLnTx/>
                <a:uFillTx/>
                <a:latin typeface="나눔고딕" pitchFamily="50" charset="-127"/>
                <a:ea typeface="나눔고딕" pitchFamily="50" charset="-127"/>
                <a:cs typeface="+mn-cs"/>
              </a:rPr>
              <a:t> </a:t>
            </a:r>
            <a:r>
              <a:rPr kumimoji="0" lang="en-US" altLang="ko-KR" sz="800" b="0" i="0" u="none" strike="noStrike" kern="1200" cap="none" spc="0" normalizeH="0" baseline="0" noProof="0" dirty="0" smtClean="0">
                <a:ln>
                  <a:noFill/>
                </a:ln>
                <a:solidFill>
                  <a:schemeClr val="tx1">
                    <a:lumMod val="85000"/>
                    <a:lumOff val="15000"/>
                  </a:schemeClr>
                </a:solidFill>
                <a:effectLst/>
                <a:uLnTx/>
                <a:uFillTx/>
                <a:latin typeface="나눔고딕" pitchFamily="50" charset="-127"/>
                <a:ea typeface="나눔고딕" pitchFamily="50" charset="-127"/>
                <a:cs typeface="+mn-cs"/>
              </a:rPr>
              <a:t>/ </a:t>
            </a:r>
            <a:r>
              <a:rPr kumimoji="0" lang="ko-KR" altLang="en-US" sz="800" b="0" i="0" u="none" strike="noStrike" kern="1200" cap="none" spc="0" normalizeH="0" baseline="0" noProof="0" dirty="0" smtClean="0">
                <a:ln>
                  <a:noFill/>
                </a:ln>
                <a:solidFill>
                  <a:schemeClr val="tx1">
                    <a:lumMod val="85000"/>
                    <a:lumOff val="15000"/>
                  </a:schemeClr>
                </a:solidFill>
                <a:effectLst/>
                <a:uLnTx/>
                <a:uFillTx/>
                <a:latin typeface="나눔고딕" pitchFamily="50" charset="-127"/>
                <a:ea typeface="나눔고딕" pitchFamily="50" charset="-127"/>
                <a:cs typeface="+mn-cs"/>
              </a:rPr>
              <a:t>파워포인트 문서 사용 안내</a:t>
            </a:r>
            <a:endParaRPr kumimoji="0" lang="ko-KR" altLang="en-US" sz="800" b="0" i="0" u="none" strike="noStrike" kern="1200" cap="none" spc="0" normalizeH="0" baseline="0" noProof="0" dirty="0">
              <a:ln>
                <a:noFill/>
              </a:ln>
              <a:solidFill>
                <a:schemeClr val="bg1">
                  <a:lumMod val="50000"/>
                </a:schemeClr>
              </a:solidFill>
              <a:effectLst/>
              <a:uLnTx/>
              <a:uFillTx/>
              <a:latin typeface="나눔고딕" pitchFamily="50" charset="-127"/>
              <a:ea typeface="나눔고딕" pitchFamily="50" charset="-127"/>
              <a:cs typeface="+mn-cs"/>
            </a:endParaRP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Lst>
  <p:transition xmlns:p14="http://schemas.microsoft.com/office/powerpoint/2010/main">
    <p:fade/>
  </p:transition>
  <p:hf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7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7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7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73.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 Id="rId3" Type="http://schemas.openxmlformats.org/officeDocument/2006/relationships/image" Target="../media/image74.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75.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 Id="rId3" Type="http://schemas.openxmlformats.org/officeDocument/2006/relationships/image" Target="../media/image76.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77.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 Id="rId3" Type="http://schemas.openxmlformats.org/officeDocument/2006/relationships/image" Target="../media/image78.gif"/></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79.gif"/></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 Id="rId3" Type="http://schemas.openxmlformats.org/officeDocument/2006/relationships/image" Target="../media/image80.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image" Target="../media/image81.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82.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 Id="rId3" Type="http://schemas.openxmlformats.org/officeDocument/2006/relationships/image" Target="../media/image83.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 Id="rId3" Type="http://schemas.openxmlformats.org/officeDocument/2006/relationships/image" Target="../media/image84.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85.gif"/></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 Id="rId3" Type="http://schemas.openxmlformats.org/officeDocument/2006/relationships/hyperlink" Target="http://www.junit.org/" TargetMode="Externa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1" Type="http://schemas.openxmlformats.org/officeDocument/2006/relationships/slideLayout" Target="../slideLayouts/slideLayout3.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 Id="rId3" Type="http://schemas.openxmlformats.org/officeDocument/2006/relationships/image" Target="../media/image88.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 Id="rId3" Type="http://schemas.openxmlformats.org/officeDocument/2006/relationships/image" Target="../media/image89.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 Id="rId3" Type="http://schemas.openxmlformats.org/officeDocument/2006/relationships/image" Target="../media/image90.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6.xml"/><Relationship Id="rId3" Type="http://schemas.openxmlformats.org/officeDocument/2006/relationships/image" Target="../media/image91.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 Id="rId3" Type="http://schemas.openxmlformats.org/officeDocument/2006/relationships/image" Target="../media/image91.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image" Target="../media/image92.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9.xml"/><Relationship Id="rId3" Type="http://schemas.openxmlformats.org/officeDocument/2006/relationships/image" Target="../media/image9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Relationship Id="rId3" Type="http://schemas.openxmlformats.org/officeDocument/2006/relationships/image" Target="../media/image93.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 Id="rId3" Type="http://schemas.openxmlformats.org/officeDocument/2006/relationships/image" Target="../media/image94.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 Id="rId3" Type="http://schemas.openxmlformats.org/officeDocument/2006/relationships/image" Target="../media/image95.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97.png"/><Relationship Id="rId1" Type="http://schemas.openxmlformats.org/officeDocument/2006/relationships/slideLayout" Target="../slideLayouts/slideLayout3.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 Id="rId3" Type="http://schemas.openxmlformats.org/officeDocument/2006/relationships/image" Target="../media/image98.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8.xml"/><Relationship Id="rId3" Type="http://schemas.openxmlformats.org/officeDocument/2006/relationships/image" Target="../media/image99.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1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1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1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1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1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1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1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1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2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2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2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2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2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2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2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2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2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3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34.gi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36.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 Id="rId3" Type="http://schemas.openxmlformats.org/officeDocument/2006/relationships/image" Target="../media/image3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3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 Id="rId3"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image" Target="../media/image4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 Id="rId3" Type="http://schemas.openxmlformats.org/officeDocument/2006/relationships/image" Target="../media/image4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image" Target="../media/image42.png"/></Relationships>
</file>

<file path=ppt/slides/_rels/slide7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4" Type="http://schemas.openxmlformats.org/officeDocument/2006/relationships/image" Target="../media/image46.png"/><Relationship Id="rId5" Type="http://schemas.openxmlformats.org/officeDocument/2006/relationships/oleObject" Target="../embeddings/oleObject1.bin"/><Relationship Id="rId6" Type="http://schemas.openxmlformats.org/officeDocument/2006/relationships/image" Target="../media/image45.wmf"/><Relationship Id="rId1" Type="http://schemas.openxmlformats.org/officeDocument/2006/relationships/vmlDrawing" Target="../drawings/vmlDrawing1.vml"/><Relationship Id="rId2"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 Id="rId3" Type="http://schemas.openxmlformats.org/officeDocument/2006/relationships/image" Target="../media/image4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4" Type="http://schemas.openxmlformats.org/officeDocument/2006/relationships/oleObject" Target="../embeddings/oleObject2.bin"/><Relationship Id="rId5" Type="http://schemas.openxmlformats.org/officeDocument/2006/relationships/image" Target="../media/image48.wmf"/><Relationship Id="rId1" Type="http://schemas.openxmlformats.org/officeDocument/2006/relationships/vmlDrawing" Target="../drawings/vmlDrawing2.vml"/><Relationship Id="rId2"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oleObject" Target="../embeddings/oleObject3.bin"/><Relationship Id="rId8" Type="http://schemas.openxmlformats.org/officeDocument/2006/relationships/image" Target="../media/image49.wmf"/><Relationship Id="rId1" Type="http://schemas.openxmlformats.org/officeDocument/2006/relationships/vmlDrawing" Target="../drawings/vmlDrawing3.vml"/><Relationship Id="rId2"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 Id="rId3" Type="http://schemas.openxmlformats.org/officeDocument/2006/relationships/image" Target="../media/image53.gif"/></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4" Type="http://schemas.openxmlformats.org/officeDocument/2006/relationships/oleObject" Target="../embeddings/oleObject4.bin"/><Relationship Id="rId5" Type="http://schemas.openxmlformats.org/officeDocument/2006/relationships/image" Target="../media/image54.wmf"/><Relationship Id="rId6" Type="http://schemas.openxmlformats.org/officeDocument/2006/relationships/oleObject" Target="../embeddings/oleObject5.bin"/><Relationship Id="rId7" Type="http://schemas.openxmlformats.org/officeDocument/2006/relationships/image" Target="../media/image55.wmf"/><Relationship Id="rId1" Type="http://schemas.openxmlformats.org/officeDocument/2006/relationships/vmlDrawing" Target="../drawings/vmlDrawing4.vml"/><Relationship Id="rId2"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4" Type="http://schemas.openxmlformats.org/officeDocument/2006/relationships/image" Target="../media/image57.png"/><Relationship Id="rId5" Type="http://schemas.openxmlformats.org/officeDocument/2006/relationships/oleObject" Target="../embeddings/oleObject6.bin"/><Relationship Id="rId6" Type="http://schemas.openxmlformats.org/officeDocument/2006/relationships/image" Target="../media/image56.wmf"/><Relationship Id="rId1" Type="http://schemas.openxmlformats.org/officeDocument/2006/relationships/vmlDrawing" Target="../drawings/vmlDrawing5.vml"/><Relationship Id="rId2"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 Id="rId3" Type="http://schemas.openxmlformats.org/officeDocument/2006/relationships/image" Target="../media/image5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 Id="rId3" Type="http://schemas.openxmlformats.org/officeDocument/2006/relationships/image" Target="../media/image5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 Id="rId3" Type="http://schemas.openxmlformats.org/officeDocument/2006/relationships/image" Target="../media/image5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 Id="rId3" Type="http://schemas.openxmlformats.org/officeDocument/2006/relationships/image" Target="../media/image60.png"/></Relationships>
</file>

<file path=ppt/slides/_rels/slide88.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4.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 Id="rId3" Type="http://schemas.openxmlformats.org/officeDocument/2006/relationships/image" Target="../media/image6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2.xml"/><Relationship Id="rId3" Type="http://schemas.openxmlformats.org/officeDocument/2006/relationships/image" Target="../media/image6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5.xml"/><Relationship Id="rId3" Type="http://schemas.openxmlformats.org/officeDocument/2006/relationships/image" Target="../media/image6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6.xml"/><Relationship Id="rId3" Type="http://schemas.openxmlformats.org/officeDocument/2006/relationships/image" Target="../media/image6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7.xml"/><Relationship Id="rId3" Type="http://schemas.openxmlformats.org/officeDocument/2006/relationships/image" Target="../media/image6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8.xml"/><Relationship Id="rId3" Type="http://schemas.openxmlformats.org/officeDocument/2006/relationships/image" Target="../media/image6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06356" y="1098567"/>
            <a:ext cx="7866105" cy="772861"/>
          </a:xfrm>
          <a:prstGeom prst="rect">
            <a:avLst/>
          </a:prstGeom>
          <a:noFill/>
        </p:spPr>
        <p:txBody>
          <a:bodyPr wrap="square" rtlCol="0">
            <a:spAutoFit/>
          </a:bodyPr>
          <a:lstStyle/>
          <a:p>
            <a:pPr>
              <a:lnSpc>
                <a:spcPts val="5600"/>
              </a:lnSpc>
            </a:pPr>
            <a:r>
              <a:rPr lang="en-US" altLang="ko-KR" sz="3200" b="1" spc="-150" dirty="0" smtClean="0">
                <a:latin typeface="나눔고딕" pitchFamily="50" charset="-127"/>
                <a:ea typeface="나눔고딕" pitchFamily="50" charset="-127"/>
              </a:rPr>
              <a:t>Clean Code</a:t>
            </a:r>
          </a:p>
        </p:txBody>
      </p:sp>
      <p:cxnSp>
        <p:nvCxnSpPr>
          <p:cNvPr id="8" name="직선 연결선 7"/>
          <p:cNvCxnSpPr/>
          <p:nvPr/>
        </p:nvCxnSpPr>
        <p:spPr>
          <a:xfrm>
            <a:off x="334298" y="2214554"/>
            <a:ext cx="342000" cy="158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body"/>
          </p:nvPr>
        </p:nvSpPr>
        <p:spPr>
          <a:xfrm>
            <a:off x="685908" y="2624068"/>
            <a:ext cx="7760754" cy="1906983"/>
          </a:xfrm>
          <a:ln/>
        </p:spPr>
        <p:txBody>
          <a:bodyPr anchor="t"/>
          <a:lstStyle/>
          <a:p>
            <a:pPr marL="308610" indent="-291465">
              <a:spcBef>
                <a:spcPts val="720"/>
              </a:spcBef>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Lst>
            </a:pPr>
            <a:r>
              <a:rPr lang="en-GB" sz="5400" dirty="0">
                <a:latin typeface="Arial"/>
                <a:cs typeface="Arial"/>
              </a:rPr>
              <a:t>The wrong notion of time</a:t>
            </a:r>
          </a:p>
        </p:txBody>
      </p:sp>
      <p:sp>
        <p:nvSpPr>
          <p:cNvPr id="3" name="TextBox 2"/>
          <p:cNvSpPr txBox="1"/>
          <p:nvPr/>
        </p:nvSpPr>
        <p:spPr>
          <a:xfrm>
            <a:off x="248574" y="169524"/>
            <a:ext cx="6395128" cy="387286"/>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1.3 The Agile Hangover</a:t>
            </a:r>
          </a:p>
        </p:txBody>
      </p:sp>
    </p:spTree>
    <p:extLst>
      <p:ext uri="{BB962C8B-B14F-4D97-AF65-F5344CB8AC3E}">
        <p14:creationId xmlns:p14="http://schemas.microsoft.com/office/powerpoint/2010/main" val="164588514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3036" y="2344094"/>
            <a:ext cx="8579443" cy="682238"/>
          </a:xfrm>
          <a:prstGeom prst="rect">
            <a:avLst/>
          </a:prstGeom>
          <a:noFill/>
        </p:spPr>
        <p:txBody>
          <a:bodyPr wrap="square" rtlCol="0">
            <a:spAutoFit/>
          </a:bodyPr>
          <a:lstStyle/>
          <a:p>
            <a:pPr>
              <a:lnSpc>
                <a:spcPts val="4600"/>
              </a:lnSpc>
            </a:pPr>
            <a:r>
              <a:rPr lang="en-US" altLang="ko-KR" sz="4000" b="1" spc="-100" dirty="0">
                <a:latin typeface="나눔고딕" pitchFamily="50" charset="-127"/>
                <a:ea typeface="나눔고딕" pitchFamily="50" charset="-127"/>
              </a:rPr>
              <a:t>3</a:t>
            </a:r>
            <a:r>
              <a:rPr lang="en-US" altLang="ko-KR" sz="4000" b="1" spc="-100" dirty="0" smtClean="0">
                <a:latin typeface="나눔고딕" pitchFamily="50" charset="-127"/>
                <a:ea typeface="나눔고딕" pitchFamily="50" charset="-127"/>
              </a:rPr>
              <a:t>. Test Code smells &amp; Refactoring</a:t>
            </a:r>
          </a:p>
        </p:txBody>
      </p:sp>
      <p:cxnSp>
        <p:nvCxnSpPr>
          <p:cNvPr id="5" name="직선 연결선 4"/>
          <p:cNvCxnSpPr/>
          <p:nvPr/>
        </p:nvCxnSpPr>
        <p:spPr>
          <a:xfrm>
            <a:off x="428596" y="2214554"/>
            <a:ext cx="828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433613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b="1" dirty="0" smtClean="0">
                <a:latin typeface="맑은 고딕" pitchFamily="50" charset="-127"/>
                <a:ea typeface="맑은 고딕" pitchFamily="50" charset="-127"/>
              </a:rPr>
              <a:t>Terminology</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endParaRPr lang="ko-KR" altLang="en-US" b="1" dirty="0">
              <a:latin typeface="맑은 고딕" pitchFamily="50" charset="-127"/>
              <a:ea typeface="맑은 고딕" pitchFamily="50" charset="-127"/>
            </a:endParaRPr>
          </a:p>
        </p:txBody>
      </p:sp>
      <p:sp>
        <p:nvSpPr>
          <p:cNvPr id="8" name="내용 개체 틀 7"/>
          <p:cNvSpPr>
            <a:spLocks noGrp="1"/>
          </p:cNvSpPr>
          <p:nvPr>
            <p:ph sz="quarter" idx="10"/>
          </p:nvPr>
        </p:nvSpPr>
        <p:spPr>
          <a:xfrm>
            <a:off x="642910" y="1142984"/>
            <a:ext cx="7929563" cy="5357850"/>
          </a:xfrm>
        </p:spPr>
        <p:txBody>
          <a:bodyPr>
            <a:noAutofit/>
          </a:bodyPr>
          <a:lstStyle/>
          <a:p>
            <a:r>
              <a:rPr lang="en-US" altLang="ko-KR" sz="1800" dirty="0" smtClean="0"/>
              <a:t> Test </a:t>
            </a:r>
            <a:r>
              <a:rPr lang="en-US" altLang="ko-KR" sz="1800" dirty="0" err="1" smtClean="0"/>
              <a:t>vs</a:t>
            </a:r>
            <a:r>
              <a:rPr lang="en-US" altLang="ko-KR" sz="1800" dirty="0" smtClean="0"/>
              <a:t> SUT </a:t>
            </a:r>
            <a:r>
              <a:rPr lang="en-US" altLang="ko-KR" sz="1800" dirty="0" err="1" smtClean="0"/>
              <a:t>vs</a:t>
            </a:r>
            <a:r>
              <a:rPr lang="en-US" altLang="ko-KR" sz="1800" dirty="0" smtClean="0"/>
              <a:t> DOC:</a:t>
            </a:r>
          </a:p>
          <a:p>
            <a:endParaRPr lang="en-US" altLang="ko-KR" sz="1800" dirty="0" smtClean="0"/>
          </a:p>
          <a:p>
            <a:endParaRPr lang="en-US" altLang="ko-KR" sz="1800" dirty="0" smtClean="0"/>
          </a:p>
          <a:p>
            <a:endParaRPr lang="en-US" altLang="ko-KR" sz="1800" dirty="0" smtClean="0"/>
          </a:p>
          <a:p>
            <a:endParaRPr lang="en-US" altLang="ko-KR" sz="1800" dirty="0" smtClean="0"/>
          </a:p>
          <a:p>
            <a:r>
              <a:rPr lang="en-US" altLang="ko-KR" sz="1800" dirty="0" smtClean="0"/>
              <a:t> Unit </a:t>
            </a:r>
            <a:r>
              <a:rPr lang="en-US" altLang="ko-KR" sz="1800" dirty="0" err="1" smtClean="0"/>
              <a:t>vs</a:t>
            </a:r>
            <a:r>
              <a:rPr lang="en-US" altLang="ko-KR" sz="1800" dirty="0" smtClean="0"/>
              <a:t> Component </a:t>
            </a:r>
            <a:r>
              <a:rPr lang="en-US" altLang="ko-KR" sz="1800" dirty="0" err="1" smtClean="0"/>
              <a:t>vs</a:t>
            </a:r>
            <a:r>
              <a:rPr lang="en-US" altLang="ko-KR" sz="1800" dirty="0" smtClean="0"/>
              <a:t> Customer Testing</a:t>
            </a:r>
          </a:p>
          <a:p>
            <a:endParaRPr lang="en-US" altLang="ko-KR" sz="1800" dirty="0" smtClean="0"/>
          </a:p>
          <a:p>
            <a:endParaRPr lang="en-US" altLang="ko-KR" sz="1800" dirty="0" smtClean="0"/>
          </a:p>
          <a:p>
            <a:endParaRPr lang="en-US" altLang="ko-KR" sz="1800" dirty="0" smtClean="0"/>
          </a:p>
          <a:p>
            <a:endParaRPr lang="en-US" altLang="ko-KR" sz="1800" dirty="0" smtClean="0"/>
          </a:p>
          <a:p>
            <a:endParaRPr lang="en-US" altLang="ko-KR" sz="1800" dirty="0" smtClean="0"/>
          </a:p>
          <a:p>
            <a:endParaRPr lang="en-US" altLang="ko-KR" sz="1800" dirty="0" smtClean="0"/>
          </a:p>
          <a:p>
            <a:r>
              <a:rPr lang="en-US" altLang="ko-KR" sz="1800" dirty="0" smtClean="0"/>
              <a:t> Black Box </a:t>
            </a:r>
            <a:r>
              <a:rPr lang="en-US" altLang="ko-KR" sz="1800" dirty="0" err="1" smtClean="0"/>
              <a:t>vs</a:t>
            </a:r>
            <a:r>
              <a:rPr lang="en-US" altLang="ko-KR" sz="1800" dirty="0" smtClean="0"/>
              <a:t> White Box</a:t>
            </a:r>
          </a:p>
          <a:p>
            <a:pPr lvl="1"/>
            <a:r>
              <a:rPr lang="en-US" altLang="ko-KR" sz="1800" dirty="0" smtClean="0"/>
              <a:t>Black box: know what it should do</a:t>
            </a:r>
          </a:p>
          <a:p>
            <a:pPr lvl="1"/>
            <a:r>
              <a:rPr lang="en-US" altLang="ko-KR" sz="1800" dirty="0" smtClean="0"/>
              <a:t>White box: know how it is built inside</a:t>
            </a:r>
          </a:p>
          <a:p>
            <a:endParaRPr lang="en-US" altLang="ko-KR" sz="1800" dirty="0" smtClean="0"/>
          </a:p>
          <a:p>
            <a:endParaRPr lang="ko-KR" altLang="en-US" sz="1800" dirty="0"/>
          </a:p>
        </p:txBody>
      </p:sp>
      <p:sp>
        <p:nvSpPr>
          <p:cNvPr id="7" name="텍스트 개체 틀 6"/>
          <p:cNvSpPr>
            <a:spLocks noGrp="1"/>
          </p:cNvSpPr>
          <p:nvPr>
            <p:ph type="body" sz="quarter" idx="13"/>
          </p:nvPr>
        </p:nvSpPr>
        <p:spPr/>
        <p:txBody>
          <a:bodyPr>
            <a:normAutofit fontScale="77500" lnSpcReduction="20000"/>
          </a:bodyPr>
          <a:lstStyle/>
          <a:p>
            <a:r>
              <a:rPr lang="en-US" altLang="ko-KR" b="1" dirty="0" smtClean="0">
                <a:solidFill>
                  <a:schemeClr val="tx1"/>
                </a:solidFill>
                <a:latin typeface="맑은 고딕" pitchFamily="50" charset="-127"/>
                <a:ea typeface="맑은 고딕" pitchFamily="50" charset="-127"/>
              </a:rPr>
              <a:t>3.0</a:t>
            </a:r>
            <a:endParaRPr lang="ko-KR" altLang="en-US" b="1" dirty="0">
              <a:solidFill>
                <a:schemeClr val="tx1"/>
              </a:solidFill>
              <a:latin typeface="맑은 고딕" pitchFamily="50" charset="-127"/>
              <a:ea typeface="맑은 고딕" pitchFamily="50" charset="-127"/>
            </a:endParaRPr>
          </a:p>
        </p:txBody>
      </p:sp>
      <p:pic>
        <p:nvPicPr>
          <p:cNvPr id="1027" name="Picture 3"/>
          <p:cNvPicPr>
            <a:picLocks noChangeAspect="1" noChangeArrowheads="1"/>
          </p:cNvPicPr>
          <p:nvPr/>
        </p:nvPicPr>
        <p:blipFill>
          <a:blip r:embed="rId3"/>
          <a:srcRect/>
          <a:stretch>
            <a:fillRect/>
          </a:stretch>
        </p:blipFill>
        <p:spPr bwMode="auto">
          <a:xfrm>
            <a:off x="1071538" y="1643050"/>
            <a:ext cx="7579314" cy="1000132"/>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3857620" y="3286124"/>
            <a:ext cx="4786346" cy="2254526"/>
          </a:xfrm>
          <a:prstGeom prst="rect">
            <a:avLst/>
          </a:prstGeom>
          <a:noFill/>
          <a:ln w="9525">
            <a:noFill/>
            <a:miter lim="800000"/>
            <a:headEnd/>
            <a:tailEnd/>
          </a:ln>
          <a:effectLst/>
        </p:spPr>
      </p:pic>
    </p:spTree>
    <p:extLst>
      <p:ext uri="{BB962C8B-B14F-4D97-AF65-F5344CB8AC3E}">
        <p14:creationId xmlns:p14="http://schemas.microsoft.com/office/powerpoint/2010/main" val="39970788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b="1" dirty="0" smtClean="0">
                <a:latin typeface="맑은 고딕" pitchFamily="50" charset="-127"/>
                <a:ea typeface="맑은 고딕" pitchFamily="50" charset="-127"/>
              </a:rPr>
              <a:t>What Doest it Take To be Successful?</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endParaRPr lang="ko-KR" altLang="en-US" b="1" dirty="0">
              <a:latin typeface="맑은 고딕" pitchFamily="50" charset="-127"/>
              <a:ea typeface="맑은 고딕" pitchFamily="50" charset="-127"/>
            </a:endParaRPr>
          </a:p>
        </p:txBody>
      </p:sp>
      <p:sp>
        <p:nvSpPr>
          <p:cNvPr id="8" name="내용 개체 틀 7"/>
          <p:cNvSpPr>
            <a:spLocks noGrp="1"/>
          </p:cNvSpPr>
          <p:nvPr>
            <p:ph sz="quarter" idx="10"/>
          </p:nvPr>
        </p:nvSpPr>
        <p:spPr>
          <a:xfrm>
            <a:off x="642910" y="1142984"/>
            <a:ext cx="7929563" cy="5357850"/>
          </a:xfrm>
        </p:spPr>
        <p:txBody>
          <a:bodyPr>
            <a:noAutofit/>
          </a:bodyPr>
          <a:lstStyle/>
          <a:p>
            <a:pPr>
              <a:buNone/>
            </a:pPr>
            <a:r>
              <a:rPr lang="en-US" altLang="ko-KR" sz="1800" dirty="0" smtClean="0"/>
              <a:t> </a:t>
            </a:r>
          </a:p>
          <a:p>
            <a:pPr algn="ctr">
              <a:buNone/>
            </a:pPr>
            <a:r>
              <a:rPr lang="en-US" altLang="ko-KR" sz="3600" dirty="0" smtClean="0"/>
              <a:t>Programming Experience</a:t>
            </a:r>
          </a:p>
          <a:p>
            <a:pPr algn="ctr">
              <a:buNone/>
            </a:pPr>
            <a:r>
              <a:rPr lang="en-US" altLang="ko-KR" sz="3600" dirty="0" smtClean="0"/>
              <a:t>+ </a:t>
            </a:r>
            <a:r>
              <a:rPr lang="en-US" altLang="ko-KR" sz="3600" dirty="0" err="1" smtClean="0"/>
              <a:t>xUnit</a:t>
            </a:r>
            <a:r>
              <a:rPr lang="en-US" altLang="ko-KR" sz="3600" dirty="0" smtClean="0"/>
              <a:t> Experience</a:t>
            </a:r>
          </a:p>
          <a:p>
            <a:pPr algn="ctr">
              <a:buNone/>
            </a:pPr>
            <a:r>
              <a:rPr lang="en-US" altLang="ko-KR" sz="3600" dirty="0" smtClean="0"/>
              <a:t>+ Testing experience</a:t>
            </a:r>
          </a:p>
          <a:p>
            <a:pPr algn="ctr">
              <a:buNone/>
            </a:pPr>
            <a:r>
              <a:rPr lang="en-US" altLang="ko-KR" sz="3600" dirty="0" smtClean="0"/>
              <a:t>-------------------------------</a:t>
            </a:r>
          </a:p>
          <a:p>
            <a:pPr algn="ctr">
              <a:buNone/>
            </a:pPr>
            <a:r>
              <a:rPr lang="en-US" altLang="ko-KR" sz="3600" dirty="0" smtClean="0"/>
              <a:t>Robust Automated Tests</a:t>
            </a:r>
            <a:endParaRPr lang="ko-KR" altLang="en-US" sz="3600" dirty="0"/>
          </a:p>
        </p:txBody>
      </p:sp>
      <p:sp>
        <p:nvSpPr>
          <p:cNvPr id="7" name="텍스트 개체 틀 6"/>
          <p:cNvSpPr>
            <a:spLocks noGrp="1"/>
          </p:cNvSpPr>
          <p:nvPr>
            <p:ph type="body" sz="quarter" idx="13"/>
          </p:nvPr>
        </p:nvSpPr>
        <p:spPr/>
        <p:txBody>
          <a:bodyPr>
            <a:normAutofit fontScale="77500" lnSpcReduction="20000"/>
          </a:bodyPr>
          <a:lstStyle/>
          <a:p>
            <a:r>
              <a:rPr lang="en-US" altLang="ko-KR" dirty="0" smtClean="0"/>
              <a:t>3</a:t>
            </a:r>
            <a:r>
              <a:rPr lang="en-US" altLang="ko-KR" b="1" dirty="0" smtClean="0">
                <a:solidFill>
                  <a:schemeClr val="tx1"/>
                </a:solidFill>
                <a:latin typeface="맑은 고딕" pitchFamily="50" charset="-127"/>
                <a:ea typeface="맑은 고딕" pitchFamily="50" charset="-127"/>
              </a:rPr>
              <a:t>.0</a:t>
            </a:r>
            <a:endParaRPr lang="ko-KR" altLang="en-US" b="1" dirty="0">
              <a:solidFill>
                <a:schemeClr val="tx1"/>
              </a:solidFill>
              <a:latin typeface="맑은 고딕" pitchFamily="50" charset="-127"/>
              <a:ea typeface="맑은 고딕" pitchFamily="50" charset="-127"/>
            </a:endParaRPr>
          </a:p>
        </p:txBody>
      </p:sp>
      <p:sp>
        <p:nvSpPr>
          <p:cNvPr id="9" name="&quot;없음&quot; 기호 8"/>
          <p:cNvSpPr/>
          <p:nvPr/>
        </p:nvSpPr>
        <p:spPr>
          <a:xfrm>
            <a:off x="2214546" y="4000504"/>
            <a:ext cx="4714908" cy="1214446"/>
          </a:xfrm>
          <a:prstGeom prst="noSmoking">
            <a:avLst>
              <a:gd name="adj" fmla="val 6772"/>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black"/>
              </a:solidFill>
              <a:latin typeface="Rix고딕 M"/>
              <a:ea typeface="Rix고딕 M"/>
            </a:endParaRPr>
          </a:p>
        </p:txBody>
      </p:sp>
    </p:spTree>
    <p:extLst>
      <p:ext uri="{BB962C8B-B14F-4D97-AF65-F5344CB8AC3E}">
        <p14:creationId xmlns:p14="http://schemas.microsoft.com/office/powerpoint/2010/main" val="227597756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b="1" dirty="0" smtClean="0">
                <a:latin typeface="맑은 고딕" pitchFamily="50" charset="-127"/>
                <a:ea typeface="맑은 고딕" pitchFamily="50" charset="-127"/>
              </a:rPr>
              <a:t>Why We Write Tests</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endParaRPr lang="ko-KR" altLang="en-US" b="1" dirty="0">
              <a:latin typeface="맑은 고딕" pitchFamily="50" charset="-127"/>
              <a:ea typeface="맑은 고딕" pitchFamily="50" charset="-127"/>
            </a:endParaRPr>
          </a:p>
        </p:txBody>
      </p:sp>
      <p:sp>
        <p:nvSpPr>
          <p:cNvPr id="8" name="내용 개체 틀 7"/>
          <p:cNvSpPr>
            <a:spLocks noGrp="1"/>
          </p:cNvSpPr>
          <p:nvPr>
            <p:ph sz="quarter" idx="10"/>
          </p:nvPr>
        </p:nvSpPr>
        <p:spPr>
          <a:xfrm>
            <a:off x="642910" y="1142984"/>
            <a:ext cx="7929563" cy="5357850"/>
          </a:xfrm>
        </p:spPr>
        <p:txBody>
          <a:bodyPr>
            <a:noAutofit/>
          </a:bodyPr>
          <a:lstStyle/>
          <a:p>
            <a:r>
              <a:rPr lang="en-US" altLang="ko-KR" sz="2400" dirty="0" smtClean="0"/>
              <a:t> Self-Testing Code helps us:</a:t>
            </a:r>
          </a:p>
          <a:p>
            <a:pPr lvl="1"/>
            <a:r>
              <a:rPr lang="en-US" altLang="ko-KR" sz="2400" dirty="0" smtClean="0"/>
              <a:t>Produce better quality software</a:t>
            </a:r>
          </a:p>
          <a:p>
            <a:pPr lvl="1"/>
            <a:r>
              <a:rPr lang="en-US" altLang="ko-KR" sz="2400" dirty="0" smtClean="0"/>
              <a:t>Produce the right software</a:t>
            </a:r>
          </a:p>
          <a:p>
            <a:pPr lvl="1"/>
            <a:r>
              <a:rPr lang="en-US" altLang="ko-KR" sz="2400" dirty="0" smtClean="0"/>
              <a:t>Work faster</a:t>
            </a:r>
          </a:p>
          <a:p>
            <a:pPr lvl="1"/>
            <a:r>
              <a:rPr lang="en-US" altLang="ko-KR" sz="2400" dirty="0" smtClean="0"/>
              <a:t>Respond to change (agility)</a:t>
            </a:r>
          </a:p>
          <a:p>
            <a:r>
              <a:rPr lang="en-US" altLang="ko-KR" sz="2400" dirty="0" smtClean="0"/>
              <a:t>It does this by:</a:t>
            </a:r>
          </a:p>
          <a:p>
            <a:pPr lvl="1"/>
            <a:r>
              <a:rPr lang="en-US" altLang="ko-KR" sz="2400" dirty="0" smtClean="0"/>
              <a:t>Providing focus</a:t>
            </a:r>
          </a:p>
          <a:p>
            <a:pPr lvl="1"/>
            <a:r>
              <a:rPr lang="en-US" altLang="ko-KR" sz="2400" dirty="0" smtClean="0"/>
              <a:t>Providing rapid feedback</a:t>
            </a:r>
          </a:p>
          <a:p>
            <a:pPr lvl="1"/>
            <a:r>
              <a:rPr lang="en-US" altLang="ko-KR" sz="2400" dirty="0" smtClean="0"/>
              <a:t>Reducing stress levels (anxiety)</a:t>
            </a:r>
          </a:p>
          <a:p>
            <a:pPr lvl="1"/>
            <a:endParaRPr lang="ko-KR" altLang="en-US" sz="2400" dirty="0"/>
          </a:p>
        </p:txBody>
      </p:sp>
      <p:sp>
        <p:nvSpPr>
          <p:cNvPr id="7" name="텍스트 개체 틀 6"/>
          <p:cNvSpPr>
            <a:spLocks noGrp="1"/>
          </p:cNvSpPr>
          <p:nvPr>
            <p:ph type="body" sz="quarter" idx="13"/>
          </p:nvPr>
        </p:nvSpPr>
        <p:spPr/>
        <p:txBody>
          <a:bodyPr>
            <a:normAutofit fontScale="77500" lnSpcReduction="20000"/>
          </a:bodyPr>
          <a:lstStyle/>
          <a:p>
            <a:r>
              <a:rPr lang="en-US" altLang="ko-KR" dirty="0" smtClean="0"/>
              <a:t>3</a:t>
            </a:r>
            <a:r>
              <a:rPr lang="en-US" altLang="ko-KR" b="1" dirty="0" smtClean="0">
                <a:solidFill>
                  <a:schemeClr val="tx1"/>
                </a:solidFill>
                <a:latin typeface="맑은 고딕" pitchFamily="50" charset="-127"/>
                <a:ea typeface="맑은 고딕" pitchFamily="50" charset="-127"/>
              </a:rPr>
              <a:t>.0</a:t>
            </a:r>
            <a:endParaRPr lang="ko-KR" altLang="en-US" b="1" dirty="0">
              <a:solidFill>
                <a:schemeClr val="tx1"/>
              </a:solidFill>
              <a:latin typeface="맑은 고딕" pitchFamily="50" charset="-127"/>
              <a:ea typeface="맑은 고딕" pitchFamily="50" charset="-127"/>
            </a:endParaRPr>
          </a:p>
        </p:txBody>
      </p:sp>
    </p:spTree>
    <p:extLst>
      <p:ext uri="{BB962C8B-B14F-4D97-AF65-F5344CB8AC3E}">
        <p14:creationId xmlns:p14="http://schemas.microsoft.com/office/powerpoint/2010/main" val="160914832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Coding Objectives Comparison</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endParaRPr lang="ko-KR" altLang="en-US" b="1" dirty="0">
              <a:latin typeface="맑은 고딕" pitchFamily="50" charset="-127"/>
              <a:ea typeface="맑은 고딕" pitchFamily="50" charset="-127"/>
            </a:endParaRPr>
          </a:p>
        </p:txBody>
      </p:sp>
      <p:sp>
        <p:nvSpPr>
          <p:cNvPr id="8" name="내용 개체 틀 7"/>
          <p:cNvSpPr>
            <a:spLocks noGrp="1"/>
          </p:cNvSpPr>
          <p:nvPr>
            <p:ph sz="quarter" idx="10"/>
          </p:nvPr>
        </p:nvSpPr>
        <p:spPr>
          <a:xfrm>
            <a:off x="1142976" y="6072206"/>
            <a:ext cx="6786610" cy="357190"/>
          </a:xfrm>
        </p:spPr>
        <p:txBody>
          <a:bodyPr>
            <a:noAutofit/>
          </a:bodyPr>
          <a:lstStyle/>
          <a:p>
            <a:pPr>
              <a:buNone/>
            </a:pPr>
            <a:r>
              <a:rPr lang="en-US" altLang="ko-KR" sz="2000" b="0" dirty="0" smtClean="0"/>
              <a:t> Crucial &gt; Important &gt; Important? &gt;Somewhat &gt; Not</a:t>
            </a:r>
            <a:endParaRPr lang="ko-KR" altLang="en-US" sz="2000" b="0" dirty="0"/>
          </a:p>
        </p:txBody>
      </p:sp>
      <p:sp>
        <p:nvSpPr>
          <p:cNvPr id="7" name="텍스트 개체 틀 6"/>
          <p:cNvSpPr>
            <a:spLocks noGrp="1"/>
          </p:cNvSpPr>
          <p:nvPr>
            <p:ph type="body" sz="quarter" idx="13"/>
          </p:nvPr>
        </p:nvSpPr>
        <p:spPr/>
        <p:txBody>
          <a:bodyPr>
            <a:normAutofit fontScale="77500" lnSpcReduction="20000"/>
          </a:bodyPr>
          <a:lstStyle/>
          <a:p>
            <a:r>
              <a:rPr lang="en-US" altLang="ko-KR" dirty="0" smtClean="0"/>
              <a:t>3</a:t>
            </a:r>
            <a:r>
              <a:rPr lang="en-US" altLang="ko-KR" b="1" dirty="0" smtClean="0">
                <a:solidFill>
                  <a:schemeClr val="tx1"/>
                </a:solidFill>
                <a:latin typeface="맑은 고딕" pitchFamily="50" charset="-127"/>
                <a:ea typeface="맑은 고딕" pitchFamily="50" charset="-127"/>
              </a:rPr>
              <a:t>.0</a:t>
            </a:r>
            <a:endParaRPr lang="ko-KR" altLang="en-US" b="1" dirty="0">
              <a:solidFill>
                <a:schemeClr val="tx1"/>
              </a:solidFill>
              <a:latin typeface="맑은 고딕" pitchFamily="50" charset="-127"/>
              <a:ea typeface="맑은 고딕" pitchFamily="50" charset="-127"/>
            </a:endParaRPr>
          </a:p>
        </p:txBody>
      </p:sp>
      <p:graphicFrame>
        <p:nvGraphicFramePr>
          <p:cNvPr id="10" name="표 9"/>
          <p:cNvGraphicFramePr>
            <a:graphicFrameLocks noGrp="1"/>
          </p:cNvGraphicFramePr>
          <p:nvPr/>
        </p:nvGraphicFramePr>
        <p:xfrm>
          <a:off x="571472" y="1500174"/>
          <a:ext cx="8215370" cy="4460896"/>
        </p:xfrm>
        <a:graphic>
          <a:graphicData uri="http://schemas.openxmlformats.org/drawingml/2006/table">
            <a:tbl>
              <a:tblPr firstRow="1" bandRow="1">
                <a:tableStyleId>{5C22544A-7EE6-4342-B048-85BDC9FD1C3A}</a:tableStyleId>
              </a:tblPr>
              <a:tblGrid>
                <a:gridCol w="3500462"/>
                <a:gridCol w="2500330"/>
                <a:gridCol w="2214578"/>
              </a:tblGrid>
              <a:tr h="557612">
                <a:tc>
                  <a:txBody>
                    <a:bodyPr/>
                    <a:lstStyle/>
                    <a:p>
                      <a:pPr latinLnBrk="1"/>
                      <a:endParaRPr lang="ko-KR" altLang="en-US" dirty="0">
                        <a:latin typeface="맑은 고딕" pitchFamily="50" charset="-127"/>
                        <a:ea typeface="맑은 고딕" pitchFamily="50" charset="-127"/>
                      </a:endParaRPr>
                    </a:p>
                  </a:txBody>
                  <a:tcPr anchor="ctr"/>
                </a:tc>
                <a:tc>
                  <a:txBody>
                    <a:bodyPr/>
                    <a:lstStyle/>
                    <a:p>
                      <a:pPr algn="ctr" latinLnBrk="1"/>
                      <a:r>
                        <a:rPr lang="en-US" altLang="ko-KR" dirty="0" smtClean="0">
                          <a:latin typeface="맑은 고딕" pitchFamily="50" charset="-127"/>
                          <a:ea typeface="맑은 고딕" pitchFamily="50" charset="-127"/>
                        </a:rPr>
                        <a:t>Production</a:t>
                      </a:r>
                      <a:endParaRPr lang="ko-KR" altLang="en-US" dirty="0">
                        <a:latin typeface="맑은 고딕" pitchFamily="50" charset="-127"/>
                        <a:ea typeface="맑은 고딕" pitchFamily="50" charset="-127"/>
                      </a:endParaRPr>
                    </a:p>
                  </a:txBody>
                  <a:tcPr anchor="ctr"/>
                </a:tc>
                <a:tc>
                  <a:txBody>
                    <a:bodyPr/>
                    <a:lstStyle/>
                    <a:p>
                      <a:pPr algn="ctr" latinLnBrk="1"/>
                      <a:r>
                        <a:rPr lang="en-US" altLang="ko-KR" dirty="0" err="1" smtClean="0">
                          <a:latin typeface="맑은 고딕" pitchFamily="50" charset="-127"/>
                          <a:ea typeface="맑은 고딕" pitchFamily="50" charset="-127"/>
                        </a:rPr>
                        <a:t>Testware</a:t>
                      </a:r>
                      <a:endParaRPr lang="ko-KR" altLang="en-US" dirty="0">
                        <a:latin typeface="맑은 고딕" pitchFamily="50" charset="-127"/>
                        <a:ea typeface="맑은 고딕" pitchFamily="50" charset="-127"/>
                      </a:endParaRPr>
                    </a:p>
                  </a:txBody>
                  <a:tcPr anchor="ctr"/>
                </a:tc>
              </a:tr>
              <a:tr h="557612">
                <a:tc>
                  <a:txBody>
                    <a:bodyPr/>
                    <a:lstStyle/>
                    <a:p>
                      <a:pPr latinLnBrk="1"/>
                      <a:r>
                        <a:rPr lang="en-US" altLang="ko-KR" sz="1800" b="1" kern="1200" baseline="0" dirty="0" smtClean="0">
                          <a:solidFill>
                            <a:schemeClr val="dk1"/>
                          </a:solidFill>
                          <a:latin typeface="맑은 고딕" pitchFamily="50" charset="-127"/>
                          <a:ea typeface="맑은 고딕" pitchFamily="50" charset="-127"/>
                          <a:cs typeface="+mn-cs"/>
                        </a:rPr>
                        <a:t>Correctness</a:t>
                      </a:r>
                      <a:endParaRPr lang="ko-KR" altLang="en-US" sz="1800" b="1" kern="1200" baseline="0" dirty="0" smtClean="0">
                        <a:solidFill>
                          <a:schemeClr val="dk1"/>
                        </a:solidFill>
                        <a:latin typeface="맑은 고딕" pitchFamily="50" charset="-127"/>
                        <a:ea typeface="맑은 고딕" pitchFamily="50" charset="-127"/>
                        <a:cs typeface="+mn-cs"/>
                      </a:endParaRPr>
                    </a:p>
                  </a:txBody>
                  <a:tcPr anchor="ctr"/>
                </a:tc>
                <a:tc>
                  <a:txBody>
                    <a:bodyPr/>
                    <a:lstStyle/>
                    <a:p>
                      <a:pPr algn="ctr" latinLnBrk="1"/>
                      <a:r>
                        <a:rPr lang="en-US" altLang="ko-KR" sz="1800" b="1" kern="1200" baseline="0" dirty="0" smtClean="0">
                          <a:solidFill>
                            <a:schemeClr val="dk1"/>
                          </a:solidFill>
                          <a:latin typeface="맑은 고딕" pitchFamily="50" charset="-127"/>
                          <a:ea typeface="맑은 고딕" pitchFamily="50" charset="-127"/>
                          <a:cs typeface="+mn-cs"/>
                        </a:rPr>
                        <a:t>Important</a:t>
                      </a:r>
                      <a:endParaRPr lang="ko-KR" altLang="en-US" dirty="0">
                        <a:latin typeface="맑은 고딕" pitchFamily="50" charset="-127"/>
                        <a:ea typeface="맑은 고딕" pitchFamily="50" charset="-127"/>
                      </a:endParaRPr>
                    </a:p>
                  </a:txBody>
                  <a:tcPr anchor="ctr"/>
                </a:tc>
                <a:tc>
                  <a:txBody>
                    <a:bodyPr/>
                    <a:lstStyle/>
                    <a:p>
                      <a:pPr algn="ctr" latinLnBrk="1"/>
                      <a:r>
                        <a:rPr lang="en-US" altLang="ko-KR" sz="1800" b="1" kern="1200" baseline="0" dirty="0" smtClean="0">
                          <a:solidFill>
                            <a:schemeClr val="dk1"/>
                          </a:solidFill>
                          <a:latin typeface="맑은 고딕" pitchFamily="50" charset="-127"/>
                          <a:ea typeface="맑은 고딕" pitchFamily="50" charset="-127"/>
                          <a:cs typeface="+mn-cs"/>
                        </a:rPr>
                        <a:t>Crucial</a:t>
                      </a:r>
                      <a:endParaRPr lang="ko-KR" altLang="en-US" dirty="0">
                        <a:latin typeface="맑은 고딕" pitchFamily="50" charset="-127"/>
                        <a:ea typeface="맑은 고딕" pitchFamily="50" charset="-127"/>
                      </a:endParaRPr>
                    </a:p>
                  </a:txBody>
                  <a:tcPr anchor="ctr"/>
                </a:tc>
              </a:tr>
              <a:tr h="557612">
                <a:tc>
                  <a:txBody>
                    <a:bodyPr/>
                    <a:lstStyle/>
                    <a:p>
                      <a:pPr latinLnBrk="1"/>
                      <a:r>
                        <a:rPr lang="en-US" altLang="ko-KR" sz="1800" b="1" kern="1200" baseline="0" dirty="0" smtClean="0">
                          <a:solidFill>
                            <a:schemeClr val="dk1"/>
                          </a:solidFill>
                          <a:latin typeface="맑은 고딕" pitchFamily="50" charset="-127"/>
                          <a:ea typeface="맑은 고딕" pitchFamily="50" charset="-127"/>
                          <a:cs typeface="+mn-cs"/>
                        </a:rPr>
                        <a:t>Maintainability</a:t>
                      </a:r>
                      <a:endParaRPr lang="ko-KR" altLang="en-US" sz="1800" b="1" kern="1200" baseline="0" dirty="0" smtClean="0">
                        <a:solidFill>
                          <a:schemeClr val="dk1"/>
                        </a:solidFill>
                        <a:latin typeface="맑은 고딕" pitchFamily="50" charset="-127"/>
                        <a:ea typeface="맑은 고딕" pitchFamily="50" charset="-127"/>
                        <a:cs typeface="+mn-cs"/>
                      </a:endParaRPr>
                    </a:p>
                  </a:txBody>
                  <a:tcPr anchor="ctr"/>
                </a:tc>
                <a:tc>
                  <a:txBody>
                    <a:bodyPr/>
                    <a:lstStyle/>
                    <a:p>
                      <a:pPr algn="ctr" latinLnBrk="1"/>
                      <a:r>
                        <a:rPr lang="en-US" altLang="ko-KR" sz="1800" b="1" kern="1200" baseline="0" dirty="0" smtClean="0">
                          <a:solidFill>
                            <a:schemeClr val="dk1"/>
                          </a:solidFill>
                          <a:latin typeface="맑은 고딕" pitchFamily="50" charset="-127"/>
                          <a:ea typeface="맑은 고딕" pitchFamily="50" charset="-127"/>
                          <a:cs typeface="+mn-cs"/>
                        </a:rPr>
                        <a:t>Important</a:t>
                      </a:r>
                      <a:endParaRPr lang="ko-KR" altLang="en-US" dirty="0">
                        <a:latin typeface="맑은 고딕" pitchFamily="50" charset="-127"/>
                        <a:ea typeface="맑은 고딕" pitchFamily="50" charset="-127"/>
                      </a:endParaRPr>
                    </a:p>
                  </a:txBody>
                  <a:tcPr anchor="ctr"/>
                </a:tc>
                <a:tc>
                  <a:txBody>
                    <a:bodyPr/>
                    <a:lstStyle/>
                    <a:p>
                      <a:pPr algn="ctr" latinLnBrk="1"/>
                      <a:r>
                        <a:rPr lang="en-US" altLang="ko-KR" sz="1800" b="1" kern="1200" baseline="0" dirty="0" smtClean="0">
                          <a:solidFill>
                            <a:schemeClr val="dk1"/>
                          </a:solidFill>
                          <a:latin typeface="맑은 고딕" pitchFamily="50" charset="-127"/>
                          <a:ea typeface="맑은 고딕" pitchFamily="50" charset="-127"/>
                          <a:cs typeface="+mn-cs"/>
                        </a:rPr>
                        <a:t>Crucial</a:t>
                      </a:r>
                      <a:endParaRPr lang="ko-KR" altLang="en-US" dirty="0">
                        <a:latin typeface="맑은 고딕" pitchFamily="50" charset="-127"/>
                        <a:ea typeface="맑은 고딕" pitchFamily="50" charset="-127"/>
                      </a:endParaRPr>
                    </a:p>
                  </a:txBody>
                  <a:tcPr anchor="ctr"/>
                </a:tc>
              </a:tr>
              <a:tr h="557612">
                <a:tc>
                  <a:txBody>
                    <a:bodyPr/>
                    <a:lstStyle/>
                    <a:p>
                      <a:pPr latinLnBrk="1"/>
                      <a:r>
                        <a:rPr lang="en-US" altLang="ko-KR" sz="1800" b="1" kern="1200" baseline="0" dirty="0" smtClean="0">
                          <a:solidFill>
                            <a:schemeClr val="dk1"/>
                          </a:solidFill>
                          <a:latin typeface="맑은 고딕" pitchFamily="50" charset="-127"/>
                          <a:ea typeface="맑은 고딕" pitchFamily="50" charset="-127"/>
                          <a:cs typeface="+mn-cs"/>
                        </a:rPr>
                        <a:t>Execution Speed</a:t>
                      </a:r>
                      <a:endParaRPr lang="ko-KR" altLang="en-US" sz="1800" b="1" kern="1200" baseline="0" dirty="0" smtClean="0">
                        <a:solidFill>
                          <a:schemeClr val="dk1"/>
                        </a:solidFill>
                        <a:latin typeface="맑은 고딕" pitchFamily="50" charset="-127"/>
                        <a:ea typeface="맑은 고딕" pitchFamily="50" charset="-127"/>
                        <a:cs typeface="+mn-cs"/>
                      </a:endParaRPr>
                    </a:p>
                  </a:txBody>
                  <a:tcPr anchor="ctr"/>
                </a:tc>
                <a:tc>
                  <a:txBody>
                    <a:bodyPr/>
                    <a:lstStyle/>
                    <a:p>
                      <a:pPr algn="ctr" latinLnBrk="1"/>
                      <a:r>
                        <a:rPr lang="en-US" altLang="ko-KR" sz="1800" b="1" kern="1200" baseline="0" dirty="0" smtClean="0">
                          <a:solidFill>
                            <a:schemeClr val="dk1"/>
                          </a:solidFill>
                          <a:latin typeface="맑은 고딕" pitchFamily="50" charset="-127"/>
                          <a:ea typeface="맑은 고딕" pitchFamily="50" charset="-127"/>
                          <a:cs typeface="+mn-cs"/>
                        </a:rPr>
                        <a:t>Crucial</a:t>
                      </a:r>
                      <a:endParaRPr lang="ko-KR" altLang="en-US" dirty="0">
                        <a:latin typeface="맑은 고딕" pitchFamily="50" charset="-127"/>
                        <a:ea typeface="맑은 고딕" pitchFamily="50" charset="-127"/>
                      </a:endParaRPr>
                    </a:p>
                  </a:txBody>
                  <a:tcPr anchor="ctr"/>
                </a:tc>
                <a:tc>
                  <a:txBody>
                    <a:bodyPr/>
                    <a:lstStyle/>
                    <a:p>
                      <a:pPr algn="ctr" latinLnBrk="1"/>
                      <a:r>
                        <a:rPr lang="en-US" altLang="ko-KR" sz="1800" b="1" kern="1200" baseline="0" dirty="0" smtClean="0">
                          <a:solidFill>
                            <a:schemeClr val="dk1"/>
                          </a:solidFill>
                          <a:latin typeface="맑은 고딕" pitchFamily="50" charset="-127"/>
                          <a:ea typeface="맑은 고딕" pitchFamily="50" charset="-127"/>
                          <a:cs typeface="+mn-cs"/>
                        </a:rPr>
                        <a:t>Somewhat</a:t>
                      </a:r>
                      <a:endParaRPr lang="ko-KR" altLang="en-US" dirty="0">
                        <a:latin typeface="맑은 고딕" pitchFamily="50" charset="-127"/>
                        <a:ea typeface="맑은 고딕" pitchFamily="50" charset="-127"/>
                      </a:endParaRPr>
                    </a:p>
                  </a:txBody>
                  <a:tcPr anchor="ctr"/>
                </a:tc>
              </a:tr>
              <a:tr h="557612">
                <a:tc>
                  <a:txBody>
                    <a:bodyPr/>
                    <a:lstStyle/>
                    <a:p>
                      <a:pPr latinLnBrk="1"/>
                      <a:r>
                        <a:rPr lang="en-US" altLang="ko-KR" sz="1800" b="1" kern="1200" baseline="0" dirty="0" smtClean="0">
                          <a:solidFill>
                            <a:schemeClr val="dk1"/>
                          </a:solidFill>
                          <a:latin typeface="맑은 고딕" pitchFamily="50" charset="-127"/>
                          <a:ea typeface="맑은 고딕" pitchFamily="50" charset="-127"/>
                          <a:cs typeface="+mn-cs"/>
                        </a:rPr>
                        <a:t>Reusability</a:t>
                      </a:r>
                      <a:endParaRPr lang="ko-KR" altLang="en-US" dirty="0">
                        <a:latin typeface="맑은 고딕" pitchFamily="50" charset="-127"/>
                        <a:ea typeface="맑은 고딕" pitchFamily="50" charset="-127"/>
                      </a:endParaRPr>
                    </a:p>
                  </a:txBody>
                  <a:tcPr anchor="ctr"/>
                </a:tc>
                <a:tc>
                  <a:txBody>
                    <a:bodyPr/>
                    <a:lstStyle/>
                    <a:p>
                      <a:pPr algn="ctr" latinLnBrk="1"/>
                      <a:r>
                        <a:rPr lang="en-US" altLang="ko-KR" sz="1800" b="1" kern="1200" baseline="0" dirty="0" smtClean="0">
                          <a:solidFill>
                            <a:schemeClr val="dk1"/>
                          </a:solidFill>
                          <a:latin typeface="맑은 고딕" pitchFamily="50" charset="-127"/>
                          <a:ea typeface="맑은 고딕" pitchFamily="50" charset="-127"/>
                          <a:cs typeface="+mn-cs"/>
                        </a:rPr>
                        <a:t>Important</a:t>
                      </a:r>
                      <a:endParaRPr lang="ko-KR" altLang="en-US" dirty="0">
                        <a:latin typeface="맑은 고딕" pitchFamily="50" charset="-127"/>
                        <a:ea typeface="맑은 고딕" pitchFamily="50" charset="-127"/>
                      </a:endParaRPr>
                    </a:p>
                  </a:txBody>
                  <a:tcPr anchor="ctr"/>
                </a:tc>
                <a:tc>
                  <a:txBody>
                    <a:bodyPr/>
                    <a:lstStyle/>
                    <a:p>
                      <a:pPr algn="ctr" latinLnBrk="1"/>
                      <a:r>
                        <a:rPr lang="en-US" altLang="ko-KR" sz="1800" b="1" kern="1200" baseline="0" dirty="0" smtClean="0">
                          <a:solidFill>
                            <a:schemeClr val="dk1"/>
                          </a:solidFill>
                          <a:latin typeface="맑은 고딕" pitchFamily="50" charset="-127"/>
                          <a:ea typeface="맑은 고딕" pitchFamily="50" charset="-127"/>
                          <a:cs typeface="+mn-cs"/>
                        </a:rPr>
                        <a:t>Somewhat</a:t>
                      </a:r>
                      <a:endParaRPr lang="ko-KR" altLang="en-US" dirty="0">
                        <a:latin typeface="맑은 고딕" pitchFamily="50" charset="-127"/>
                        <a:ea typeface="맑은 고딕" pitchFamily="50" charset="-127"/>
                      </a:endParaRPr>
                    </a:p>
                  </a:txBody>
                  <a:tcPr anchor="ctr"/>
                </a:tc>
              </a:tr>
              <a:tr h="557612">
                <a:tc>
                  <a:txBody>
                    <a:bodyPr/>
                    <a:lstStyle/>
                    <a:p>
                      <a:pPr latinLnBrk="1"/>
                      <a:r>
                        <a:rPr lang="en-US" altLang="ko-KR" sz="1800" b="1" kern="1200" baseline="0" dirty="0" smtClean="0">
                          <a:solidFill>
                            <a:schemeClr val="dk1"/>
                          </a:solidFill>
                          <a:latin typeface="맑은 고딕" pitchFamily="50" charset="-127"/>
                          <a:ea typeface="맑은 고딕" pitchFamily="50" charset="-127"/>
                          <a:cs typeface="+mn-cs"/>
                        </a:rPr>
                        <a:t>Flexibility</a:t>
                      </a:r>
                      <a:endParaRPr lang="ko-KR" altLang="en-US" dirty="0">
                        <a:latin typeface="맑은 고딕" pitchFamily="50" charset="-127"/>
                        <a:ea typeface="맑은 고딕" pitchFamily="50" charset="-127"/>
                      </a:endParaRPr>
                    </a:p>
                  </a:txBody>
                  <a:tcPr anchor="ctr"/>
                </a:tc>
                <a:tc>
                  <a:txBody>
                    <a:bodyPr/>
                    <a:lstStyle/>
                    <a:p>
                      <a:pPr algn="ctr" latinLnBrk="1"/>
                      <a:r>
                        <a:rPr lang="en-US" altLang="ko-KR" sz="1800" b="1" kern="1200" baseline="0" dirty="0" smtClean="0">
                          <a:solidFill>
                            <a:schemeClr val="dk1"/>
                          </a:solidFill>
                          <a:latin typeface="맑은 고딕" pitchFamily="50" charset="-127"/>
                          <a:ea typeface="맑은 고딕" pitchFamily="50" charset="-127"/>
                          <a:cs typeface="+mn-cs"/>
                        </a:rPr>
                        <a:t>Important</a:t>
                      </a:r>
                      <a:endParaRPr lang="ko-KR" altLang="en-US" dirty="0">
                        <a:latin typeface="맑은 고딕" pitchFamily="50" charset="-127"/>
                        <a:ea typeface="맑은 고딕" pitchFamily="50" charset="-127"/>
                      </a:endParaRPr>
                    </a:p>
                  </a:txBody>
                  <a:tcPr anchor="ctr"/>
                </a:tc>
                <a:tc>
                  <a:txBody>
                    <a:bodyPr/>
                    <a:lstStyle/>
                    <a:p>
                      <a:pPr algn="ctr" latinLnBrk="1"/>
                      <a:r>
                        <a:rPr lang="en-US" altLang="ko-KR" sz="1800" b="1" kern="1200" baseline="0" dirty="0" smtClean="0">
                          <a:solidFill>
                            <a:schemeClr val="dk1"/>
                          </a:solidFill>
                          <a:latin typeface="맑은 고딕" pitchFamily="50" charset="-127"/>
                          <a:ea typeface="맑은 고딕" pitchFamily="50" charset="-127"/>
                          <a:cs typeface="+mn-cs"/>
                        </a:rPr>
                        <a:t>Not</a:t>
                      </a:r>
                      <a:endParaRPr lang="ko-KR" altLang="en-US" dirty="0">
                        <a:latin typeface="맑은 고딕" pitchFamily="50" charset="-127"/>
                        <a:ea typeface="맑은 고딕" pitchFamily="50" charset="-127"/>
                      </a:endParaRPr>
                    </a:p>
                  </a:txBody>
                  <a:tcPr anchor="ctr"/>
                </a:tc>
              </a:tr>
              <a:tr h="557612">
                <a:tc>
                  <a:txBody>
                    <a:bodyPr/>
                    <a:lstStyle/>
                    <a:p>
                      <a:pPr latinLnBrk="1"/>
                      <a:r>
                        <a:rPr lang="en-US" altLang="ko-KR" sz="1800" b="1" kern="1200" baseline="0" dirty="0" smtClean="0">
                          <a:solidFill>
                            <a:schemeClr val="dk1"/>
                          </a:solidFill>
                          <a:latin typeface="맑은 고딕" pitchFamily="50" charset="-127"/>
                          <a:ea typeface="맑은 고딕" pitchFamily="50" charset="-127"/>
                          <a:cs typeface="+mn-cs"/>
                        </a:rPr>
                        <a:t>Simplicity</a:t>
                      </a:r>
                      <a:endParaRPr lang="ko-KR" altLang="en-US" dirty="0">
                        <a:latin typeface="맑은 고딕" pitchFamily="50" charset="-127"/>
                        <a:ea typeface="맑은 고딕" pitchFamily="50" charset="-127"/>
                      </a:endParaRPr>
                    </a:p>
                  </a:txBody>
                  <a:tcPr anchor="ctr"/>
                </a:tc>
                <a:tc>
                  <a:txBody>
                    <a:bodyPr/>
                    <a:lstStyle/>
                    <a:p>
                      <a:pPr algn="ctr" latinLnBrk="1"/>
                      <a:r>
                        <a:rPr lang="en-US" altLang="ko-KR" sz="1800" b="1" kern="1200" baseline="0" dirty="0" smtClean="0">
                          <a:solidFill>
                            <a:schemeClr val="dk1"/>
                          </a:solidFill>
                          <a:latin typeface="맑은 고딕" pitchFamily="50" charset="-127"/>
                          <a:ea typeface="맑은 고딕" pitchFamily="50" charset="-127"/>
                          <a:cs typeface="+mn-cs"/>
                        </a:rPr>
                        <a:t>Important?</a:t>
                      </a:r>
                      <a:endParaRPr lang="ko-KR" altLang="en-US" dirty="0">
                        <a:latin typeface="맑은 고딕" pitchFamily="50" charset="-127"/>
                        <a:ea typeface="맑은 고딕" pitchFamily="50" charset="-127"/>
                      </a:endParaRPr>
                    </a:p>
                  </a:txBody>
                  <a:tcPr anchor="ctr"/>
                </a:tc>
                <a:tc>
                  <a:txBody>
                    <a:bodyPr/>
                    <a:lstStyle/>
                    <a:p>
                      <a:pPr algn="ctr" latinLnBrk="1"/>
                      <a:r>
                        <a:rPr lang="en-US" altLang="ko-KR" sz="1800" b="1" kern="1200" baseline="0" dirty="0" smtClean="0">
                          <a:solidFill>
                            <a:schemeClr val="dk1"/>
                          </a:solidFill>
                          <a:latin typeface="맑은 고딕" pitchFamily="50" charset="-127"/>
                          <a:ea typeface="맑은 고딕" pitchFamily="50" charset="-127"/>
                          <a:cs typeface="+mn-cs"/>
                        </a:rPr>
                        <a:t>Crucial</a:t>
                      </a:r>
                      <a:endParaRPr lang="ko-KR" altLang="en-US" dirty="0">
                        <a:latin typeface="맑은 고딕" pitchFamily="50" charset="-127"/>
                        <a:ea typeface="맑은 고딕" pitchFamily="50" charset="-127"/>
                      </a:endParaRPr>
                    </a:p>
                  </a:txBody>
                  <a:tcPr anchor="ctr"/>
                </a:tc>
              </a:tr>
              <a:tr h="557612">
                <a:tc>
                  <a:txBody>
                    <a:bodyPr/>
                    <a:lstStyle/>
                    <a:p>
                      <a:pPr latinLnBrk="1"/>
                      <a:r>
                        <a:rPr lang="en-US" altLang="ko-KR" sz="1800" b="1" kern="1200" baseline="0" dirty="0" smtClean="0">
                          <a:solidFill>
                            <a:schemeClr val="dk1"/>
                          </a:solidFill>
                          <a:latin typeface="맑은 고딕" pitchFamily="50" charset="-127"/>
                          <a:ea typeface="맑은 고딕" pitchFamily="50" charset="-127"/>
                          <a:cs typeface="+mn-cs"/>
                        </a:rPr>
                        <a:t>Ease of writing</a:t>
                      </a:r>
                      <a:endParaRPr lang="ko-KR" altLang="en-US" dirty="0">
                        <a:latin typeface="맑은 고딕" pitchFamily="50" charset="-127"/>
                        <a:ea typeface="맑은 고딕" pitchFamily="50" charset="-127"/>
                      </a:endParaRPr>
                    </a:p>
                  </a:txBody>
                  <a:tcPr anchor="ctr"/>
                </a:tc>
                <a:tc>
                  <a:txBody>
                    <a:bodyPr/>
                    <a:lstStyle/>
                    <a:p>
                      <a:pPr algn="ctr" latinLnBrk="1"/>
                      <a:r>
                        <a:rPr lang="en-US" altLang="ko-KR" sz="1800" b="1" kern="1200" baseline="0" dirty="0" smtClean="0">
                          <a:solidFill>
                            <a:schemeClr val="dk1"/>
                          </a:solidFill>
                          <a:latin typeface="맑은 고딕" pitchFamily="50" charset="-127"/>
                          <a:ea typeface="맑은 고딕" pitchFamily="50" charset="-127"/>
                          <a:cs typeface="+mn-cs"/>
                        </a:rPr>
                        <a:t>Important?</a:t>
                      </a:r>
                      <a:endParaRPr lang="ko-KR" altLang="en-US" dirty="0">
                        <a:latin typeface="맑은 고딕" pitchFamily="50" charset="-127"/>
                        <a:ea typeface="맑은 고딕" pitchFamily="50" charset="-127"/>
                      </a:endParaRPr>
                    </a:p>
                  </a:txBody>
                  <a:tcPr anchor="ctr"/>
                </a:tc>
                <a:tc>
                  <a:txBody>
                    <a:bodyPr/>
                    <a:lstStyle/>
                    <a:p>
                      <a:pPr algn="ctr" latinLnBrk="1"/>
                      <a:r>
                        <a:rPr lang="en-US" altLang="ko-KR" sz="1800" b="1" kern="1200" baseline="0" dirty="0" smtClean="0">
                          <a:solidFill>
                            <a:schemeClr val="dk1"/>
                          </a:solidFill>
                          <a:latin typeface="맑은 고딕" pitchFamily="50" charset="-127"/>
                          <a:ea typeface="맑은 고딕" pitchFamily="50" charset="-127"/>
                          <a:cs typeface="+mn-cs"/>
                        </a:rPr>
                        <a:t>Crucial</a:t>
                      </a:r>
                      <a:endParaRPr lang="ko-KR" altLang="en-US" dirty="0">
                        <a:latin typeface="맑은 고딕" pitchFamily="50" charset="-127"/>
                        <a:ea typeface="맑은 고딕" pitchFamily="50" charset="-127"/>
                      </a:endParaRPr>
                    </a:p>
                  </a:txBody>
                  <a:tcPr anchor="ctr"/>
                </a:tc>
              </a:tr>
            </a:tbl>
          </a:graphicData>
        </a:graphic>
      </p:graphicFrame>
    </p:spTree>
    <p:extLst>
      <p:ext uri="{BB962C8B-B14F-4D97-AF65-F5344CB8AC3E}">
        <p14:creationId xmlns:p14="http://schemas.microsoft.com/office/powerpoint/2010/main" val="103092883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A Sobering Thought</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endParaRPr lang="ko-KR" altLang="en-US" b="1" dirty="0">
              <a:latin typeface="맑은 고딕" pitchFamily="50" charset="-127"/>
              <a:ea typeface="맑은 고딕" pitchFamily="50" charset="-127"/>
            </a:endParaRPr>
          </a:p>
        </p:txBody>
      </p:sp>
      <p:sp>
        <p:nvSpPr>
          <p:cNvPr id="8" name="내용 개체 틀 7"/>
          <p:cNvSpPr>
            <a:spLocks noGrp="1"/>
          </p:cNvSpPr>
          <p:nvPr>
            <p:ph sz="quarter" idx="10"/>
          </p:nvPr>
        </p:nvSpPr>
        <p:spPr>
          <a:xfrm>
            <a:off x="642910" y="1142984"/>
            <a:ext cx="7929563" cy="5000660"/>
          </a:xfrm>
        </p:spPr>
        <p:txBody>
          <a:bodyPr>
            <a:noAutofit/>
          </a:bodyPr>
          <a:lstStyle/>
          <a:p>
            <a:pPr algn="ctr">
              <a:buNone/>
            </a:pPr>
            <a:r>
              <a:rPr lang="en-US" altLang="ko-KR" sz="2000" dirty="0" smtClean="0"/>
              <a:t> </a:t>
            </a:r>
          </a:p>
          <a:p>
            <a:pPr algn="ctr">
              <a:buNone/>
            </a:pPr>
            <a:r>
              <a:rPr lang="en-US" altLang="ko-KR" sz="3200" dirty="0" smtClean="0"/>
              <a:t>Expect to have just as much</a:t>
            </a:r>
          </a:p>
          <a:p>
            <a:pPr algn="ctr">
              <a:buNone/>
            </a:pPr>
            <a:r>
              <a:rPr lang="en-US" altLang="ko-KR" sz="3200" dirty="0" smtClean="0"/>
              <a:t>test code as production</a:t>
            </a:r>
          </a:p>
          <a:p>
            <a:pPr algn="ctr">
              <a:buNone/>
            </a:pPr>
            <a:r>
              <a:rPr lang="en-US" altLang="ko-KR" sz="3200" dirty="0" smtClean="0"/>
              <a:t>code!</a:t>
            </a:r>
          </a:p>
          <a:p>
            <a:pPr algn="ctr">
              <a:buNone/>
            </a:pPr>
            <a:endParaRPr lang="en-US" altLang="ko-KR" sz="3200" dirty="0" smtClean="0"/>
          </a:p>
          <a:p>
            <a:pPr algn="ctr">
              <a:buNone/>
            </a:pPr>
            <a:r>
              <a:rPr lang="en-US" altLang="ko-KR" sz="3200" dirty="0" smtClean="0"/>
              <a:t>The Challenge: How To</a:t>
            </a:r>
          </a:p>
          <a:p>
            <a:pPr algn="ctr">
              <a:buNone/>
            </a:pPr>
            <a:r>
              <a:rPr lang="en-US" altLang="ko-KR" sz="3200" dirty="0" smtClean="0"/>
              <a:t>Prevent Doubling Cost of</a:t>
            </a:r>
          </a:p>
          <a:p>
            <a:pPr algn="ctr">
              <a:buNone/>
            </a:pPr>
            <a:r>
              <a:rPr lang="en-US" altLang="ko-KR" sz="3200" dirty="0" smtClean="0"/>
              <a:t>Software Maintenance?</a:t>
            </a:r>
            <a:endParaRPr lang="ko-KR" altLang="en-US" sz="3200" dirty="0"/>
          </a:p>
        </p:txBody>
      </p:sp>
      <p:sp>
        <p:nvSpPr>
          <p:cNvPr id="7" name="텍스트 개체 틀 6"/>
          <p:cNvSpPr>
            <a:spLocks noGrp="1"/>
          </p:cNvSpPr>
          <p:nvPr>
            <p:ph type="body" sz="quarter" idx="13"/>
          </p:nvPr>
        </p:nvSpPr>
        <p:spPr/>
        <p:txBody>
          <a:bodyPr>
            <a:normAutofit fontScale="77500" lnSpcReduction="20000"/>
          </a:bodyPr>
          <a:lstStyle/>
          <a:p>
            <a:r>
              <a:rPr lang="en-US" altLang="ko-KR" dirty="0" smtClean="0"/>
              <a:t>3</a:t>
            </a:r>
            <a:r>
              <a:rPr lang="en-US" altLang="ko-KR" b="1" dirty="0" smtClean="0">
                <a:solidFill>
                  <a:schemeClr val="tx1"/>
                </a:solidFill>
                <a:latin typeface="맑은 고딕" pitchFamily="50" charset="-127"/>
                <a:ea typeface="맑은 고딕" pitchFamily="50" charset="-127"/>
              </a:rPr>
              <a:t>.0</a:t>
            </a:r>
            <a:endParaRPr lang="ko-KR" altLang="en-US" b="1" dirty="0">
              <a:solidFill>
                <a:schemeClr val="tx1"/>
              </a:solidFill>
              <a:latin typeface="맑은 고딕" pitchFamily="50" charset="-127"/>
              <a:ea typeface="맑은 고딕" pitchFamily="50" charset="-127"/>
            </a:endParaRPr>
          </a:p>
        </p:txBody>
      </p:sp>
    </p:spTree>
    <p:extLst>
      <p:ext uri="{BB962C8B-B14F-4D97-AF65-F5344CB8AC3E}">
        <p14:creationId xmlns:p14="http://schemas.microsoft.com/office/powerpoint/2010/main" val="305511283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Why are They so Crucial?</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endParaRPr lang="ko-KR" altLang="en-US" b="1" dirty="0">
              <a:latin typeface="맑은 고딕" pitchFamily="50" charset="-127"/>
              <a:ea typeface="맑은 고딕" pitchFamily="50" charset="-127"/>
            </a:endParaRPr>
          </a:p>
        </p:txBody>
      </p:sp>
      <p:sp>
        <p:nvSpPr>
          <p:cNvPr id="2" name="내용 개체 틀 1"/>
          <p:cNvSpPr>
            <a:spLocks noGrp="1"/>
          </p:cNvSpPr>
          <p:nvPr>
            <p:ph sz="quarter" idx="10"/>
          </p:nvPr>
        </p:nvSpPr>
        <p:spPr>
          <a:xfrm>
            <a:off x="500089" y="1071566"/>
            <a:ext cx="8215315" cy="5072078"/>
          </a:xfrm>
        </p:spPr>
        <p:txBody>
          <a:bodyPr>
            <a:noAutofit/>
          </a:bodyPr>
          <a:lstStyle/>
          <a:p>
            <a:pPr marL="342900" indent="-342900"/>
            <a:r>
              <a:rPr lang="en-US" altLang="ko-KR" sz="2000" dirty="0" smtClean="0"/>
              <a:t>Tests need to be maintained along with rest of the software.</a:t>
            </a:r>
          </a:p>
          <a:p>
            <a:pPr marL="342900" indent="-342900"/>
            <a:r>
              <a:rPr lang="en-US" altLang="ko-KR" sz="2000" dirty="0" err="1" smtClean="0"/>
              <a:t>Testware</a:t>
            </a:r>
            <a:r>
              <a:rPr lang="en-US" altLang="ko-KR" sz="2000" dirty="0" smtClean="0"/>
              <a:t> must be much easier to maintain than the software, otherwise:</a:t>
            </a:r>
          </a:p>
          <a:p>
            <a:pPr marL="792163" lvl="1" indent="-342900"/>
            <a:r>
              <a:rPr lang="en-US" altLang="ko-KR" sz="2000" dirty="0" smtClean="0"/>
              <a:t>It will slow you down</a:t>
            </a:r>
          </a:p>
          <a:p>
            <a:pPr marL="792163" lvl="1" indent="-342900"/>
            <a:r>
              <a:rPr lang="en-US" altLang="ko-KR" sz="2000" dirty="0" smtClean="0"/>
              <a:t>It will get left behind</a:t>
            </a:r>
          </a:p>
          <a:p>
            <a:pPr marL="792163" lvl="1" indent="-342900"/>
            <a:r>
              <a:rPr lang="en-US" altLang="ko-KR" sz="2000" dirty="0" smtClean="0"/>
              <a:t>Value drops to zero</a:t>
            </a:r>
          </a:p>
          <a:p>
            <a:pPr marL="792163" lvl="1" indent="-342900"/>
            <a:r>
              <a:rPr lang="en-US" altLang="ko-KR" sz="2000" dirty="0" smtClean="0"/>
              <a:t>You’ll go back to manual testing</a:t>
            </a:r>
          </a:p>
          <a:p>
            <a:pPr lvl="1">
              <a:buNone/>
            </a:pPr>
            <a:endParaRPr lang="en-US" altLang="ko-KR" sz="2000" b="1" dirty="0" smtClean="0"/>
          </a:p>
          <a:p>
            <a:pPr lvl="4">
              <a:buNone/>
            </a:pPr>
            <a:r>
              <a:rPr lang="en-US" altLang="ko-KR" sz="2400" b="1" dirty="0" smtClean="0">
                <a:solidFill>
                  <a:srgbClr val="FF0000"/>
                </a:solidFill>
              </a:rPr>
              <a:t>Critical Success Factor:</a:t>
            </a:r>
          </a:p>
          <a:p>
            <a:pPr lvl="4">
              <a:buNone/>
            </a:pPr>
            <a:r>
              <a:rPr lang="en-US" altLang="ko-KR" sz="2400" b="1" dirty="0" smtClean="0">
                <a:solidFill>
                  <a:srgbClr val="FF0000"/>
                </a:solidFill>
              </a:rPr>
              <a:t>Writing tests in a maintainable style</a:t>
            </a:r>
            <a:endParaRPr lang="en-US" altLang="ko-KR" sz="2400" dirty="0" smtClean="0">
              <a:solidFill>
                <a:srgbClr val="FF0000"/>
              </a:solidFill>
            </a:endParaRPr>
          </a:p>
          <a:p>
            <a:pPr marL="792163" lvl="1" indent="-342900"/>
            <a:endParaRPr lang="ko-KR" altLang="en-US" sz="2000" dirty="0">
              <a:latin typeface="맑은 고딕" pitchFamily="50" charset="-127"/>
              <a:ea typeface="맑은 고딕" pitchFamily="50" charset="-127"/>
            </a:endParaRPr>
          </a:p>
        </p:txBody>
      </p:sp>
      <p:sp>
        <p:nvSpPr>
          <p:cNvPr id="7" name="텍스트 개체 틀 6"/>
          <p:cNvSpPr>
            <a:spLocks noGrp="1"/>
          </p:cNvSpPr>
          <p:nvPr>
            <p:ph type="body" sz="quarter" idx="13"/>
          </p:nvPr>
        </p:nvSpPr>
        <p:spPr/>
        <p:txBody>
          <a:bodyPr>
            <a:normAutofit fontScale="77500" lnSpcReduction="20000"/>
          </a:bodyPr>
          <a:lstStyle/>
          <a:p>
            <a:r>
              <a:rPr lang="en-US" altLang="ko-KR" dirty="0" smtClean="0"/>
              <a:t>3</a:t>
            </a:r>
            <a:r>
              <a:rPr lang="en-US" altLang="ko-KR" b="1" dirty="0" smtClean="0">
                <a:solidFill>
                  <a:schemeClr val="tx1"/>
                </a:solidFill>
                <a:latin typeface="맑은 고딕" pitchFamily="50" charset="-127"/>
                <a:ea typeface="맑은 고딕" pitchFamily="50" charset="-127"/>
              </a:rPr>
              <a:t>.0</a:t>
            </a:r>
            <a:endParaRPr lang="ko-KR" altLang="en-US" b="1" dirty="0">
              <a:solidFill>
                <a:schemeClr val="tx1"/>
              </a:solidFill>
              <a:latin typeface="맑은 고딕" pitchFamily="50" charset="-127"/>
              <a:ea typeface="맑은 고딕" pitchFamily="50" charset="-127"/>
            </a:endParaRPr>
          </a:p>
        </p:txBody>
      </p:sp>
    </p:spTree>
    <p:extLst>
      <p:ext uri="{BB962C8B-B14F-4D97-AF65-F5344CB8AC3E}">
        <p14:creationId xmlns:p14="http://schemas.microsoft.com/office/powerpoint/2010/main" val="49648899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Economics of Maintainability - I</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endParaRPr lang="ko-KR" altLang="en-US" b="1" dirty="0">
              <a:latin typeface="맑은 고딕" pitchFamily="50" charset="-127"/>
              <a:ea typeface="맑은 고딕" pitchFamily="50" charset="-127"/>
            </a:endParaRPr>
          </a:p>
        </p:txBody>
      </p:sp>
      <p:sp>
        <p:nvSpPr>
          <p:cNvPr id="2" name="내용 개체 틀 1"/>
          <p:cNvSpPr>
            <a:spLocks noGrp="1"/>
          </p:cNvSpPr>
          <p:nvPr>
            <p:ph sz="quarter" idx="10"/>
          </p:nvPr>
        </p:nvSpPr>
        <p:spPr>
          <a:xfrm>
            <a:off x="500089" y="1071566"/>
            <a:ext cx="8215315" cy="5072078"/>
          </a:xfrm>
        </p:spPr>
        <p:txBody>
          <a:bodyPr>
            <a:noAutofit/>
          </a:bodyPr>
          <a:lstStyle/>
          <a:p>
            <a:pPr marL="342900" indent="-342900"/>
            <a:r>
              <a:rPr lang="en-US" altLang="ko-KR" sz="2000" dirty="0" smtClean="0"/>
              <a:t>Test Automation is a lot easier to sell on</a:t>
            </a:r>
          </a:p>
          <a:p>
            <a:pPr marL="792163" lvl="1" indent="-342900"/>
            <a:r>
              <a:rPr lang="en-US" altLang="ko-KR" sz="2000" b="1" dirty="0" smtClean="0"/>
              <a:t>Cost reduction than</a:t>
            </a:r>
            <a:endParaRPr lang="en-US" altLang="ko-KR" sz="2000" dirty="0" smtClean="0"/>
          </a:p>
          <a:p>
            <a:pPr marL="792163" lvl="1" indent="-342900"/>
            <a:r>
              <a:rPr lang="en-US" altLang="ko-KR" sz="2000" b="1" dirty="0" smtClean="0"/>
              <a:t>Software Quality Improvement or</a:t>
            </a:r>
            <a:endParaRPr lang="en-US" altLang="ko-KR" sz="2000" dirty="0" smtClean="0"/>
          </a:p>
          <a:p>
            <a:pPr marL="792163" lvl="1" indent="-342900"/>
            <a:r>
              <a:rPr lang="en-US" altLang="ko-KR" sz="2000" b="1" dirty="0" smtClean="0"/>
              <a:t>Quality of Life Improvement</a:t>
            </a:r>
            <a:endParaRPr lang="en-US" altLang="ko-KR" sz="2000" dirty="0" smtClean="0"/>
          </a:p>
          <a:p>
            <a:pPr lvl="1">
              <a:buNone/>
            </a:pPr>
            <a:endParaRPr lang="en-US" altLang="ko-KR" sz="2000" b="1" dirty="0" smtClean="0"/>
          </a:p>
          <a:p>
            <a:pPr marL="792163" lvl="1" indent="-342900"/>
            <a:endParaRPr lang="ko-KR" altLang="en-US" sz="2000" dirty="0">
              <a:latin typeface="맑은 고딕" pitchFamily="50" charset="-127"/>
              <a:ea typeface="맑은 고딕" pitchFamily="50" charset="-127"/>
            </a:endParaRPr>
          </a:p>
        </p:txBody>
      </p:sp>
      <p:sp>
        <p:nvSpPr>
          <p:cNvPr id="7" name="텍스트 개체 틀 6"/>
          <p:cNvSpPr>
            <a:spLocks noGrp="1"/>
          </p:cNvSpPr>
          <p:nvPr>
            <p:ph type="body" sz="quarter" idx="13"/>
          </p:nvPr>
        </p:nvSpPr>
        <p:spPr/>
        <p:txBody>
          <a:bodyPr>
            <a:normAutofit fontScale="77500" lnSpcReduction="20000"/>
          </a:bodyPr>
          <a:lstStyle/>
          <a:p>
            <a:r>
              <a:rPr lang="en-US" altLang="ko-KR" dirty="0" smtClean="0"/>
              <a:t>3</a:t>
            </a:r>
            <a:r>
              <a:rPr lang="en-US" altLang="ko-KR" b="1" dirty="0" smtClean="0">
                <a:solidFill>
                  <a:schemeClr val="tx1"/>
                </a:solidFill>
                <a:latin typeface="맑은 고딕" pitchFamily="50" charset="-127"/>
                <a:ea typeface="맑은 고딕" pitchFamily="50" charset="-127"/>
              </a:rPr>
              <a:t>.0</a:t>
            </a:r>
            <a:endParaRPr lang="ko-KR" altLang="en-US" b="1" dirty="0">
              <a:solidFill>
                <a:schemeClr val="tx1"/>
              </a:solidFill>
              <a:latin typeface="맑은 고딕" pitchFamily="50" charset="-127"/>
              <a:ea typeface="맑은 고딕" pitchFamily="50" charset="-127"/>
            </a:endParaRPr>
          </a:p>
        </p:txBody>
      </p:sp>
      <p:pic>
        <p:nvPicPr>
          <p:cNvPr id="1026" name="Picture 2"/>
          <p:cNvPicPr>
            <a:picLocks noChangeAspect="1" noChangeArrowheads="1"/>
          </p:cNvPicPr>
          <p:nvPr/>
        </p:nvPicPr>
        <p:blipFill>
          <a:blip r:embed="rId3"/>
          <a:srcRect/>
          <a:stretch>
            <a:fillRect/>
          </a:stretch>
        </p:blipFill>
        <p:spPr bwMode="auto">
          <a:xfrm>
            <a:off x="785786" y="3000372"/>
            <a:ext cx="7786742" cy="2849339"/>
          </a:xfrm>
          <a:prstGeom prst="rect">
            <a:avLst/>
          </a:prstGeom>
          <a:noFill/>
          <a:ln w="9525">
            <a:noFill/>
            <a:miter lim="800000"/>
            <a:headEnd/>
            <a:tailEnd/>
          </a:ln>
          <a:effectLst/>
        </p:spPr>
      </p:pic>
    </p:spTree>
    <p:extLst>
      <p:ext uri="{BB962C8B-B14F-4D97-AF65-F5344CB8AC3E}">
        <p14:creationId xmlns:p14="http://schemas.microsoft.com/office/powerpoint/2010/main" val="17097644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Economics of Maintainability - II</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endParaRPr lang="ko-KR" altLang="en-US" b="1" dirty="0">
              <a:latin typeface="맑은 고딕" pitchFamily="50" charset="-127"/>
              <a:ea typeface="맑은 고딕" pitchFamily="50" charset="-127"/>
            </a:endParaRPr>
          </a:p>
        </p:txBody>
      </p:sp>
      <p:sp>
        <p:nvSpPr>
          <p:cNvPr id="2" name="내용 개체 틀 1"/>
          <p:cNvSpPr>
            <a:spLocks noGrp="1"/>
          </p:cNvSpPr>
          <p:nvPr>
            <p:ph sz="quarter" idx="10"/>
          </p:nvPr>
        </p:nvSpPr>
        <p:spPr>
          <a:xfrm>
            <a:off x="500089" y="1071566"/>
            <a:ext cx="8215315" cy="5072078"/>
          </a:xfrm>
        </p:spPr>
        <p:txBody>
          <a:bodyPr>
            <a:noAutofit/>
          </a:bodyPr>
          <a:lstStyle/>
          <a:p>
            <a:pPr marL="342900" indent="-342900"/>
            <a:r>
              <a:rPr lang="en-US" altLang="ko-KR" sz="2000" dirty="0" smtClean="0"/>
              <a:t>Test Automation is a lot easier to sell on</a:t>
            </a:r>
          </a:p>
          <a:p>
            <a:pPr marL="792163" lvl="1" indent="-342900"/>
            <a:r>
              <a:rPr lang="en-US" altLang="ko-KR" sz="2000" b="1" dirty="0" smtClean="0"/>
              <a:t>Cost reduction than</a:t>
            </a:r>
            <a:endParaRPr lang="en-US" altLang="ko-KR" sz="2000" dirty="0" smtClean="0"/>
          </a:p>
          <a:p>
            <a:pPr marL="792163" lvl="1" indent="-342900"/>
            <a:r>
              <a:rPr lang="en-US" altLang="ko-KR" sz="2000" b="1" dirty="0" smtClean="0"/>
              <a:t>Software Quality Improvement or</a:t>
            </a:r>
            <a:endParaRPr lang="en-US" altLang="ko-KR" sz="2000" dirty="0" smtClean="0"/>
          </a:p>
          <a:p>
            <a:pPr marL="792163" lvl="1" indent="-342900"/>
            <a:r>
              <a:rPr lang="en-US" altLang="ko-KR" sz="2000" b="1" dirty="0" smtClean="0"/>
              <a:t>Quality of Life Improvement</a:t>
            </a:r>
            <a:endParaRPr lang="en-US" altLang="ko-KR" sz="2000" dirty="0" smtClean="0"/>
          </a:p>
          <a:p>
            <a:pPr lvl="1">
              <a:buNone/>
            </a:pPr>
            <a:endParaRPr lang="en-US" altLang="ko-KR" sz="2000" b="1" dirty="0" smtClean="0"/>
          </a:p>
          <a:p>
            <a:pPr marL="792163" lvl="1" indent="-342900"/>
            <a:endParaRPr lang="ko-KR" altLang="en-US" sz="2000" dirty="0">
              <a:latin typeface="맑은 고딕" pitchFamily="50" charset="-127"/>
              <a:ea typeface="맑은 고딕" pitchFamily="50" charset="-127"/>
            </a:endParaRPr>
          </a:p>
        </p:txBody>
      </p:sp>
      <p:sp>
        <p:nvSpPr>
          <p:cNvPr id="7" name="텍스트 개체 틀 6"/>
          <p:cNvSpPr>
            <a:spLocks noGrp="1"/>
          </p:cNvSpPr>
          <p:nvPr>
            <p:ph type="body" sz="quarter" idx="13"/>
          </p:nvPr>
        </p:nvSpPr>
        <p:spPr/>
        <p:txBody>
          <a:bodyPr>
            <a:normAutofit fontScale="77500" lnSpcReduction="20000"/>
          </a:bodyPr>
          <a:lstStyle/>
          <a:p>
            <a:r>
              <a:rPr lang="en-US" altLang="ko-KR" dirty="0" smtClean="0"/>
              <a:t>3</a:t>
            </a:r>
            <a:r>
              <a:rPr lang="en-US" altLang="ko-KR" b="1" dirty="0" smtClean="0">
                <a:solidFill>
                  <a:schemeClr val="tx1"/>
                </a:solidFill>
                <a:latin typeface="맑은 고딕" pitchFamily="50" charset="-127"/>
                <a:ea typeface="맑은 고딕" pitchFamily="50" charset="-127"/>
              </a:rPr>
              <a:t>.0</a:t>
            </a:r>
            <a:endParaRPr lang="ko-KR" altLang="en-US" b="1" dirty="0">
              <a:solidFill>
                <a:schemeClr val="tx1"/>
              </a:solidFill>
              <a:latin typeface="맑은 고딕" pitchFamily="50" charset="-127"/>
              <a:ea typeface="맑은 고딕" pitchFamily="50" charset="-127"/>
            </a:endParaRPr>
          </a:p>
        </p:txBody>
      </p:sp>
      <p:pic>
        <p:nvPicPr>
          <p:cNvPr id="2050" name="Picture 2"/>
          <p:cNvPicPr>
            <a:picLocks noChangeAspect="1" noChangeArrowheads="1"/>
          </p:cNvPicPr>
          <p:nvPr/>
        </p:nvPicPr>
        <p:blipFill>
          <a:blip r:embed="rId3"/>
          <a:srcRect/>
          <a:stretch>
            <a:fillRect/>
          </a:stretch>
        </p:blipFill>
        <p:spPr bwMode="auto">
          <a:xfrm>
            <a:off x="714348" y="2576757"/>
            <a:ext cx="7572428" cy="3852639"/>
          </a:xfrm>
          <a:prstGeom prst="rect">
            <a:avLst/>
          </a:prstGeom>
          <a:noFill/>
          <a:ln w="9525">
            <a:noFill/>
            <a:miter lim="800000"/>
            <a:headEnd/>
            <a:tailEnd/>
          </a:ln>
          <a:effectLst/>
        </p:spPr>
      </p:pic>
    </p:spTree>
    <p:extLst>
      <p:ext uri="{BB962C8B-B14F-4D97-AF65-F5344CB8AC3E}">
        <p14:creationId xmlns:p14="http://schemas.microsoft.com/office/powerpoint/2010/main" val="30123892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Goals of Automated Developer Tests</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endParaRPr lang="ko-KR" altLang="en-US" b="1" dirty="0">
              <a:latin typeface="맑은 고딕" pitchFamily="50" charset="-127"/>
              <a:ea typeface="맑은 고딕" pitchFamily="50" charset="-127"/>
            </a:endParaRPr>
          </a:p>
        </p:txBody>
      </p:sp>
      <p:sp>
        <p:nvSpPr>
          <p:cNvPr id="2" name="내용 개체 틀 1"/>
          <p:cNvSpPr>
            <a:spLocks noGrp="1"/>
          </p:cNvSpPr>
          <p:nvPr>
            <p:ph sz="quarter" idx="10"/>
          </p:nvPr>
        </p:nvSpPr>
        <p:spPr>
          <a:xfrm>
            <a:off x="500089" y="1071566"/>
            <a:ext cx="8215315" cy="5072078"/>
          </a:xfrm>
        </p:spPr>
        <p:txBody>
          <a:bodyPr>
            <a:noAutofit/>
          </a:bodyPr>
          <a:lstStyle/>
          <a:p>
            <a:r>
              <a:rPr lang="en-US" altLang="ko-KR" sz="2400" dirty="0" smtClean="0"/>
              <a:t> Before code is written</a:t>
            </a:r>
          </a:p>
          <a:p>
            <a:pPr lvl="1"/>
            <a:r>
              <a:rPr lang="en-US" altLang="ko-KR" sz="2400" dirty="0" smtClean="0"/>
              <a:t>Tests as Specification</a:t>
            </a:r>
          </a:p>
          <a:p>
            <a:r>
              <a:rPr lang="en-US" altLang="ko-KR" sz="2400" dirty="0" smtClean="0"/>
              <a:t> After code is written</a:t>
            </a:r>
          </a:p>
          <a:p>
            <a:pPr lvl="1"/>
            <a:r>
              <a:rPr lang="en-US" altLang="ko-KR" sz="2400" dirty="0" smtClean="0"/>
              <a:t>Tests as Documentation</a:t>
            </a:r>
          </a:p>
          <a:p>
            <a:pPr lvl="1"/>
            <a:r>
              <a:rPr lang="en-US" altLang="ko-KR" sz="2400" dirty="0" smtClean="0"/>
              <a:t>Tests as Safety Net (Bug Repellent)</a:t>
            </a:r>
          </a:p>
          <a:p>
            <a:pPr lvl="1"/>
            <a:r>
              <a:rPr lang="en-US" altLang="ko-KR" sz="2400" dirty="0" smtClean="0"/>
              <a:t>Defect Localization (Minimize Debugging)</a:t>
            </a:r>
          </a:p>
          <a:p>
            <a:r>
              <a:rPr lang="en-US" altLang="ko-KR" sz="2400" dirty="0" smtClean="0"/>
              <a:t> Minimize Cost of Running Tests</a:t>
            </a:r>
          </a:p>
          <a:p>
            <a:pPr lvl="1"/>
            <a:r>
              <a:rPr lang="en-US" altLang="ko-KR" sz="2400" dirty="0" smtClean="0"/>
              <a:t>Fully Automated Tests</a:t>
            </a:r>
          </a:p>
          <a:p>
            <a:pPr lvl="1"/>
            <a:r>
              <a:rPr lang="en-US" altLang="ko-KR" sz="2400" dirty="0" smtClean="0"/>
              <a:t>Repeatable Tests</a:t>
            </a:r>
          </a:p>
          <a:p>
            <a:pPr lvl="1"/>
            <a:r>
              <a:rPr lang="en-US" altLang="ko-KR" sz="2400" dirty="0" smtClean="0"/>
              <a:t>Robust Tests</a:t>
            </a:r>
          </a:p>
          <a:p>
            <a:pPr lvl="1">
              <a:buNone/>
            </a:pPr>
            <a:endParaRPr lang="en-US" altLang="ko-KR" sz="2400" b="1" dirty="0" smtClean="0"/>
          </a:p>
          <a:p>
            <a:pPr marL="792163" lvl="1" indent="-342900"/>
            <a:endParaRPr lang="ko-KR" altLang="en-US" sz="2400" dirty="0">
              <a:latin typeface="맑은 고딕" pitchFamily="50" charset="-127"/>
              <a:ea typeface="맑은 고딕" pitchFamily="50" charset="-127"/>
            </a:endParaRPr>
          </a:p>
        </p:txBody>
      </p:sp>
      <p:sp>
        <p:nvSpPr>
          <p:cNvPr id="7" name="텍스트 개체 틀 6"/>
          <p:cNvSpPr>
            <a:spLocks noGrp="1"/>
          </p:cNvSpPr>
          <p:nvPr>
            <p:ph type="body" sz="quarter" idx="13"/>
          </p:nvPr>
        </p:nvSpPr>
        <p:spPr/>
        <p:txBody>
          <a:bodyPr>
            <a:normAutofit fontScale="77500" lnSpcReduction="20000"/>
          </a:bodyPr>
          <a:lstStyle/>
          <a:p>
            <a:r>
              <a:rPr lang="en-US" altLang="ko-KR" dirty="0" smtClean="0"/>
              <a:t>3</a:t>
            </a:r>
            <a:r>
              <a:rPr lang="en-US" altLang="ko-KR" b="1" dirty="0" smtClean="0">
                <a:solidFill>
                  <a:schemeClr val="tx1"/>
                </a:solidFill>
                <a:latin typeface="맑은 고딕" pitchFamily="50" charset="-127"/>
                <a:ea typeface="맑은 고딕" pitchFamily="50" charset="-127"/>
              </a:rPr>
              <a:t>.0</a:t>
            </a:r>
            <a:endParaRPr lang="ko-KR" altLang="en-US" b="1" dirty="0">
              <a:solidFill>
                <a:schemeClr val="tx1"/>
              </a:solidFill>
              <a:latin typeface="맑은 고딕" pitchFamily="50" charset="-127"/>
              <a:ea typeface="맑은 고딕" pitchFamily="50" charset="-127"/>
            </a:endParaRPr>
          </a:p>
        </p:txBody>
      </p:sp>
    </p:spTree>
    <p:extLst>
      <p:ext uri="{BB962C8B-B14F-4D97-AF65-F5344CB8AC3E}">
        <p14:creationId xmlns:p14="http://schemas.microsoft.com/office/powerpoint/2010/main" val="60434725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Grp="1" noChangeArrowheads="1"/>
          </p:cNvSpPr>
          <p:nvPr>
            <p:ph type="body"/>
          </p:nvPr>
        </p:nvSpPr>
        <p:spPr>
          <a:xfrm>
            <a:off x="648754" y="2591213"/>
            <a:ext cx="8027702" cy="1457021"/>
          </a:xfrm>
          <a:ln/>
        </p:spPr>
        <p:txBody>
          <a:bodyPr anchor="t"/>
          <a:lstStyle/>
          <a:p>
            <a:pPr marL="308610" indent="-290037">
              <a:spcBef>
                <a:spcPts val="720"/>
              </a:spcBef>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Lst>
            </a:pPr>
            <a:r>
              <a:rPr lang="en-GB" sz="4300" dirty="0">
                <a:latin typeface="Arial"/>
                <a:cs typeface="Arial"/>
              </a:rPr>
              <a:t>But what is to be Agile anyway?</a:t>
            </a:r>
          </a:p>
        </p:txBody>
      </p:sp>
      <p:sp>
        <p:nvSpPr>
          <p:cNvPr id="3" name="TextBox 2"/>
          <p:cNvSpPr txBox="1"/>
          <p:nvPr/>
        </p:nvSpPr>
        <p:spPr>
          <a:xfrm>
            <a:off x="248574" y="169524"/>
            <a:ext cx="6395128" cy="387286"/>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1.3 The Agile Hangover</a:t>
            </a:r>
          </a:p>
        </p:txBody>
      </p:sp>
    </p:spTree>
    <p:extLst>
      <p:ext uri="{BB962C8B-B14F-4D97-AF65-F5344CB8AC3E}">
        <p14:creationId xmlns:p14="http://schemas.microsoft.com/office/powerpoint/2010/main" val="3835285651"/>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A Recipe for Success</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endParaRPr lang="ko-KR" altLang="en-US" b="1" dirty="0">
              <a:latin typeface="맑은 고딕" pitchFamily="50" charset="-127"/>
              <a:ea typeface="맑은 고딕" pitchFamily="50" charset="-127"/>
            </a:endParaRPr>
          </a:p>
        </p:txBody>
      </p:sp>
      <p:sp>
        <p:nvSpPr>
          <p:cNvPr id="2" name="내용 개체 틀 1"/>
          <p:cNvSpPr>
            <a:spLocks noGrp="1"/>
          </p:cNvSpPr>
          <p:nvPr>
            <p:ph sz="quarter" idx="10"/>
          </p:nvPr>
        </p:nvSpPr>
        <p:spPr>
          <a:xfrm>
            <a:off x="500089" y="1071566"/>
            <a:ext cx="8215315" cy="5072078"/>
          </a:xfrm>
        </p:spPr>
        <p:txBody>
          <a:bodyPr>
            <a:noAutofit/>
          </a:bodyPr>
          <a:lstStyle/>
          <a:p>
            <a:r>
              <a:rPr lang="en-US" altLang="ko-KR" sz="2400" dirty="0" smtClean="0"/>
              <a:t> Write some tests</a:t>
            </a:r>
          </a:p>
          <a:p>
            <a:pPr lvl="1"/>
            <a:r>
              <a:rPr lang="en-US" altLang="ko-KR" sz="2400" dirty="0" smtClean="0"/>
              <a:t>start with the easy ones!</a:t>
            </a:r>
          </a:p>
          <a:p>
            <a:r>
              <a:rPr lang="en-US" altLang="ko-KR" sz="2400" dirty="0" smtClean="0"/>
              <a:t> Note the Test Smells that show up</a:t>
            </a:r>
          </a:p>
          <a:p>
            <a:r>
              <a:rPr lang="en-US" altLang="ko-KR" sz="2400" dirty="0" smtClean="0"/>
              <a:t> </a:t>
            </a:r>
            <a:r>
              <a:rPr lang="en-US" altLang="ko-KR" sz="2400" dirty="0" err="1" smtClean="0"/>
              <a:t>Refactor</a:t>
            </a:r>
            <a:r>
              <a:rPr lang="en-US" altLang="ko-KR" sz="2400" dirty="0" smtClean="0"/>
              <a:t> to remove obvious Test Smells</a:t>
            </a:r>
          </a:p>
          <a:p>
            <a:pPr lvl="1"/>
            <a:r>
              <a:rPr lang="en-US" altLang="ko-KR" sz="2400" dirty="0" smtClean="0"/>
              <a:t>Apply appropriate </a:t>
            </a:r>
            <a:r>
              <a:rPr lang="en-US" altLang="ko-KR" sz="2400" dirty="0" err="1" smtClean="0"/>
              <a:t>xUnit</a:t>
            </a:r>
            <a:r>
              <a:rPr lang="en-US" altLang="ko-KR" sz="2400" dirty="0" smtClean="0"/>
              <a:t> Test Patterns</a:t>
            </a:r>
          </a:p>
          <a:p>
            <a:r>
              <a:rPr lang="en-US" altLang="ko-KR" sz="2400" dirty="0" smtClean="0"/>
              <a:t> Write some more tests</a:t>
            </a:r>
          </a:p>
          <a:p>
            <a:pPr lvl="1"/>
            <a:r>
              <a:rPr lang="en-US" altLang="ko-KR" sz="2400" dirty="0" smtClean="0"/>
              <a:t>possibly more complex</a:t>
            </a:r>
          </a:p>
          <a:p>
            <a:r>
              <a:rPr lang="en-US" altLang="ko-KR" sz="2400" dirty="0" smtClean="0"/>
              <a:t> Repeat from Step 2 until:</a:t>
            </a:r>
          </a:p>
          <a:p>
            <a:pPr lvl="1"/>
            <a:r>
              <a:rPr lang="en-US" altLang="ko-KR" sz="2400" dirty="0" smtClean="0"/>
              <a:t>All necessary tests written</a:t>
            </a:r>
          </a:p>
          <a:p>
            <a:pPr lvl="1"/>
            <a:r>
              <a:rPr lang="en-US" altLang="ko-KR" sz="2400" dirty="0" smtClean="0"/>
              <a:t>No smells remain</a:t>
            </a:r>
          </a:p>
          <a:p>
            <a:pPr lvl="1">
              <a:buNone/>
            </a:pPr>
            <a:endParaRPr lang="en-US" altLang="ko-KR" sz="2400" b="1" dirty="0" smtClean="0"/>
          </a:p>
          <a:p>
            <a:pPr marL="792163" lvl="1" indent="-342900"/>
            <a:endParaRPr lang="ko-KR" altLang="en-US" sz="2400" dirty="0">
              <a:latin typeface="맑은 고딕" pitchFamily="50" charset="-127"/>
              <a:ea typeface="맑은 고딕" pitchFamily="50" charset="-127"/>
            </a:endParaRPr>
          </a:p>
        </p:txBody>
      </p:sp>
      <p:sp>
        <p:nvSpPr>
          <p:cNvPr id="7" name="텍스트 개체 틀 6"/>
          <p:cNvSpPr>
            <a:spLocks noGrp="1"/>
          </p:cNvSpPr>
          <p:nvPr>
            <p:ph type="body" sz="quarter" idx="13"/>
          </p:nvPr>
        </p:nvSpPr>
        <p:spPr/>
        <p:txBody>
          <a:bodyPr>
            <a:normAutofit fontScale="77500" lnSpcReduction="20000"/>
          </a:bodyPr>
          <a:lstStyle/>
          <a:p>
            <a:r>
              <a:rPr lang="en-US" altLang="ko-KR" dirty="0" smtClean="0"/>
              <a:t>3</a:t>
            </a:r>
            <a:r>
              <a:rPr lang="en-US" altLang="ko-KR" b="1" dirty="0" smtClean="0">
                <a:solidFill>
                  <a:schemeClr val="tx1"/>
                </a:solidFill>
                <a:latin typeface="맑은 고딕" pitchFamily="50" charset="-127"/>
                <a:ea typeface="맑은 고딕" pitchFamily="50" charset="-127"/>
              </a:rPr>
              <a:t>.0</a:t>
            </a:r>
            <a:endParaRPr lang="ko-KR" altLang="en-US" b="1" dirty="0">
              <a:solidFill>
                <a:schemeClr val="tx1"/>
              </a:solidFill>
              <a:latin typeface="맑은 고딕" pitchFamily="50" charset="-127"/>
              <a:ea typeface="맑은 고딕" pitchFamily="50" charset="-127"/>
            </a:endParaRPr>
          </a:p>
        </p:txBody>
      </p:sp>
    </p:spTree>
    <p:extLst>
      <p:ext uri="{BB962C8B-B14F-4D97-AF65-F5344CB8AC3E}">
        <p14:creationId xmlns:p14="http://schemas.microsoft.com/office/powerpoint/2010/main" val="40479008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What’s a “Test Smell”? - I</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endParaRPr lang="ko-KR" altLang="en-US" b="1" dirty="0">
              <a:latin typeface="맑은 고딕" pitchFamily="50" charset="-127"/>
              <a:ea typeface="맑은 고딕" pitchFamily="50" charset="-127"/>
            </a:endParaRPr>
          </a:p>
        </p:txBody>
      </p:sp>
      <p:sp>
        <p:nvSpPr>
          <p:cNvPr id="10" name="내용 개체 틀 1"/>
          <p:cNvSpPr>
            <a:spLocks noGrp="1"/>
          </p:cNvSpPr>
          <p:nvPr>
            <p:ph sz="quarter" idx="10"/>
          </p:nvPr>
        </p:nvSpPr>
        <p:spPr>
          <a:xfrm>
            <a:off x="500089" y="1071566"/>
            <a:ext cx="8215315" cy="5072078"/>
          </a:xfrm>
        </p:spPr>
        <p:txBody>
          <a:bodyPr>
            <a:noAutofit/>
          </a:bodyPr>
          <a:lstStyle/>
          <a:p>
            <a:r>
              <a:rPr lang="en-US" altLang="ko-KR" sz="2000" dirty="0" smtClean="0"/>
              <a:t> A set of symptoms of an underlying problem in test code</a:t>
            </a:r>
          </a:p>
          <a:p>
            <a:r>
              <a:rPr lang="en-US" altLang="ko-KR" sz="2000" dirty="0" smtClean="0"/>
              <a:t> Smells must pass the “Sniff Test”</a:t>
            </a:r>
          </a:p>
          <a:p>
            <a:pPr lvl="1"/>
            <a:r>
              <a:rPr lang="en-US" altLang="ko-KR" sz="2000" dirty="0" smtClean="0"/>
              <a:t>A smell should be obvious</a:t>
            </a:r>
          </a:p>
          <a:p>
            <a:pPr lvl="1"/>
            <a:r>
              <a:rPr lang="en-US" altLang="ko-KR" sz="2000" dirty="0" smtClean="0"/>
              <a:t>It should “grab you by the nose”</a:t>
            </a:r>
          </a:p>
          <a:p>
            <a:r>
              <a:rPr lang="en-US" altLang="ko-KR" sz="2000" dirty="0" smtClean="0"/>
              <a:t> Not necessarily the actual cause</a:t>
            </a:r>
          </a:p>
          <a:p>
            <a:pPr lvl="1"/>
            <a:r>
              <a:rPr lang="en-US" altLang="ko-KR" sz="2000" dirty="0" smtClean="0"/>
              <a:t> There may be many possible causes for the symptom</a:t>
            </a:r>
          </a:p>
          <a:p>
            <a:pPr lvl="1"/>
            <a:r>
              <a:rPr lang="en-US" altLang="ko-KR" sz="2000" dirty="0" smtClean="0"/>
              <a:t> Some root causes may contribute to several different smells</a:t>
            </a:r>
          </a:p>
          <a:p>
            <a:pPr lvl="1"/>
            <a:endParaRPr lang="en-US" altLang="ko-KR" sz="2000" dirty="0" smtClean="0"/>
          </a:p>
          <a:p>
            <a:pPr algn="ctr">
              <a:buNone/>
            </a:pPr>
            <a:r>
              <a:rPr lang="en-US" altLang="ko-KR" sz="1800" i="1" dirty="0" smtClean="0"/>
              <a:t>Note: Past literature often labels the cause as a smell.</a:t>
            </a:r>
          </a:p>
          <a:p>
            <a:pPr algn="ctr">
              <a:buNone/>
            </a:pPr>
            <a:r>
              <a:rPr lang="en-US" altLang="ko-KR" sz="1800" i="1" dirty="0" smtClean="0"/>
              <a:t>e.g. “Sensitive Equality” is really a cause of “Fragile Test”</a:t>
            </a:r>
            <a:endParaRPr lang="ko-KR" altLang="en-US" sz="4400" i="1" dirty="0">
              <a:latin typeface="맑은 고딕" pitchFamily="50" charset="-127"/>
              <a:ea typeface="맑은 고딕" pitchFamily="50" charset="-127"/>
            </a:endParaRPr>
          </a:p>
        </p:txBody>
      </p:sp>
      <p:sp>
        <p:nvSpPr>
          <p:cNvPr id="7" name="텍스트 개체 틀 6"/>
          <p:cNvSpPr>
            <a:spLocks noGrp="1"/>
          </p:cNvSpPr>
          <p:nvPr>
            <p:ph type="body" sz="quarter" idx="13"/>
          </p:nvPr>
        </p:nvSpPr>
        <p:spPr/>
        <p:txBody>
          <a:bodyPr>
            <a:noAutofit/>
          </a:bodyPr>
          <a:lstStyle/>
          <a:p>
            <a:r>
              <a:rPr lang="en-US" altLang="ko-KR" sz="2400" dirty="0" smtClean="0"/>
              <a:t>3</a:t>
            </a:r>
            <a:r>
              <a:rPr lang="en-US" altLang="ko-KR" sz="2400" b="1" dirty="0" smtClean="0">
                <a:solidFill>
                  <a:schemeClr val="tx1"/>
                </a:solidFill>
              </a:rPr>
              <a:t>.1</a:t>
            </a:r>
            <a:endParaRPr lang="ko-KR" altLang="en-US" sz="2400" b="1" dirty="0">
              <a:solidFill>
                <a:schemeClr val="tx1"/>
              </a:solidFill>
            </a:endParaRPr>
          </a:p>
        </p:txBody>
      </p:sp>
    </p:spTree>
    <p:extLst>
      <p:ext uri="{BB962C8B-B14F-4D97-AF65-F5344CB8AC3E}">
        <p14:creationId xmlns:p14="http://schemas.microsoft.com/office/powerpoint/2010/main" val="126335091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What’s a “Test Smell”? - II</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endParaRPr lang="ko-KR" altLang="en-US" b="1" dirty="0">
              <a:latin typeface="맑은 고딕" pitchFamily="50" charset="-127"/>
              <a:ea typeface="맑은 고딕" pitchFamily="50" charset="-127"/>
            </a:endParaRPr>
          </a:p>
        </p:txBody>
      </p:sp>
      <p:sp>
        <p:nvSpPr>
          <p:cNvPr id="10" name="내용 개체 틀 1"/>
          <p:cNvSpPr>
            <a:spLocks noGrp="1"/>
          </p:cNvSpPr>
          <p:nvPr>
            <p:ph sz="quarter" idx="10"/>
          </p:nvPr>
        </p:nvSpPr>
        <p:spPr>
          <a:xfrm>
            <a:off x="500089" y="1071566"/>
            <a:ext cx="8215315" cy="5072078"/>
          </a:xfrm>
        </p:spPr>
        <p:txBody>
          <a:bodyPr>
            <a:noAutofit/>
          </a:bodyPr>
          <a:lstStyle/>
          <a:p>
            <a:pPr marL="342000" indent="-342000"/>
            <a:r>
              <a:rPr lang="en-US" altLang="ko-KR" sz="2400" dirty="0" smtClean="0"/>
              <a:t>Three common kinds of Test Smells:</a:t>
            </a:r>
          </a:p>
          <a:p>
            <a:pPr lvl="1"/>
            <a:r>
              <a:rPr lang="en-US" altLang="ko-KR" sz="2400" dirty="0" smtClean="0"/>
              <a:t>Code Smells: Visible Problems in Test Code</a:t>
            </a:r>
          </a:p>
          <a:p>
            <a:pPr lvl="1"/>
            <a:r>
              <a:rPr lang="en-US" altLang="ko-KR" sz="2400" dirty="0" smtClean="0"/>
              <a:t>Behavior Smells: Tests Behaving Badly</a:t>
            </a:r>
          </a:p>
          <a:p>
            <a:pPr lvl="1"/>
            <a:r>
              <a:rPr lang="en-US" altLang="ko-KR" sz="2400" dirty="0" smtClean="0"/>
              <a:t>Project Smells: Testing-related problems visible to a Project Manager</a:t>
            </a:r>
          </a:p>
          <a:p>
            <a:pPr lvl="1"/>
            <a:endParaRPr lang="en-US" altLang="ko-KR" sz="2400" dirty="0" smtClean="0"/>
          </a:p>
          <a:p>
            <a:pPr marL="342000" indent="-342000"/>
            <a:r>
              <a:rPr lang="en-US" altLang="ko-KR" sz="2400" dirty="0" smtClean="0"/>
              <a:t>Code Smells may be root cause of Behavior and Project Smells</a:t>
            </a:r>
            <a:endParaRPr lang="ko-KR" altLang="en-US" sz="2400" dirty="0"/>
          </a:p>
        </p:txBody>
      </p:sp>
      <p:sp>
        <p:nvSpPr>
          <p:cNvPr id="7" name="텍스트 개체 틀 6"/>
          <p:cNvSpPr>
            <a:spLocks noGrp="1"/>
          </p:cNvSpPr>
          <p:nvPr>
            <p:ph type="body" sz="quarter" idx="13"/>
          </p:nvPr>
        </p:nvSpPr>
        <p:spPr/>
        <p:txBody>
          <a:bodyPr>
            <a:normAutofit fontScale="77500" lnSpcReduction="20000"/>
          </a:bodyPr>
          <a:lstStyle/>
          <a:p>
            <a:r>
              <a:rPr lang="en-US" altLang="ko-KR" dirty="0" smtClean="0"/>
              <a:t>3</a:t>
            </a:r>
            <a:r>
              <a:rPr lang="en-US" altLang="ko-KR" b="1" dirty="0" smtClean="0">
                <a:solidFill>
                  <a:schemeClr val="tx1"/>
                </a:solidFill>
                <a:latin typeface="맑은 고딕" pitchFamily="50" charset="-127"/>
                <a:ea typeface="맑은 고딕" pitchFamily="50" charset="-127"/>
              </a:rPr>
              <a:t>.1</a:t>
            </a:r>
            <a:endParaRPr lang="ko-KR" altLang="en-US" b="1" dirty="0">
              <a:solidFill>
                <a:schemeClr val="tx1"/>
              </a:solidFill>
              <a:latin typeface="맑은 고딕" pitchFamily="50" charset="-127"/>
              <a:ea typeface="맑은 고딕" pitchFamily="50" charset="-127"/>
            </a:endParaRPr>
          </a:p>
        </p:txBody>
      </p:sp>
      <p:pic>
        <p:nvPicPr>
          <p:cNvPr id="3074" name="Picture 2"/>
          <p:cNvPicPr>
            <a:picLocks noChangeAspect="1" noChangeArrowheads="1"/>
          </p:cNvPicPr>
          <p:nvPr/>
        </p:nvPicPr>
        <p:blipFill>
          <a:blip r:embed="rId3"/>
          <a:srcRect/>
          <a:stretch>
            <a:fillRect/>
          </a:stretch>
        </p:blipFill>
        <p:spPr bwMode="auto">
          <a:xfrm>
            <a:off x="3714744" y="4143380"/>
            <a:ext cx="3714776" cy="2282823"/>
          </a:xfrm>
          <a:prstGeom prst="rect">
            <a:avLst/>
          </a:prstGeom>
          <a:noFill/>
          <a:ln w="9525">
            <a:noFill/>
            <a:miter lim="800000"/>
            <a:headEnd/>
            <a:tailEnd/>
          </a:ln>
          <a:effectLst/>
        </p:spPr>
      </p:pic>
    </p:spTree>
    <p:extLst>
      <p:ext uri="{BB962C8B-B14F-4D97-AF65-F5344CB8AC3E}">
        <p14:creationId xmlns:p14="http://schemas.microsoft.com/office/powerpoint/2010/main" val="40821231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What’s a “Pattern”?</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endParaRPr lang="ko-KR" altLang="en-US" b="1" dirty="0">
              <a:latin typeface="맑은 고딕" pitchFamily="50" charset="-127"/>
              <a:ea typeface="맑은 고딕" pitchFamily="50" charset="-127"/>
            </a:endParaRPr>
          </a:p>
        </p:txBody>
      </p:sp>
      <p:sp>
        <p:nvSpPr>
          <p:cNvPr id="2" name="내용 개체 틀 1"/>
          <p:cNvSpPr>
            <a:spLocks noGrp="1"/>
          </p:cNvSpPr>
          <p:nvPr>
            <p:ph sz="quarter" idx="10"/>
          </p:nvPr>
        </p:nvSpPr>
        <p:spPr>
          <a:xfrm>
            <a:off x="500089" y="1143004"/>
            <a:ext cx="8143877" cy="4857764"/>
          </a:xfrm>
        </p:spPr>
        <p:txBody>
          <a:bodyPr>
            <a:noAutofit/>
          </a:bodyPr>
          <a:lstStyle/>
          <a:p>
            <a:pPr marL="342000" indent="-342000"/>
            <a:r>
              <a:rPr lang="en-US" altLang="ko-KR" sz="2000" dirty="0" smtClean="0"/>
              <a:t>A “pattern” is a “recurring solution to a recurring problem”</a:t>
            </a:r>
          </a:p>
          <a:p>
            <a:pPr lvl="1"/>
            <a:r>
              <a:rPr lang="en-US" altLang="ko-KR" sz="2000" dirty="0" smtClean="0"/>
              <a:t>E.g. A “Decorator” object lets us add behavior to a system dynamically by adding one or more decorators to an existing object.</a:t>
            </a:r>
          </a:p>
          <a:p>
            <a:pPr marL="342000" indent="-342000"/>
            <a:r>
              <a:rPr lang="en-US" altLang="ko-KR" sz="2000" dirty="0" smtClean="0"/>
              <a:t>Must have been “invented” by three independent sources </a:t>
            </a:r>
            <a:r>
              <a:rPr lang="en-US" altLang="ko-KR" sz="2000" b="0" dirty="0" smtClean="0"/>
              <a:t/>
            </a:r>
            <a:br>
              <a:rPr lang="en-US" altLang="ko-KR" sz="2000" b="0" dirty="0" smtClean="0"/>
            </a:br>
            <a:r>
              <a:rPr lang="en-US" altLang="ko-KR" sz="2000" dirty="0" smtClean="0"/>
              <a:t>(</a:t>
            </a:r>
            <a:r>
              <a:rPr lang="en-US" sz="2000" b="0" dirty="0" smtClean="0"/>
              <a:t>The </a:t>
            </a:r>
            <a:r>
              <a:rPr lang="en-US" sz="2000" b="0" i="1" dirty="0" smtClean="0"/>
              <a:t>rule of 3</a:t>
            </a:r>
            <a:r>
              <a:rPr lang="en-US" sz="2000" b="0" dirty="0" smtClean="0"/>
              <a:t> is sometimes used as a criterion: don't claim that something is a pattern unless you know of three independent </a:t>
            </a:r>
            <a:br>
              <a:rPr lang="en-US" sz="2000" b="0" dirty="0" smtClean="0"/>
            </a:br>
            <a:r>
              <a:rPr lang="en-US" sz="2000" b="0" dirty="0" smtClean="0"/>
              <a:t>usages.</a:t>
            </a:r>
            <a:r>
              <a:rPr lang="en-US" sz="2000" dirty="0" smtClean="0"/>
              <a:t> )</a:t>
            </a:r>
            <a:endParaRPr lang="en-US" altLang="ko-KR" sz="2000" dirty="0" smtClean="0"/>
          </a:p>
          <a:p>
            <a:pPr lvl="1"/>
            <a:r>
              <a:rPr lang="en-US" altLang="ko-KR" sz="2000" dirty="0" smtClean="0"/>
              <a:t>That’s what makes it a “pattern” as in: “I see a pattern here!”</a:t>
            </a:r>
          </a:p>
          <a:p>
            <a:pPr marL="342000" indent="-342000"/>
            <a:r>
              <a:rPr lang="en-US" altLang="ko-KR" sz="2000" dirty="0" smtClean="0"/>
              <a:t>The pattern exists whether or not is has been written up in the “pattern form</a:t>
            </a:r>
            <a:r>
              <a:rPr lang="en-US" altLang="ko-KR" sz="2000" b="0" dirty="0" smtClean="0"/>
              <a:t>”</a:t>
            </a:r>
          </a:p>
          <a:p>
            <a:pPr lvl="1"/>
            <a:r>
              <a:rPr lang="en-US" altLang="ko-KR" sz="2000" dirty="0" smtClean="0"/>
              <a:t>Includes info on when (not) to use it</a:t>
            </a:r>
            <a:endParaRPr lang="ko-KR" altLang="en-US" sz="1800" dirty="0">
              <a:latin typeface="맑은 고딕" pitchFamily="50" charset="-127"/>
              <a:ea typeface="맑은 고딕" pitchFamily="50" charset="-127"/>
            </a:endParaRPr>
          </a:p>
        </p:txBody>
      </p:sp>
      <p:sp>
        <p:nvSpPr>
          <p:cNvPr id="7" name="텍스트 개체 틀 6"/>
          <p:cNvSpPr>
            <a:spLocks noGrp="1"/>
          </p:cNvSpPr>
          <p:nvPr>
            <p:ph type="body" sz="quarter" idx="13"/>
          </p:nvPr>
        </p:nvSpPr>
        <p:spPr/>
        <p:txBody>
          <a:bodyPr>
            <a:normAutofit fontScale="77500" lnSpcReduction="20000"/>
          </a:bodyPr>
          <a:lstStyle/>
          <a:p>
            <a:r>
              <a:rPr lang="en-US" altLang="ko-KR" b="1" dirty="0" smtClean="0">
                <a:solidFill>
                  <a:schemeClr val="tx1"/>
                </a:solidFill>
                <a:latin typeface="맑은 고딕" pitchFamily="50" charset="-127"/>
                <a:ea typeface="맑은 고딕" pitchFamily="50" charset="-127"/>
              </a:rPr>
              <a:t>3.2</a:t>
            </a:r>
            <a:endParaRPr lang="ko-KR" altLang="en-US" b="1" dirty="0">
              <a:solidFill>
                <a:schemeClr val="tx1"/>
              </a:solidFill>
              <a:latin typeface="맑은 고딕" pitchFamily="50" charset="-127"/>
              <a:ea typeface="맑은 고딕" pitchFamily="50" charset="-127"/>
            </a:endParaRPr>
          </a:p>
        </p:txBody>
      </p:sp>
    </p:spTree>
    <p:extLst>
      <p:ext uri="{BB962C8B-B14F-4D97-AF65-F5344CB8AC3E}">
        <p14:creationId xmlns:p14="http://schemas.microsoft.com/office/powerpoint/2010/main" val="7770726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What’s a “Test Pattern”?</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endParaRPr lang="ko-KR" altLang="en-US" b="1" dirty="0">
              <a:latin typeface="맑은 고딕" pitchFamily="50" charset="-127"/>
              <a:ea typeface="맑은 고딕" pitchFamily="50" charset="-127"/>
            </a:endParaRPr>
          </a:p>
        </p:txBody>
      </p:sp>
      <p:sp>
        <p:nvSpPr>
          <p:cNvPr id="2" name="내용 개체 틀 1"/>
          <p:cNvSpPr>
            <a:spLocks noGrp="1"/>
          </p:cNvSpPr>
          <p:nvPr>
            <p:ph sz="quarter" idx="10"/>
          </p:nvPr>
        </p:nvSpPr>
        <p:spPr>
          <a:xfrm>
            <a:off x="500089" y="1071566"/>
            <a:ext cx="8143877" cy="4857764"/>
          </a:xfrm>
        </p:spPr>
        <p:txBody>
          <a:bodyPr>
            <a:noAutofit/>
          </a:bodyPr>
          <a:lstStyle/>
          <a:p>
            <a:pPr marL="266700" indent="-266700">
              <a:lnSpc>
                <a:spcPct val="150000"/>
              </a:lnSpc>
              <a:spcBef>
                <a:spcPts val="0"/>
              </a:spcBef>
              <a:spcAft>
                <a:spcPts val="0"/>
              </a:spcAft>
            </a:pPr>
            <a:r>
              <a:rPr lang="ko-KR" altLang="en-US" sz="1800" dirty="0" smtClean="0">
                <a:solidFill>
                  <a:prstClr val="black"/>
                </a:solidFill>
              </a:rPr>
              <a:t> </a:t>
            </a:r>
            <a:r>
              <a:rPr lang="en-US" altLang="ko-KR" sz="1800" dirty="0" smtClean="0"/>
              <a:t>A “test pattern” is a recurring solution to a test automation problem</a:t>
            </a:r>
          </a:p>
          <a:p>
            <a:pPr lvl="1"/>
            <a:r>
              <a:rPr lang="en-US" altLang="ko-KR" sz="1800" dirty="0" smtClean="0"/>
              <a:t>E.g. A “Mock Object” solves the problem of verifying the behavior of an object that should delegate behavior to other objects</a:t>
            </a:r>
            <a:endParaRPr lang="en-US" altLang="ko-KR" sz="1800" dirty="0" smtClean="0">
              <a:solidFill>
                <a:prstClr val="black"/>
              </a:solidFill>
            </a:endParaRPr>
          </a:p>
          <a:p>
            <a:pPr marL="266700" indent="-266700">
              <a:lnSpc>
                <a:spcPct val="150000"/>
              </a:lnSpc>
              <a:spcBef>
                <a:spcPts val="0"/>
              </a:spcBef>
              <a:spcAft>
                <a:spcPts val="0"/>
              </a:spcAft>
            </a:pPr>
            <a:r>
              <a:rPr lang="en-US" altLang="ko-KR" sz="1800" dirty="0" smtClean="0">
                <a:solidFill>
                  <a:prstClr val="black"/>
                </a:solidFill>
              </a:rPr>
              <a:t> </a:t>
            </a:r>
            <a:r>
              <a:rPr lang="en-US" altLang="ko-KR" sz="1800" dirty="0" smtClean="0"/>
              <a:t>Test Patterns occur at many levels:</a:t>
            </a:r>
            <a:endParaRPr lang="en-US" altLang="ko-KR" sz="1800" dirty="0" smtClean="0">
              <a:solidFill>
                <a:prstClr val="black"/>
              </a:solidFill>
            </a:endParaRPr>
          </a:p>
          <a:p>
            <a:pPr marL="715963" lvl="1" indent="-266700">
              <a:lnSpc>
                <a:spcPct val="150000"/>
              </a:lnSpc>
              <a:spcBef>
                <a:spcPts val="0"/>
              </a:spcBef>
              <a:spcAft>
                <a:spcPts val="0"/>
              </a:spcAft>
            </a:pPr>
            <a:r>
              <a:rPr lang="en-US" altLang="ko-KR" sz="1800" dirty="0" smtClean="0"/>
              <a:t>Test Automation Strategy Patterns</a:t>
            </a:r>
          </a:p>
          <a:p>
            <a:pPr marL="889000" lvl="2" indent="-266700">
              <a:lnSpc>
                <a:spcPct val="150000"/>
              </a:lnSpc>
              <a:spcBef>
                <a:spcPts val="0"/>
              </a:spcBef>
            </a:pPr>
            <a:r>
              <a:rPr lang="en-US" altLang="ko-KR" sz="1800" b="1" dirty="0" smtClean="0"/>
              <a:t>Recorded Test </a:t>
            </a:r>
            <a:r>
              <a:rPr lang="en-US" altLang="ko-KR" sz="1800" b="1" dirty="0" err="1" smtClean="0"/>
              <a:t>vs</a:t>
            </a:r>
            <a:r>
              <a:rPr lang="en-US" altLang="ko-KR" sz="1800" b="1" dirty="0" smtClean="0"/>
              <a:t> Scripted Test</a:t>
            </a:r>
            <a:endParaRPr lang="en-US" altLang="ko-KR" sz="1800" dirty="0" smtClean="0">
              <a:solidFill>
                <a:prstClr val="black"/>
              </a:solidFill>
            </a:endParaRPr>
          </a:p>
          <a:p>
            <a:pPr marL="715963" lvl="1" indent="-266700">
              <a:lnSpc>
                <a:spcPct val="150000"/>
              </a:lnSpc>
              <a:spcBef>
                <a:spcPts val="0"/>
              </a:spcBef>
              <a:spcAft>
                <a:spcPts val="0"/>
              </a:spcAft>
            </a:pPr>
            <a:r>
              <a:rPr lang="en-US" altLang="ko-KR" sz="1800" dirty="0" smtClean="0"/>
              <a:t>Test Design Patterns</a:t>
            </a:r>
          </a:p>
          <a:p>
            <a:pPr marL="889000" lvl="2" indent="-266700">
              <a:lnSpc>
                <a:spcPct val="150000"/>
              </a:lnSpc>
              <a:spcBef>
                <a:spcPts val="0"/>
              </a:spcBef>
            </a:pPr>
            <a:r>
              <a:rPr lang="en-US" altLang="ko-KR" sz="1800" b="1" dirty="0" smtClean="0"/>
              <a:t>Implicit </a:t>
            </a:r>
            <a:r>
              <a:rPr lang="en-US" altLang="ko-KR" sz="1800" b="1" dirty="0" err="1" smtClean="0"/>
              <a:t>SetUp</a:t>
            </a:r>
            <a:r>
              <a:rPr lang="en-US" altLang="ko-KR" sz="1800" b="1" dirty="0" smtClean="0"/>
              <a:t> </a:t>
            </a:r>
            <a:r>
              <a:rPr lang="en-US" altLang="ko-KR" sz="1800" b="1" dirty="0" err="1" smtClean="0"/>
              <a:t>vs</a:t>
            </a:r>
            <a:r>
              <a:rPr lang="en-US" altLang="ko-KR" sz="1800" b="1" dirty="0" smtClean="0"/>
              <a:t> Delegated </a:t>
            </a:r>
            <a:r>
              <a:rPr lang="en-US" altLang="ko-KR" sz="1800" b="1" dirty="0" err="1" smtClean="0"/>
              <a:t>SetUp</a:t>
            </a:r>
            <a:endParaRPr lang="en-US" altLang="ko-KR" sz="1800" dirty="0" smtClean="0">
              <a:solidFill>
                <a:prstClr val="black"/>
              </a:solidFill>
            </a:endParaRPr>
          </a:p>
          <a:p>
            <a:pPr marL="715963" lvl="1" indent="-266700">
              <a:lnSpc>
                <a:spcPct val="150000"/>
              </a:lnSpc>
              <a:spcBef>
                <a:spcPts val="0"/>
              </a:spcBef>
              <a:spcAft>
                <a:spcPts val="0"/>
              </a:spcAft>
            </a:pPr>
            <a:r>
              <a:rPr lang="en-US" altLang="ko-KR" sz="1800" dirty="0" smtClean="0"/>
              <a:t>Test Coding Patterns</a:t>
            </a:r>
          </a:p>
          <a:p>
            <a:pPr marL="889000" lvl="2" indent="-266700">
              <a:lnSpc>
                <a:spcPct val="150000"/>
              </a:lnSpc>
              <a:spcBef>
                <a:spcPts val="0"/>
              </a:spcBef>
            </a:pPr>
            <a:r>
              <a:rPr lang="en-US" altLang="ko-KR" sz="1800" b="1" dirty="0" smtClean="0"/>
              <a:t>Assertion Method, Creation Method</a:t>
            </a:r>
            <a:endParaRPr lang="en-US" altLang="ko-KR" sz="1800" dirty="0" smtClean="0">
              <a:solidFill>
                <a:prstClr val="black"/>
              </a:solidFill>
            </a:endParaRPr>
          </a:p>
          <a:p>
            <a:pPr marL="715963" lvl="1" indent="-266700">
              <a:lnSpc>
                <a:spcPct val="150000"/>
              </a:lnSpc>
              <a:spcBef>
                <a:spcPts val="0"/>
              </a:spcBef>
              <a:spcAft>
                <a:spcPts val="0"/>
              </a:spcAft>
            </a:pPr>
            <a:r>
              <a:rPr lang="en-US" altLang="ko-KR" sz="1800" dirty="0" smtClean="0"/>
              <a:t>Language-specific Test Coding Idioms</a:t>
            </a:r>
          </a:p>
          <a:p>
            <a:pPr marL="889000" lvl="2" indent="-266700">
              <a:lnSpc>
                <a:spcPct val="150000"/>
              </a:lnSpc>
              <a:spcBef>
                <a:spcPts val="0"/>
              </a:spcBef>
            </a:pPr>
            <a:r>
              <a:rPr lang="en-US" altLang="ko-KR" sz="1800" b="1" dirty="0" smtClean="0"/>
              <a:t>Expected Exception Test, Constructor Test</a:t>
            </a:r>
            <a:endParaRPr lang="ko-KR" altLang="en-US" dirty="0">
              <a:latin typeface="맑은 고딕" pitchFamily="50" charset="-127"/>
              <a:ea typeface="맑은 고딕" pitchFamily="50" charset="-127"/>
            </a:endParaRPr>
          </a:p>
        </p:txBody>
      </p:sp>
      <p:sp>
        <p:nvSpPr>
          <p:cNvPr id="7" name="텍스트 개체 틀 6"/>
          <p:cNvSpPr>
            <a:spLocks noGrp="1"/>
          </p:cNvSpPr>
          <p:nvPr>
            <p:ph type="body" sz="quarter" idx="13"/>
          </p:nvPr>
        </p:nvSpPr>
        <p:spPr/>
        <p:txBody>
          <a:bodyPr>
            <a:normAutofit fontScale="77500" lnSpcReduction="20000"/>
          </a:bodyPr>
          <a:lstStyle/>
          <a:p>
            <a:r>
              <a:rPr lang="en-US" altLang="ko-KR" b="1" dirty="0" smtClean="0">
                <a:solidFill>
                  <a:schemeClr val="tx1"/>
                </a:solidFill>
                <a:latin typeface="맑은 고딕" pitchFamily="50" charset="-127"/>
                <a:ea typeface="맑은 고딕" pitchFamily="50" charset="-127"/>
              </a:rPr>
              <a:t>3.3</a:t>
            </a:r>
            <a:endParaRPr lang="ko-KR" altLang="en-US" b="1" dirty="0">
              <a:solidFill>
                <a:schemeClr val="tx1"/>
              </a:solidFill>
              <a:latin typeface="맑은 고딕" pitchFamily="50" charset="-127"/>
              <a:ea typeface="맑은 고딕" pitchFamily="50" charset="-127"/>
            </a:endParaRPr>
          </a:p>
        </p:txBody>
      </p:sp>
    </p:spTree>
    <p:extLst>
      <p:ext uri="{BB962C8B-B14F-4D97-AF65-F5344CB8AC3E}">
        <p14:creationId xmlns:p14="http://schemas.microsoft.com/office/powerpoint/2010/main" val="178015470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What’s a Code Smell?</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endParaRPr lang="ko-KR" altLang="en-US" b="1" dirty="0">
              <a:latin typeface="맑은 고딕" pitchFamily="50" charset="-127"/>
              <a:ea typeface="맑은 고딕" pitchFamily="50" charset="-127"/>
            </a:endParaRPr>
          </a:p>
        </p:txBody>
      </p:sp>
      <p:sp>
        <p:nvSpPr>
          <p:cNvPr id="2" name="내용 개체 틀 1"/>
          <p:cNvSpPr>
            <a:spLocks noGrp="1"/>
          </p:cNvSpPr>
          <p:nvPr>
            <p:ph sz="quarter" idx="10"/>
          </p:nvPr>
        </p:nvSpPr>
        <p:spPr>
          <a:xfrm>
            <a:off x="500089" y="1071566"/>
            <a:ext cx="8143877" cy="5357830"/>
          </a:xfrm>
        </p:spPr>
        <p:txBody>
          <a:bodyPr>
            <a:noAutofit/>
          </a:bodyPr>
          <a:lstStyle/>
          <a:p>
            <a:pPr marL="266700" indent="-266700">
              <a:lnSpc>
                <a:spcPct val="150000"/>
              </a:lnSpc>
              <a:spcBef>
                <a:spcPts val="0"/>
              </a:spcBef>
              <a:spcAft>
                <a:spcPts val="0"/>
              </a:spcAft>
            </a:pPr>
            <a:r>
              <a:rPr lang="en-US" altLang="ko-KR" sz="2000" dirty="0" smtClean="0"/>
              <a:t>A problem visible when looking at test code:</a:t>
            </a:r>
            <a:endParaRPr lang="en-US" altLang="ko-KR" sz="2000" dirty="0" smtClean="0">
              <a:solidFill>
                <a:prstClr val="black"/>
              </a:solidFill>
            </a:endParaRPr>
          </a:p>
          <a:p>
            <a:pPr marL="715963" lvl="1" indent="-266700">
              <a:lnSpc>
                <a:spcPct val="150000"/>
              </a:lnSpc>
              <a:spcBef>
                <a:spcPts val="0"/>
              </a:spcBef>
              <a:spcAft>
                <a:spcPts val="0"/>
              </a:spcAft>
            </a:pPr>
            <a:r>
              <a:rPr lang="en-US" altLang="ko-KR" sz="2000" dirty="0" smtClean="0"/>
              <a:t>Tests are hard to understand</a:t>
            </a:r>
            <a:endParaRPr lang="en-US" altLang="ko-KR" sz="2000" dirty="0" smtClean="0">
              <a:solidFill>
                <a:prstClr val="black"/>
              </a:solidFill>
            </a:endParaRPr>
          </a:p>
          <a:p>
            <a:pPr marL="715963" lvl="1" indent="-266700">
              <a:lnSpc>
                <a:spcPct val="150000"/>
              </a:lnSpc>
              <a:spcBef>
                <a:spcPts val="0"/>
              </a:spcBef>
              <a:spcAft>
                <a:spcPts val="0"/>
              </a:spcAft>
            </a:pPr>
            <a:r>
              <a:rPr lang="en-US" altLang="ko-KR" sz="2000" dirty="0" smtClean="0"/>
              <a:t>Tests contain coding errors that may result in</a:t>
            </a:r>
          </a:p>
          <a:p>
            <a:pPr marL="889000" lvl="2" indent="-266700">
              <a:lnSpc>
                <a:spcPct val="150000"/>
              </a:lnSpc>
              <a:spcBef>
                <a:spcPts val="0"/>
              </a:spcBef>
            </a:pPr>
            <a:r>
              <a:rPr lang="en-US" altLang="ko-KR" sz="1800" dirty="0" smtClean="0"/>
              <a:t>Missed bugs</a:t>
            </a:r>
          </a:p>
          <a:p>
            <a:pPr marL="889000" lvl="2" indent="-266700">
              <a:lnSpc>
                <a:spcPct val="150000"/>
              </a:lnSpc>
              <a:spcBef>
                <a:spcPts val="0"/>
              </a:spcBef>
            </a:pPr>
            <a:r>
              <a:rPr lang="en-US" altLang="ko-KR" sz="1800" dirty="0" smtClean="0"/>
              <a:t>Erratic Tests</a:t>
            </a:r>
          </a:p>
          <a:p>
            <a:pPr marL="715963" lvl="1" indent="-266700">
              <a:lnSpc>
                <a:spcPct val="150000"/>
              </a:lnSpc>
              <a:spcBef>
                <a:spcPts val="0"/>
              </a:spcBef>
            </a:pPr>
            <a:r>
              <a:rPr lang="en-US" altLang="ko-KR" sz="2000" dirty="0" smtClean="0"/>
              <a:t>Tests are difficult or impossible to write</a:t>
            </a:r>
          </a:p>
          <a:p>
            <a:pPr marL="889000" lvl="2" indent="-266700">
              <a:lnSpc>
                <a:spcPct val="150000"/>
              </a:lnSpc>
              <a:spcBef>
                <a:spcPts val="0"/>
              </a:spcBef>
            </a:pPr>
            <a:r>
              <a:rPr lang="en-US" altLang="ko-KR" sz="1800" dirty="0" smtClean="0"/>
              <a:t>No test API on SUT (System Under Test)</a:t>
            </a:r>
          </a:p>
          <a:p>
            <a:pPr marL="889000" lvl="2" indent="-266700">
              <a:lnSpc>
                <a:spcPct val="150000"/>
              </a:lnSpc>
              <a:spcBef>
                <a:spcPts val="0"/>
              </a:spcBef>
            </a:pPr>
            <a:r>
              <a:rPr lang="en-US" altLang="ko-KR" sz="1800" dirty="0" smtClean="0"/>
              <a:t>Cannot control initial state of SUT</a:t>
            </a:r>
          </a:p>
          <a:p>
            <a:pPr marL="889000" lvl="2" indent="-266700">
              <a:lnSpc>
                <a:spcPct val="150000"/>
              </a:lnSpc>
              <a:spcBef>
                <a:spcPts val="0"/>
              </a:spcBef>
            </a:pPr>
            <a:r>
              <a:rPr lang="en-US" altLang="ko-KR" sz="1800" dirty="0" smtClean="0"/>
              <a:t>Cannot observe final state of SUT</a:t>
            </a:r>
          </a:p>
          <a:p>
            <a:pPr marL="715963" lvl="1" indent="-266700">
              <a:lnSpc>
                <a:spcPct val="150000"/>
              </a:lnSpc>
              <a:spcBef>
                <a:spcPts val="0"/>
              </a:spcBef>
            </a:pPr>
            <a:r>
              <a:rPr lang="en-US" altLang="ko-KR" sz="2000" dirty="0" smtClean="0"/>
              <a:t>Sniff Test:</a:t>
            </a:r>
          </a:p>
          <a:p>
            <a:pPr marL="889000" lvl="2" indent="-266700">
              <a:lnSpc>
                <a:spcPct val="150000"/>
              </a:lnSpc>
              <a:spcBef>
                <a:spcPts val="0"/>
              </a:spcBef>
            </a:pPr>
            <a:r>
              <a:rPr lang="en-US" altLang="ko-KR" sz="1800" dirty="0" smtClean="0"/>
              <a:t>Problem must be visible (in their face) to test </a:t>
            </a:r>
            <a:r>
              <a:rPr lang="en-US" altLang="ko-KR" sz="1800" dirty="0" err="1" smtClean="0"/>
              <a:t>automater</a:t>
            </a:r>
            <a:r>
              <a:rPr lang="en-US" altLang="ko-KR" sz="1800" dirty="0" smtClean="0"/>
              <a:t> or test reader</a:t>
            </a:r>
          </a:p>
          <a:p>
            <a:pPr marL="889000" lvl="2" indent="-266700">
              <a:lnSpc>
                <a:spcPct val="150000"/>
              </a:lnSpc>
              <a:spcBef>
                <a:spcPts val="0"/>
              </a:spcBef>
            </a:pPr>
            <a:endParaRPr lang="en-US" altLang="ko-KR" sz="1800" dirty="0" smtClean="0"/>
          </a:p>
          <a:p>
            <a:pPr marL="266700" indent="-266700">
              <a:lnSpc>
                <a:spcPct val="150000"/>
              </a:lnSpc>
              <a:spcBef>
                <a:spcPts val="0"/>
              </a:spcBef>
              <a:spcAft>
                <a:spcPts val="0"/>
              </a:spcAft>
            </a:pPr>
            <a:endParaRPr lang="ko-KR" altLang="en-US" sz="1800" dirty="0">
              <a:latin typeface="맑은 고딕" pitchFamily="50" charset="-127"/>
              <a:ea typeface="맑은 고딕" pitchFamily="50" charset="-127"/>
            </a:endParaRPr>
          </a:p>
        </p:txBody>
      </p:sp>
      <p:sp>
        <p:nvSpPr>
          <p:cNvPr id="7" name="텍스트 개체 틀 6"/>
          <p:cNvSpPr>
            <a:spLocks noGrp="1"/>
          </p:cNvSpPr>
          <p:nvPr>
            <p:ph type="body" sz="quarter" idx="13"/>
          </p:nvPr>
        </p:nvSpPr>
        <p:spPr/>
        <p:txBody>
          <a:bodyPr>
            <a:normAutofit fontScale="77500" lnSpcReduction="20000"/>
          </a:bodyPr>
          <a:lstStyle/>
          <a:p>
            <a:r>
              <a:rPr lang="en-US" altLang="ko-KR" b="1" dirty="0" smtClean="0">
                <a:solidFill>
                  <a:schemeClr val="tx1"/>
                </a:solidFill>
                <a:latin typeface="맑은 고딕" pitchFamily="50" charset="-127"/>
                <a:ea typeface="맑은 고딕" pitchFamily="50" charset="-127"/>
              </a:rPr>
              <a:t>3.4</a:t>
            </a:r>
            <a:endParaRPr lang="ko-KR" altLang="en-US" b="1" dirty="0">
              <a:solidFill>
                <a:schemeClr val="tx1"/>
              </a:solidFill>
              <a:latin typeface="맑은 고딕" pitchFamily="50" charset="-127"/>
              <a:ea typeface="맑은 고딕" pitchFamily="50" charset="-127"/>
            </a:endParaRPr>
          </a:p>
        </p:txBody>
      </p:sp>
    </p:spTree>
    <p:extLst>
      <p:ext uri="{BB962C8B-B14F-4D97-AF65-F5344CB8AC3E}">
        <p14:creationId xmlns:p14="http://schemas.microsoft.com/office/powerpoint/2010/main" val="154808895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Common Code Smells</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endParaRPr lang="ko-KR" altLang="en-US" b="1" dirty="0">
              <a:latin typeface="맑은 고딕" pitchFamily="50" charset="-127"/>
              <a:ea typeface="맑은 고딕" pitchFamily="50" charset="-127"/>
            </a:endParaRPr>
          </a:p>
        </p:txBody>
      </p:sp>
      <p:sp>
        <p:nvSpPr>
          <p:cNvPr id="2" name="내용 개체 틀 1"/>
          <p:cNvSpPr>
            <a:spLocks noGrp="1"/>
          </p:cNvSpPr>
          <p:nvPr>
            <p:ph sz="quarter" idx="10"/>
          </p:nvPr>
        </p:nvSpPr>
        <p:spPr>
          <a:xfrm>
            <a:off x="500089" y="1071566"/>
            <a:ext cx="8143877" cy="5357830"/>
          </a:xfrm>
        </p:spPr>
        <p:txBody>
          <a:bodyPr>
            <a:noAutofit/>
          </a:bodyPr>
          <a:lstStyle/>
          <a:p>
            <a:r>
              <a:rPr lang="en-US" altLang="ko-KR" sz="2000" dirty="0" smtClean="0"/>
              <a:t> Conditional Test Logic</a:t>
            </a:r>
          </a:p>
          <a:p>
            <a:r>
              <a:rPr lang="en-US" altLang="ko-KR" sz="2000" dirty="0" smtClean="0"/>
              <a:t> Hard to Test Code</a:t>
            </a:r>
          </a:p>
          <a:p>
            <a:r>
              <a:rPr lang="en-US" altLang="ko-KR" sz="2000" dirty="0" smtClean="0"/>
              <a:t> Obscure Test</a:t>
            </a:r>
          </a:p>
          <a:p>
            <a:r>
              <a:rPr lang="en-US" altLang="ko-KR" sz="2000" dirty="0" smtClean="0"/>
              <a:t> Test Code Duplication</a:t>
            </a:r>
          </a:p>
          <a:p>
            <a:r>
              <a:rPr lang="en-US" altLang="ko-KR" sz="2000" dirty="0" smtClean="0"/>
              <a:t> Test Logic in Production</a:t>
            </a:r>
            <a:endParaRPr lang="ko-KR" altLang="en-US" sz="1800" dirty="0">
              <a:latin typeface="맑은 고딕" pitchFamily="50" charset="-127"/>
              <a:ea typeface="맑은 고딕" pitchFamily="50" charset="-127"/>
            </a:endParaRPr>
          </a:p>
        </p:txBody>
      </p:sp>
      <p:sp>
        <p:nvSpPr>
          <p:cNvPr id="7" name="텍스트 개체 틀 6"/>
          <p:cNvSpPr>
            <a:spLocks noGrp="1"/>
          </p:cNvSpPr>
          <p:nvPr>
            <p:ph type="body" sz="quarter" idx="13"/>
          </p:nvPr>
        </p:nvSpPr>
        <p:spPr/>
        <p:txBody>
          <a:bodyPr>
            <a:normAutofit fontScale="77500" lnSpcReduction="20000"/>
          </a:bodyPr>
          <a:lstStyle/>
          <a:p>
            <a:r>
              <a:rPr lang="en-US" altLang="ko-KR" b="1" dirty="0" smtClean="0">
                <a:solidFill>
                  <a:schemeClr val="tx1"/>
                </a:solidFill>
                <a:latin typeface="맑은 고딕" pitchFamily="50" charset="-127"/>
                <a:ea typeface="맑은 고딕" pitchFamily="50" charset="-127"/>
              </a:rPr>
              <a:t>3.5</a:t>
            </a:r>
            <a:endParaRPr lang="ko-KR" altLang="en-US" b="1" dirty="0">
              <a:solidFill>
                <a:schemeClr val="tx1"/>
              </a:solidFill>
              <a:latin typeface="맑은 고딕" pitchFamily="50" charset="-127"/>
              <a:ea typeface="맑은 고딕" pitchFamily="50" charset="-127"/>
            </a:endParaRPr>
          </a:p>
        </p:txBody>
      </p:sp>
    </p:spTree>
    <p:extLst>
      <p:ext uri="{BB962C8B-B14F-4D97-AF65-F5344CB8AC3E}">
        <p14:creationId xmlns:p14="http://schemas.microsoft.com/office/powerpoint/2010/main" val="98212123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Example</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endParaRPr lang="ko-KR" altLang="en-US" b="1" dirty="0">
              <a:latin typeface="맑은 고딕" pitchFamily="50" charset="-127"/>
              <a:ea typeface="맑은 고딕" pitchFamily="50" charset="-127"/>
            </a:endParaRPr>
          </a:p>
        </p:txBody>
      </p:sp>
      <p:sp>
        <p:nvSpPr>
          <p:cNvPr id="2" name="내용 개체 틀 1"/>
          <p:cNvSpPr>
            <a:spLocks noGrp="1"/>
          </p:cNvSpPr>
          <p:nvPr>
            <p:ph sz="quarter" idx="10"/>
          </p:nvPr>
        </p:nvSpPr>
        <p:spPr>
          <a:xfrm>
            <a:off x="500089" y="1071566"/>
            <a:ext cx="8143877" cy="5357830"/>
          </a:xfrm>
        </p:spPr>
        <p:txBody>
          <a:bodyPr>
            <a:noAutofit/>
          </a:bodyPr>
          <a:lstStyle/>
          <a:p>
            <a:r>
              <a:rPr lang="en-US" altLang="ko-KR" sz="2000" dirty="0" smtClean="0"/>
              <a:t> Test </a:t>
            </a:r>
            <a:r>
              <a:rPr lang="en-US" altLang="ko-KR" sz="2000" dirty="0" err="1" smtClean="0"/>
              <a:t>addItemQuantity</a:t>
            </a:r>
            <a:r>
              <a:rPr lang="en-US" altLang="ko-KR" sz="2000" dirty="0" smtClean="0"/>
              <a:t> and </a:t>
            </a:r>
            <a:r>
              <a:rPr lang="en-US" altLang="ko-KR" sz="2000" dirty="0" err="1" smtClean="0"/>
              <a:t>removeLineItem</a:t>
            </a:r>
            <a:r>
              <a:rPr lang="en-US" altLang="ko-KR" sz="2000" dirty="0" smtClean="0"/>
              <a:t> methods of Invoice</a:t>
            </a:r>
            <a:endParaRPr lang="ko-KR" altLang="en-US" sz="1800" dirty="0">
              <a:latin typeface="맑은 고딕" pitchFamily="50" charset="-127"/>
              <a:ea typeface="맑은 고딕" pitchFamily="50" charset="-127"/>
            </a:endParaRPr>
          </a:p>
        </p:txBody>
      </p:sp>
      <p:sp>
        <p:nvSpPr>
          <p:cNvPr id="7" name="텍스트 개체 틀 6"/>
          <p:cNvSpPr>
            <a:spLocks noGrp="1"/>
          </p:cNvSpPr>
          <p:nvPr>
            <p:ph type="body" sz="quarter" idx="13"/>
          </p:nvPr>
        </p:nvSpPr>
        <p:spPr/>
        <p:txBody>
          <a:bodyPr>
            <a:normAutofit fontScale="77500" lnSpcReduction="20000"/>
          </a:bodyPr>
          <a:lstStyle/>
          <a:p>
            <a:r>
              <a:rPr lang="en-US" altLang="ko-KR" b="1" dirty="0" smtClean="0">
                <a:solidFill>
                  <a:schemeClr val="tx1"/>
                </a:solidFill>
                <a:latin typeface="맑은 고딕" pitchFamily="50" charset="-127"/>
                <a:ea typeface="맑은 고딕" pitchFamily="50" charset="-127"/>
              </a:rPr>
              <a:t>3.6</a:t>
            </a:r>
            <a:endParaRPr lang="ko-KR" altLang="en-US" b="1" dirty="0">
              <a:solidFill>
                <a:schemeClr val="tx1"/>
              </a:solidFill>
              <a:latin typeface="맑은 고딕" pitchFamily="50" charset="-127"/>
              <a:ea typeface="맑은 고딕" pitchFamily="50" charset="-127"/>
            </a:endParaRPr>
          </a:p>
        </p:txBody>
      </p:sp>
      <p:pic>
        <p:nvPicPr>
          <p:cNvPr id="4098" name="Picture 2"/>
          <p:cNvPicPr>
            <a:picLocks noChangeAspect="1" noChangeArrowheads="1"/>
          </p:cNvPicPr>
          <p:nvPr/>
        </p:nvPicPr>
        <p:blipFill>
          <a:blip r:embed="rId3"/>
          <a:srcRect/>
          <a:stretch>
            <a:fillRect/>
          </a:stretch>
        </p:blipFill>
        <p:spPr bwMode="auto">
          <a:xfrm>
            <a:off x="320190" y="1928802"/>
            <a:ext cx="8538090" cy="3857652"/>
          </a:xfrm>
          <a:prstGeom prst="rect">
            <a:avLst/>
          </a:prstGeom>
          <a:noFill/>
          <a:ln w="9525">
            <a:noFill/>
            <a:miter lim="800000"/>
            <a:headEnd/>
            <a:tailEnd/>
          </a:ln>
          <a:effectLst/>
        </p:spPr>
      </p:pic>
    </p:spTree>
    <p:extLst>
      <p:ext uri="{BB962C8B-B14F-4D97-AF65-F5344CB8AC3E}">
        <p14:creationId xmlns:p14="http://schemas.microsoft.com/office/powerpoint/2010/main" val="16473071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b="1" dirty="0" smtClean="0">
                <a:latin typeface="맑은 고딕" pitchFamily="50" charset="-127"/>
                <a:ea typeface="맑은 고딕" pitchFamily="50" charset="-127"/>
              </a:rPr>
              <a:t>Example</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dirty="0" smtClean="0"/>
              <a:t>The Whole Test</a:t>
            </a:r>
            <a:endParaRPr lang="ko-KR" altLang="en-US" b="1" dirty="0">
              <a:latin typeface="맑은 고딕" pitchFamily="50" charset="-127"/>
              <a:ea typeface="맑은 고딕" pitchFamily="50" charset="-127"/>
            </a:endParaRPr>
          </a:p>
        </p:txBody>
      </p:sp>
      <p:sp>
        <p:nvSpPr>
          <p:cNvPr id="7" name="텍스트 개체 틀 6"/>
          <p:cNvSpPr>
            <a:spLocks noGrp="1"/>
          </p:cNvSpPr>
          <p:nvPr>
            <p:ph type="body" sz="quarter" idx="13"/>
          </p:nvPr>
        </p:nvSpPr>
        <p:spPr/>
        <p:txBody>
          <a:bodyPr>
            <a:normAutofit fontScale="77500" lnSpcReduction="20000"/>
          </a:bodyPr>
          <a:lstStyle/>
          <a:p>
            <a:r>
              <a:rPr lang="en-US" altLang="ko-KR" b="1" dirty="0" smtClean="0">
                <a:solidFill>
                  <a:schemeClr val="tx1"/>
                </a:solidFill>
                <a:latin typeface="맑은 고딕" pitchFamily="50" charset="-127"/>
                <a:ea typeface="맑은 고딕" pitchFamily="50" charset="-127"/>
              </a:rPr>
              <a:t>3.6</a:t>
            </a:r>
            <a:endParaRPr lang="ko-KR" altLang="en-US" b="1" dirty="0">
              <a:solidFill>
                <a:schemeClr val="tx1"/>
              </a:solidFill>
              <a:latin typeface="맑은 고딕" pitchFamily="50" charset="-127"/>
              <a:ea typeface="맑은 고딕" pitchFamily="50" charset="-127"/>
            </a:endParaRPr>
          </a:p>
        </p:txBody>
      </p:sp>
      <p:sp>
        <p:nvSpPr>
          <p:cNvPr id="11" name="직사각형 10"/>
          <p:cNvSpPr/>
          <p:nvPr/>
        </p:nvSpPr>
        <p:spPr>
          <a:xfrm>
            <a:off x="571472" y="1036670"/>
            <a:ext cx="8143932" cy="5678478"/>
          </a:xfrm>
          <a:prstGeom prst="rect">
            <a:avLst/>
          </a:prstGeom>
        </p:spPr>
        <p:txBody>
          <a:bodyPr wrap="square">
            <a:spAutoFit/>
          </a:bodyPr>
          <a:lstStyle/>
          <a:p>
            <a:r>
              <a:rPr lang="en-US" altLang="ko-KR" sz="1100" dirty="0" smtClean="0">
                <a:solidFill>
                  <a:prstClr val="black"/>
                </a:solidFill>
                <a:latin typeface="맑은 고딕" pitchFamily="50" charset="-127"/>
                <a:ea typeface="맑은 고딕" pitchFamily="50" charset="-127"/>
              </a:rPr>
              <a:t>public void </a:t>
            </a:r>
            <a:r>
              <a:rPr lang="en-US" altLang="ko-KR" sz="1100" dirty="0" err="1" smtClean="0">
                <a:solidFill>
                  <a:prstClr val="black"/>
                </a:solidFill>
                <a:latin typeface="맑은 고딕" pitchFamily="50" charset="-127"/>
                <a:ea typeface="맑은 고딕" pitchFamily="50" charset="-127"/>
              </a:rPr>
              <a:t>testAddItemQuantity_severalQuantity</a:t>
            </a:r>
            <a:r>
              <a:rPr lang="en-US" altLang="ko-KR" sz="1100" dirty="0" smtClean="0">
                <a:solidFill>
                  <a:prstClr val="black"/>
                </a:solidFill>
                <a:latin typeface="맑은 고딕" pitchFamily="50" charset="-127"/>
                <a:ea typeface="맑은 고딕" pitchFamily="50" charset="-127"/>
              </a:rPr>
              <a:t>() throws Exception {</a:t>
            </a:r>
          </a:p>
          <a:p>
            <a:r>
              <a:rPr lang="en-US" altLang="ko-KR" sz="1100" dirty="0" smtClean="0">
                <a:solidFill>
                  <a:prstClr val="black"/>
                </a:solidFill>
                <a:latin typeface="맑은 고딕" pitchFamily="50" charset="-127"/>
                <a:ea typeface="맑은 고딕" pitchFamily="50" charset="-127"/>
              </a:rPr>
              <a:t>  try {</a:t>
            </a:r>
          </a:p>
          <a:p>
            <a:r>
              <a:rPr lang="en-US" altLang="ko-KR" sz="1100" dirty="0" smtClean="0">
                <a:solidFill>
                  <a:prstClr val="black"/>
                </a:solidFill>
                <a:latin typeface="맑은 고딕" pitchFamily="50" charset="-127"/>
                <a:ea typeface="맑은 고딕" pitchFamily="50" charset="-127"/>
              </a:rPr>
              <a:t>    // Setup Fixture</a:t>
            </a:r>
          </a:p>
          <a:p>
            <a:r>
              <a:rPr lang="en-US" altLang="ko-KR" sz="1100" dirty="0" smtClean="0">
                <a:solidFill>
                  <a:prstClr val="black"/>
                </a:solidFill>
                <a:latin typeface="맑은 고딕" pitchFamily="50" charset="-127"/>
                <a:ea typeface="맑은 고딕" pitchFamily="50" charset="-127"/>
              </a:rPr>
              <a:t>    final </a:t>
            </a:r>
            <a:r>
              <a:rPr lang="en-US" altLang="ko-KR" sz="1100" dirty="0" err="1" smtClean="0">
                <a:solidFill>
                  <a:prstClr val="black"/>
                </a:solidFill>
                <a:latin typeface="맑은 고딕" pitchFamily="50" charset="-127"/>
                <a:ea typeface="맑은 고딕" pitchFamily="50" charset="-127"/>
              </a:rPr>
              <a:t>int</a:t>
            </a:r>
            <a:r>
              <a:rPr lang="en-US" altLang="ko-KR" sz="1100" dirty="0" smtClean="0">
                <a:solidFill>
                  <a:prstClr val="black"/>
                </a:solidFill>
                <a:latin typeface="맑은 고딕" pitchFamily="50" charset="-127"/>
                <a:ea typeface="맑은 고딕" pitchFamily="50" charset="-127"/>
              </a:rPr>
              <a:t> QUANTITY = 5;</a:t>
            </a:r>
          </a:p>
          <a:p>
            <a:r>
              <a:rPr lang="en-US" altLang="ko-KR" sz="1100" dirty="0" smtClean="0">
                <a:solidFill>
                  <a:prstClr val="black"/>
                </a:solidFill>
                <a:latin typeface="맑은 고딕" pitchFamily="50" charset="-127"/>
                <a:ea typeface="맑은 고딕" pitchFamily="50" charset="-127"/>
              </a:rPr>
              <a:t>    Address </a:t>
            </a:r>
            <a:r>
              <a:rPr lang="en-US" altLang="ko-KR" sz="1100" dirty="0" err="1" smtClean="0">
                <a:solidFill>
                  <a:prstClr val="black"/>
                </a:solidFill>
                <a:latin typeface="맑은 고딕" pitchFamily="50" charset="-127"/>
                <a:ea typeface="맑은 고딕" pitchFamily="50" charset="-127"/>
              </a:rPr>
              <a:t>billingAddress</a:t>
            </a:r>
            <a:r>
              <a:rPr lang="en-US" altLang="ko-KR" sz="1100" dirty="0" smtClean="0">
                <a:solidFill>
                  <a:prstClr val="black"/>
                </a:solidFill>
                <a:latin typeface="맑은 고딕" pitchFamily="50" charset="-127"/>
                <a:ea typeface="맑은 고딕" pitchFamily="50" charset="-127"/>
              </a:rPr>
              <a:t> = new Address("1222 1st St SW", "Calgary", "Alberta", "T2N 2V2", "Canada");</a:t>
            </a:r>
          </a:p>
          <a:p>
            <a:r>
              <a:rPr lang="en-US" altLang="ko-KR" sz="1100" dirty="0" smtClean="0">
                <a:solidFill>
                  <a:prstClr val="black"/>
                </a:solidFill>
                <a:latin typeface="맑은 고딕" pitchFamily="50" charset="-127"/>
                <a:ea typeface="맑은 고딕" pitchFamily="50" charset="-127"/>
              </a:rPr>
              <a:t>    Address </a:t>
            </a:r>
            <a:r>
              <a:rPr lang="en-US" altLang="ko-KR" sz="1100" dirty="0" err="1" smtClean="0">
                <a:solidFill>
                  <a:prstClr val="black"/>
                </a:solidFill>
                <a:latin typeface="맑은 고딕" pitchFamily="50" charset="-127"/>
                <a:ea typeface="맑은 고딕" pitchFamily="50" charset="-127"/>
              </a:rPr>
              <a:t>shippingAddress</a:t>
            </a:r>
            <a:r>
              <a:rPr lang="en-US" altLang="ko-KR" sz="1100" dirty="0" smtClean="0">
                <a:solidFill>
                  <a:prstClr val="black"/>
                </a:solidFill>
                <a:latin typeface="맑은 고딕" pitchFamily="50" charset="-127"/>
                <a:ea typeface="맑은 고딕" pitchFamily="50" charset="-127"/>
              </a:rPr>
              <a:t> = new Address("1333 1st St SW", "Calgary", "Alberta", "T2N 2V2", "Canada");</a:t>
            </a:r>
          </a:p>
          <a:p>
            <a:r>
              <a:rPr lang="en-US" altLang="ko-KR" sz="1100" dirty="0" smtClean="0">
                <a:solidFill>
                  <a:prstClr val="black"/>
                </a:solidFill>
                <a:latin typeface="맑은 고딕" pitchFamily="50" charset="-127"/>
                <a:ea typeface="맑은 고딕" pitchFamily="50" charset="-127"/>
              </a:rPr>
              <a:t>    Customer </a:t>
            </a:r>
            <a:r>
              <a:rPr lang="en-US" altLang="ko-KR" sz="1100" dirty="0" err="1" smtClean="0">
                <a:solidFill>
                  <a:prstClr val="black"/>
                </a:solidFill>
                <a:latin typeface="맑은 고딕" pitchFamily="50" charset="-127"/>
                <a:ea typeface="맑은 고딕" pitchFamily="50" charset="-127"/>
              </a:rPr>
              <a:t>customer</a:t>
            </a:r>
            <a:r>
              <a:rPr lang="en-US" altLang="ko-KR" sz="1100" dirty="0" smtClean="0">
                <a:solidFill>
                  <a:prstClr val="black"/>
                </a:solidFill>
                <a:latin typeface="맑은 고딕" pitchFamily="50" charset="-127"/>
                <a:ea typeface="맑은 고딕" pitchFamily="50" charset="-127"/>
              </a:rPr>
              <a:t> = new Customer(99, "John", "Doe", new </a:t>
            </a:r>
            <a:r>
              <a:rPr lang="en-US" altLang="ko-KR" sz="1100" dirty="0" err="1" smtClean="0">
                <a:solidFill>
                  <a:prstClr val="black"/>
                </a:solidFill>
                <a:latin typeface="맑은 고딕" pitchFamily="50" charset="-127"/>
                <a:ea typeface="맑은 고딕" pitchFamily="50" charset="-127"/>
              </a:rPr>
              <a:t>BigDecimal</a:t>
            </a:r>
            <a:r>
              <a:rPr lang="en-US" altLang="ko-KR" sz="1100" dirty="0" smtClean="0">
                <a:solidFill>
                  <a:prstClr val="black"/>
                </a:solidFill>
                <a:latin typeface="맑은 고딕" pitchFamily="50" charset="-127"/>
                <a:ea typeface="맑은 고딕" pitchFamily="50" charset="-127"/>
              </a:rPr>
              <a:t>("30"), </a:t>
            </a:r>
            <a:r>
              <a:rPr lang="en-US" altLang="ko-KR" sz="1100" dirty="0" err="1" smtClean="0">
                <a:solidFill>
                  <a:prstClr val="black"/>
                </a:solidFill>
                <a:latin typeface="맑은 고딕" pitchFamily="50" charset="-127"/>
                <a:ea typeface="맑은 고딕" pitchFamily="50" charset="-127"/>
              </a:rPr>
              <a:t>billingAddress</a:t>
            </a:r>
            <a:r>
              <a:rPr lang="en-US" altLang="ko-KR" sz="1100" dirty="0" smtClean="0">
                <a:solidFill>
                  <a:prstClr val="black"/>
                </a:solidFill>
                <a:latin typeface="맑은 고딕" pitchFamily="50" charset="-127"/>
                <a:ea typeface="맑은 고딕" pitchFamily="50" charset="-127"/>
              </a:rPr>
              <a:t>,</a:t>
            </a:r>
          </a:p>
          <a:p>
            <a:r>
              <a:rPr lang="en-US" altLang="ko-KR" sz="1100" dirty="0" smtClean="0">
                <a:solidFill>
                  <a:prstClr val="black"/>
                </a:solidFill>
                <a:latin typeface="맑은 고딕" pitchFamily="50" charset="-127"/>
                <a:ea typeface="맑은 고딕" pitchFamily="50" charset="-127"/>
              </a:rPr>
              <a:t>    </a:t>
            </a:r>
            <a:r>
              <a:rPr lang="en-US" altLang="ko-KR" sz="1100" dirty="0" err="1" smtClean="0">
                <a:solidFill>
                  <a:prstClr val="black"/>
                </a:solidFill>
                <a:latin typeface="맑은 고딕" pitchFamily="50" charset="-127"/>
                <a:ea typeface="맑은 고딕" pitchFamily="50" charset="-127"/>
              </a:rPr>
              <a:t>shippingAddress</a:t>
            </a:r>
            <a:r>
              <a:rPr lang="en-US" altLang="ko-KR" sz="1100" dirty="0" smtClean="0">
                <a:solidFill>
                  <a:prstClr val="black"/>
                </a:solidFill>
                <a:latin typeface="맑은 고딕" pitchFamily="50" charset="-127"/>
                <a:ea typeface="맑은 고딕" pitchFamily="50" charset="-127"/>
              </a:rPr>
              <a:t>);</a:t>
            </a:r>
          </a:p>
          <a:p>
            <a:r>
              <a:rPr lang="en-US" altLang="ko-KR" sz="1100" dirty="0" smtClean="0">
                <a:solidFill>
                  <a:prstClr val="black"/>
                </a:solidFill>
                <a:latin typeface="맑은 고딕" pitchFamily="50" charset="-127"/>
                <a:ea typeface="맑은 고딕" pitchFamily="50" charset="-127"/>
              </a:rPr>
              <a:t>    Product </a:t>
            </a:r>
            <a:r>
              <a:rPr lang="en-US" altLang="ko-KR" sz="1100" dirty="0" err="1" smtClean="0">
                <a:solidFill>
                  <a:prstClr val="black"/>
                </a:solidFill>
                <a:latin typeface="맑은 고딕" pitchFamily="50" charset="-127"/>
                <a:ea typeface="맑은 고딕" pitchFamily="50" charset="-127"/>
              </a:rPr>
              <a:t>product</a:t>
            </a:r>
            <a:r>
              <a:rPr lang="en-US" altLang="ko-KR" sz="1100" dirty="0" smtClean="0">
                <a:solidFill>
                  <a:prstClr val="black"/>
                </a:solidFill>
                <a:latin typeface="맑은 고딕" pitchFamily="50" charset="-127"/>
                <a:ea typeface="맑은 고딕" pitchFamily="50" charset="-127"/>
              </a:rPr>
              <a:t> = new Product(88, "</a:t>
            </a:r>
            <a:r>
              <a:rPr lang="en-US" altLang="ko-KR" sz="1100" dirty="0" err="1" smtClean="0">
                <a:solidFill>
                  <a:prstClr val="black"/>
                </a:solidFill>
                <a:latin typeface="맑은 고딕" pitchFamily="50" charset="-127"/>
                <a:ea typeface="맑은 고딕" pitchFamily="50" charset="-127"/>
              </a:rPr>
              <a:t>SomeWidget</a:t>
            </a:r>
            <a:r>
              <a:rPr lang="en-US" altLang="ko-KR" sz="1100" dirty="0" smtClean="0">
                <a:solidFill>
                  <a:prstClr val="black"/>
                </a:solidFill>
                <a:latin typeface="맑은 고딕" pitchFamily="50" charset="-127"/>
                <a:ea typeface="맑은 고딕" pitchFamily="50" charset="-127"/>
              </a:rPr>
              <a:t>", new </a:t>
            </a:r>
            <a:r>
              <a:rPr lang="en-US" altLang="ko-KR" sz="1100" dirty="0" err="1" smtClean="0">
                <a:solidFill>
                  <a:prstClr val="black"/>
                </a:solidFill>
                <a:latin typeface="맑은 고딕" pitchFamily="50" charset="-127"/>
                <a:ea typeface="맑은 고딕" pitchFamily="50" charset="-127"/>
              </a:rPr>
              <a:t>BigDecimal</a:t>
            </a:r>
            <a:r>
              <a:rPr lang="en-US" altLang="ko-KR" sz="1100" dirty="0" smtClean="0">
                <a:solidFill>
                  <a:prstClr val="black"/>
                </a:solidFill>
                <a:latin typeface="맑은 고딕" pitchFamily="50" charset="-127"/>
                <a:ea typeface="맑은 고딕" pitchFamily="50" charset="-127"/>
              </a:rPr>
              <a:t>("19.99"));</a:t>
            </a:r>
          </a:p>
          <a:p>
            <a:r>
              <a:rPr lang="en-US" altLang="ko-KR" sz="1100" dirty="0" smtClean="0">
                <a:solidFill>
                  <a:prstClr val="black"/>
                </a:solidFill>
                <a:latin typeface="맑은 고딕" pitchFamily="50" charset="-127"/>
                <a:ea typeface="맑은 고딕" pitchFamily="50" charset="-127"/>
              </a:rPr>
              <a:t>    Invoice </a:t>
            </a:r>
            <a:r>
              <a:rPr lang="en-US" altLang="ko-KR" sz="1100" dirty="0" err="1" smtClean="0">
                <a:solidFill>
                  <a:prstClr val="black"/>
                </a:solidFill>
                <a:latin typeface="맑은 고딕" pitchFamily="50" charset="-127"/>
                <a:ea typeface="맑은 고딕" pitchFamily="50" charset="-127"/>
              </a:rPr>
              <a:t>invoice</a:t>
            </a:r>
            <a:r>
              <a:rPr lang="en-US" altLang="ko-KR" sz="1100" dirty="0" smtClean="0">
                <a:solidFill>
                  <a:prstClr val="black"/>
                </a:solidFill>
                <a:latin typeface="맑은 고딕" pitchFamily="50" charset="-127"/>
                <a:ea typeface="맑은 고딕" pitchFamily="50" charset="-127"/>
              </a:rPr>
              <a:t> = new Invoice(customer);</a:t>
            </a:r>
          </a:p>
          <a:p>
            <a:r>
              <a:rPr lang="en-US" altLang="ko-KR" sz="1100" dirty="0" smtClean="0">
                <a:solidFill>
                  <a:prstClr val="black"/>
                </a:solidFill>
                <a:latin typeface="맑은 고딕" pitchFamily="50" charset="-127"/>
                <a:ea typeface="맑은 고딕" pitchFamily="50" charset="-127"/>
              </a:rPr>
              <a:t>    // Exercise SUT</a:t>
            </a:r>
          </a:p>
          <a:p>
            <a:r>
              <a:rPr lang="en-US" altLang="ko-KR" sz="1100" dirty="0" smtClean="0">
                <a:solidFill>
                  <a:prstClr val="black"/>
                </a:solidFill>
                <a:latin typeface="맑은 고딕" pitchFamily="50" charset="-127"/>
                <a:ea typeface="맑은 고딕" pitchFamily="50" charset="-127"/>
              </a:rPr>
              <a:t>    </a:t>
            </a:r>
            <a:r>
              <a:rPr lang="en-US" altLang="ko-KR" sz="1100" dirty="0" err="1" smtClean="0">
                <a:solidFill>
                  <a:prstClr val="black"/>
                </a:solidFill>
                <a:latin typeface="맑은 고딕" pitchFamily="50" charset="-127"/>
                <a:ea typeface="맑은 고딕" pitchFamily="50" charset="-127"/>
              </a:rPr>
              <a:t>invoice.addItemQuantity</a:t>
            </a:r>
            <a:r>
              <a:rPr lang="en-US" altLang="ko-KR" sz="1100" dirty="0" smtClean="0">
                <a:solidFill>
                  <a:prstClr val="black"/>
                </a:solidFill>
                <a:latin typeface="맑은 고딕" pitchFamily="50" charset="-127"/>
                <a:ea typeface="맑은 고딕" pitchFamily="50" charset="-127"/>
              </a:rPr>
              <a:t>(product, QUANTITY);</a:t>
            </a:r>
          </a:p>
          <a:p>
            <a:r>
              <a:rPr lang="en-US" altLang="ko-KR" sz="1100" dirty="0" smtClean="0">
                <a:solidFill>
                  <a:prstClr val="black"/>
                </a:solidFill>
                <a:latin typeface="맑은 고딕" pitchFamily="50" charset="-127"/>
                <a:ea typeface="맑은 고딕" pitchFamily="50" charset="-127"/>
              </a:rPr>
              <a:t>    // Verify Outcome</a:t>
            </a:r>
          </a:p>
          <a:p>
            <a:r>
              <a:rPr lang="en-US" altLang="ko-KR" sz="1100" dirty="0" smtClean="0">
                <a:solidFill>
                  <a:prstClr val="black"/>
                </a:solidFill>
                <a:latin typeface="맑은 고딕" pitchFamily="50" charset="-127"/>
                <a:ea typeface="맑은 고딕" pitchFamily="50" charset="-127"/>
              </a:rPr>
              <a:t>    List </a:t>
            </a:r>
            <a:r>
              <a:rPr lang="en-US" altLang="ko-KR" sz="1100" dirty="0" err="1" smtClean="0">
                <a:solidFill>
                  <a:prstClr val="black"/>
                </a:solidFill>
                <a:latin typeface="맑은 고딕" pitchFamily="50" charset="-127"/>
                <a:ea typeface="맑은 고딕" pitchFamily="50" charset="-127"/>
              </a:rPr>
              <a:t>lineItems</a:t>
            </a:r>
            <a:r>
              <a:rPr lang="en-US" altLang="ko-KR" sz="1100" dirty="0" smtClean="0">
                <a:solidFill>
                  <a:prstClr val="black"/>
                </a:solidFill>
                <a:latin typeface="맑은 고딕" pitchFamily="50" charset="-127"/>
                <a:ea typeface="맑은 고딕" pitchFamily="50" charset="-127"/>
              </a:rPr>
              <a:t> = </a:t>
            </a:r>
            <a:r>
              <a:rPr lang="en-US" altLang="ko-KR" sz="1100" dirty="0" err="1" smtClean="0">
                <a:solidFill>
                  <a:prstClr val="black"/>
                </a:solidFill>
                <a:latin typeface="맑은 고딕" pitchFamily="50" charset="-127"/>
                <a:ea typeface="맑은 고딕" pitchFamily="50" charset="-127"/>
              </a:rPr>
              <a:t>invoice.getLineItems</a:t>
            </a:r>
            <a:r>
              <a:rPr lang="en-US" altLang="ko-KR" sz="1100" dirty="0" smtClean="0">
                <a:solidFill>
                  <a:prstClr val="black"/>
                </a:solidFill>
                <a:latin typeface="맑은 고딕" pitchFamily="50" charset="-127"/>
                <a:ea typeface="맑은 고딕" pitchFamily="50" charset="-127"/>
              </a:rPr>
              <a:t>();</a:t>
            </a:r>
          </a:p>
          <a:p>
            <a:r>
              <a:rPr lang="en-US" altLang="ko-KR" sz="1100" dirty="0" smtClean="0">
                <a:solidFill>
                  <a:prstClr val="black"/>
                </a:solidFill>
                <a:latin typeface="맑은 고딕" pitchFamily="50" charset="-127"/>
                <a:ea typeface="맑은 고딕" pitchFamily="50" charset="-127"/>
              </a:rPr>
              <a:t>    if (</a:t>
            </a:r>
            <a:r>
              <a:rPr lang="en-US" altLang="ko-KR" sz="1100" dirty="0" err="1" smtClean="0">
                <a:solidFill>
                  <a:prstClr val="black"/>
                </a:solidFill>
                <a:latin typeface="맑은 고딕" pitchFamily="50" charset="-127"/>
                <a:ea typeface="맑은 고딕" pitchFamily="50" charset="-127"/>
              </a:rPr>
              <a:t>lineItems.size</a:t>
            </a:r>
            <a:r>
              <a:rPr lang="en-US" altLang="ko-KR" sz="1100" dirty="0" smtClean="0">
                <a:solidFill>
                  <a:prstClr val="black"/>
                </a:solidFill>
                <a:latin typeface="맑은 고딕" pitchFamily="50" charset="-127"/>
                <a:ea typeface="맑은 고딕" pitchFamily="50" charset="-127"/>
              </a:rPr>
              <a:t>() == 1) {</a:t>
            </a:r>
          </a:p>
          <a:p>
            <a:r>
              <a:rPr lang="en-US" altLang="ko-KR" sz="1100" dirty="0" smtClean="0">
                <a:solidFill>
                  <a:prstClr val="black"/>
                </a:solidFill>
                <a:latin typeface="맑은 고딕" pitchFamily="50" charset="-127"/>
                <a:ea typeface="맑은 고딕" pitchFamily="50" charset="-127"/>
              </a:rPr>
              <a:t>      </a:t>
            </a:r>
            <a:r>
              <a:rPr lang="en-US" altLang="ko-KR" sz="1100" dirty="0" err="1" smtClean="0">
                <a:solidFill>
                  <a:prstClr val="black"/>
                </a:solidFill>
                <a:latin typeface="맑은 고딕" pitchFamily="50" charset="-127"/>
                <a:ea typeface="맑은 고딕" pitchFamily="50" charset="-127"/>
              </a:rPr>
              <a:t>LineItem</a:t>
            </a:r>
            <a:r>
              <a:rPr lang="en-US" altLang="ko-KR" sz="1100" dirty="0" smtClean="0">
                <a:solidFill>
                  <a:prstClr val="black"/>
                </a:solidFill>
                <a:latin typeface="맑은 고딕" pitchFamily="50" charset="-127"/>
                <a:ea typeface="맑은 고딕" pitchFamily="50" charset="-127"/>
              </a:rPr>
              <a:t> </a:t>
            </a:r>
            <a:r>
              <a:rPr lang="en-US" altLang="ko-KR" sz="1100" dirty="0" err="1" smtClean="0">
                <a:solidFill>
                  <a:prstClr val="black"/>
                </a:solidFill>
                <a:latin typeface="맑은 고딕" pitchFamily="50" charset="-127"/>
                <a:ea typeface="맑은 고딕" pitchFamily="50" charset="-127"/>
              </a:rPr>
              <a:t>actualLineItem</a:t>
            </a:r>
            <a:r>
              <a:rPr lang="en-US" altLang="ko-KR" sz="1100" dirty="0" smtClean="0">
                <a:solidFill>
                  <a:prstClr val="black"/>
                </a:solidFill>
                <a:latin typeface="맑은 고딕" pitchFamily="50" charset="-127"/>
                <a:ea typeface="맑은 고딕" pitchFamily="50" charset="-127"/>
              </a:rPr>
              <a:t> = (</a:t>
            </a:r>
            <a:r>
              <a:rPr lang="en-US" altLang="ko-KR" sz="1100" dirty="0" err="1" smtClean="0">
                <a:solidFill>
                  <a:prstClr val="black"/>
                </a:solidFill>
                <a:latin typeface="맑은 고딕" pitchFamily="50" charset="-127"/>
                <a:ea typeface="맑은 고딕" pitchFamily="50" charset="-127"/>
              </a:rPr>
              <a:t>LineItem</a:t>
            </a:r>
            <a:r>
              <a:rPr lang="en-US" altLang="ko-KR" sz="1100" dirty="0" smtClean="0">
                <a:solidFill>
                  <a:prstClr val="black"/>
                </a:solidFill>
                <a:latin typeface="맑은 고딕" pitchFamily="50" charset="-127"/>
                <a:ea typeface="맑은 고딕" pitchFamily="50" charset="-127"/>
              </a:rPr>
              <a:t>)</a:t>
            </a:r>
            <a:r>
              <a:rPr lang="en-US" altLang="ko-KR" sz="1100" dirty="0" err="1" smtClean="0">
                <a:solidFill>
                  <a:prstClr val="black"/>
                </a:solidFill>
                <a:latin typeface="맑은 고딕" pitchFamily="50" charset="-127"/>
                <a:ea typeface="맑은 고딕" pitchFamily="50" charset="-127"/>
              </a:rPr>
              <a:t>lineItems.get</a:t>
            </a:r>
            <a:r>
              <a:rPr lang="en-US" altLang="ko-KR" sz="1100" dirty="0" smtClean="0">
                <a:solidFill>
                  <a:prstClr val="black"/>
                </a:solidFill>
                <a:latin typeface="맑은 고딕" pitchFamily="50" charset="-127"/>
                <a:ea typeface="맑은 고딕" pitchFamily="50" charset="-127"/>
              </a:rPr>
              <a:t>(0);</a:t>
            </a:r>
          </a:p>
          <a:p>
            <a:r>
              <a:rPr lang="en-US" altLang="ko-KR" sz="1100" dirty="0" smtClean="0">
                <a:solidFill>
                  <a:prstClr val="black"/>
                </a:solidFill>
                <a:latin typeface="맑은 고딕" pitchFamily="50" charset="-127"/>
                <a:ea typeface="맑은 고딕" pitchFamily="50" charset="-127"/>
              </a:rPr>
              <a:t>      </a:t>
            </a:r>
            <a:r>
              <a:rPr lang="en-US" altLang="ko-KR" sz="1100" dirty="0" err="1" smtClean="0">
                <a:solidFill>
                  <a:prstClr val="black"/>
                </a:solidFill>
                <a:latin typeface="맑은 고딕" pitchFamily="50" charset="-127"/>
                <a:ea typeface="맑은 고딕" pitchFamily="50" charset="-127"/>
              </a:rPr>
              <a:t>assertEquals</a:t>
            </a:r>
            <a:r>
              <a:rPr lang="en-US" altLang="ko-KR" sz="1100" dirty="0" smtClean="0">
                <a:solidFill>
                  <a:prstClr val="black"/>
                </a:solidFill>
                <a:latin typeface="맑은 고딕" pitchFamily="50" charset="-127"/>
                <a:ea typeface="맑은 고딕" pitchFamily="50" charset="-127"/>
              </a:rPr>
              <a:t>(invoice, </a:t>
            </a:r>
            <a:r>
              <a:rPr lang="en-US" altLang="ko-KR" sz="1100" dirty="0" err="1" smtClean="0">
                <a:solidFill>
                  <a:prstClr val="black"/>
                </a:solidFill>
                <a:latin typeface="맑은 고딕" pitchFamily="50" charset="-127"/>
                <a:ea typeface="맑은 고딕" pitchFamily="50" charset="-127"/>
              </a:rPr>
              <a:t>actualLineItem.getInvoice</a:t>
            </a:r>
            <a:r>
              <a:rPr lang="en-US" altLang="ko-KR" sz="1100" dirty="0" smtClean="0">
                <a:solidFill>
                  <a:prstClr val="black"/>
                </a:solidFill>
                <a:latin typeface="맑은 고딕" pitchFamily="50" charset="-127"/>
                <a:ea typeface="맑은 고딕" pitchFamily="50" charset="-127"/>
              </a:rPr>
              <a:t>());</a:t>
            </a:r>
          </a:p>
          <a:p>
            <a:r>
              <a:rPr lang="en-US" altLang="ko-KR" sz="1100" dirty="0" smtClean="0">
                <a:solidFill>
                  <a:prstClr val="black"/>
                </a:solidFill>
                <a:latin typeface="맑은 고딕" pitchFamily="50" charset="-127"/>
                <a:ea typeface="맑은 고딕" pitchFamily="50" charset="-127"/>
              </a:rPr>
              <a:t>      </a:t>
            </a:r>
            <a:r>
              <a:rPr lang="en-US" altLang="ko-KR" sz="1100" dirty="0" err="1" smtClean="0">
                <a:solidFill>
                  <a:prstClr val="black"/>
                </a:solidFill>
                <a:latin typeface="맑은 고딕" pitchFamily="50" charset="-127"/>
                <a:ea typeface="맑은 고딕" pitchFamily="50" charset="-127"/>
              </a:rPr>
              <a:t>assertEquals</a:t>
            </a:r>
            <a:r>
              <a:rPr lang="en-US" altLang="ko-KR" sz="1100" dirty="0" smtClean="0">
                <a:solidFill>
                  <a:prstClr val="black"/>
                </a:solidFill>
                <a:latin typeface="맑은 고딕" pitchFamily="50" charset="-127"/>
                <a:ea typeface="맑은 고딕" pitchFamily="50" charset="-127"/>
              </a:rPr>
              <a:t>(product, </a:t>
            </a:r>
            <a:r>
              <a:rPr lang="en-US" altLang="ko-KR" sz="1100" dirty="0" err="1" smtClean="0">
                <a:solidFill>
                  <a:prstClr val="black"/>
                </a:solidFill>
                <a:latin typeface="맑은 고딕" pitchFamily="50" charset="-127"/>
                <a:ea typeface="맑은 고딕" pitchFamily="50" charset="-127"/>
              </a:rPr>
              <a:t>actualLineItem.getProduct</a:t>
            </a:r>
            <a:r>
              <a:rPr lang="en-US" altLang="ko-KR" sz="1100" dirty="0" smtClean="0">
                <a:solidFill>
                  <a:prstClr val="black"/>
                </a:solidFill>
                <a:latin typeface="맑은 고딕" pitchFamily="50" charset="-127"/>
                <a:ea typeface="맑은 고딕" pitchFamily="50" charset="-127"/>
              </a:rPr>
              <a:t>());</a:t>
            </a:r>
          </a:p>
          <a:p>
            <a:r>
              <a:rPr lang="en-US" altLang="ko-KR" sz="1100" dirty="0" smtClean="0">
                <a:solidFill>
                  <a:prstClr val="black"/>
                </a:solidFill>
                <a:latin typeface="맑은 고딕" pitchFamily="50" charset="-127"/>
                <a:ea typeface="맑은 고딕" pitchFamily="50" charset="-127"/>
              </a:rPr>
              <a:t>      </a:t>
            </a:r>
            <a:r>
              <a:rPr lang="en-US" altLang="ko-KR" sz="1100" dirty="0" err="1" smtClean="0">
                <a:solidFill>
                  <a:prstClr val="black"/>
                </a:solidFill>
                <a:latin typeface="맑은 고딕" pitchFamily="50" charset="-127"/>
                <a:ea typeface="맑은 고딕" pitchFamily="50" charset="-127"/>
              </a:rPr>
              <a:t>assertEquals</a:t>
            </a:r>
            <a:r>
              <a:rPr lang="en-US" altLang="ko-KR" sz="1100" dirty="0" smtClean="0">
                <a:solidFill>
                  <a:prstClr val="black"/>
                </a:solidFill>
                <a:latin typeface="맑은 고딕" pitchFamily="50" charset="-127"/>
                <a:ea typeface="맑은 고딕" pitchFamily="50" charset="-127"/>
              </a:rPr>
              <a:t>(quantity, </a:t>
            </a:r>
            <a:r>
              <a:rPr lang="en-US" altLang="ko-KR" sz="1100" dirty="0" err="1" smtClean="0">
                <a:solidFill>
                  <a:prstClr val="black"/>
                </a:solidFill>
                <a:latin typeface="맑은 고딕" pitchFamily="50" charset="-127"/>
                <a:ea typeface="맑은 고딕" pitchFamily="50" charset="-127"/>
              </a:rPr>
              <a:t>actualLineItem.getQuantity</a:t>
            </a:r>
            <a:r>
              <a:rPr lang="en-US" altLang="ko-KR" sz="1100" dirty="0" smtClean="0">
                <a:solidFill>
                  <a:prstClr val="black"/>
                </a:solidFill>
                <a:latin typeface="맑은 고딕" pitchFamily="50" charset="-127"/>
                <a:ea typeface="맑은 고딕" pitchFamily="50" charset="-127"/>
              </a:rPr>
              <a:t>());</a:t>
            </a:r>
          </a:p>
          <a:p>
            <a:r>
              <a:rPr lang="en-US" altLang="ko-KR" sz="1100" dirty="0" smtClean="0">
                <a:solidFill>
                  <a:prstClr val="black"/>
                </a:solidFill>
                <a:latin typeface="맑은 고딕" pitchFamily="50" charset="-127"/>
                <a:ea typeface="맑은 고딕" pitchFamily="50" charset="-127"/>
              </a:rPr>
              <a:t>      </a:t>
            </a:r>
            <a:r>
              <a:rPr lang="en-US" altLang="ko-KR" sz="1100" dirty="0" err="1" smtClean="0">
                <a:solidFill>
                  <a:prstClr val="black"/>
                </a:solidFill>
                <a:latin typeface="맑은 고딕" pitchFamily="50" charset="-127"/>
                <a:ea typeface="맑은 고딕" pitchFamily="50" charset="-127"/>
              </a:rPr>
              <a:t>assertEquals</a:t>
            </a:r>
            <a:r>
              <a:rPr lang="en-US" altLang="ko-KR" sz="1100" dirty="0" smtClean="0">
                <a:solidFill>
                  <a:prstClr val="black"/>
                </a:solidFill>
                <a:latin typeface="맑은 고딕" pitchFamily="50" charset="-127"/>
                <a:ea typeface="맑은 고딕" pitchFamily="50" charset="-127"/>
              </a:rPr>
              <a:t>(new </a:t>
            </a:r>
            <a:r>
              <a:rPr lang="en-US" altLang="ko-KR" sz="1100" dirty="0" err="1" smtClean="0">
                <a:solidFill>
                  <a:prstClr val="black"/>
                </a:solidFill>
                <a:latin typeface="맑은 고딕" pitchFamily="50" charset="-127"/>
                <a:ea typeface="맑은 고딕" pitchFamily="50" charset="-127"/>
              </a:rPr>
              <a:t>BigDecimal</a:t>
            </a:r>
            <a:r>
              <a:rPr lang="en-US" altLang="ko-KR" sz="1100" dirty="0" smtClean="0">
                <a:solidFill>
                  <a:prstClr val="black"/>
                </a:solidFill>
                <a:latin typeface="맑은 고딕" pitchFamily="50" charset="-127"/>
                <a:ea typeface="맑은 고딕" pitchFamily="50" charset="-127"/>
              </a:rPr>
              <a:t>("30"), </a:t>
            </a:r>
            <a:r>
              <a:rPr lang="en-US" altLang="ko-KR" sz="1100" dirty="0" err="1" smtClean="0">
                <a:solidFill>
                  <a:prstClr val="black"/>
                </a:solidFill>
                <a:latin typeface="맑은 고딕" pitchFamily="50" charset="-127"/>
                <a:ea typeface="맑은 고딕" pitchFamily="50" charset="-127"/>
              </a:rPr>
              <a:t>actualLineItem.getPercentDiscount</a:t>
            </a:r>
            <a:r>
              <a:rPr lang="en-US" altLang="ko-KR" sz="1100" dirty="0" smtClean="0">
                <a:solidFill>
                  <a:prstClr val="black"/>
                </a:solidFill>
                <a:latin typeface="맑은 고딕" pitchFamily="50" charset="-127"/>
                <a:ea typeface="맑은 고딕" pitchFamily="50" charset="-127"/>
              </a:rPr>
              <a:t>());</a:t>
            </a:r>
          </a:p>
          <a:p>
            <a:r>
              <a:rPr lang="en-US" altLang="ko-KR" sz="1100" dirty="0" smtClean="0">
                <a:solidFill>
                  <a:prstClr val="black"/>
                </a:solidFill>
                <a:latin typeface="맑은 고딕" pitchFamily="50" charset="-127"/>
                <a:ea typeface="맑은 고딕" pitchFamily="50" charset="-127"/>
              </a:rPr>
              <a:t>      </a:t>
            </a:r>
            <a:r>
              <a:rPr lang="en-US" altLang="ko-KR" sz="1100" dirty="0" err="1" smtClean="0">
                <a:solidFill>
                  <a:prstClr val="black"/>
                </a:solidFill>
                <a:latin typeface="맑은 고딕" pitchFamily="50" charset="-127"/>
                <a:ea typeface="맑은 고딕" pitchFamily="50" charset="-127"/>
              </a:rPr>
              <a:t>assertEquals</a:t>
            </a:r>
            <a:r>
              <a:rPr lang="en-US" altLang="ko-KR" sz="1100" dirty="0" smtClean="0">
                <a:solidFill>
                  <a:prstClr val="black"/>
                </a:solidFill>
                <a:latin typeface="맑은 고딕" pitchFamily="50" charset="-127"/>
                <a:ea typeface="맑은 고딕" pitchFamily="50" charset="-127"/>
              </a:rPr>
              <a:t>(new </a:t>
            </a:r>
            <a:r>
              <a:rPr lang="en-US" altLang="ko-KR" sz="1100" dirty="0" err="1" smtClean="0">
                <a:solidFill>
                  <a:prstClr val="black"/>
                </a:solidFill>
                <a:latin typeface="맑은 고딕" pitchFamily="50" charset="-127"/>
                <a:ea typeface="맑은 고딕" pitchFamily="50" charset="-127"/>
              </a:rPr>
              <a:t>BigDecimal</a:t>
            </a:r>
            <a:r>
              <a:rPr lang="en-US" altLang="ko-KR" sz="1100" dirty="0" smtClean="0">
                <a:solidFill>
                  <a:prstClr val="black"/>
                </a:solidFill>
                <a:latin typeface="맑은 고딕" pitchFamily="50" charset="-127"/>
                <a:ea typeface="맑은 고딕" pitchFamily="50" charset="-127"/>
              </a:rPr>
              <a:t>("19.99"), </a:t>
            </a:r>
            <a:r>
              <a:rPr lang="en-US" altLang="ko-KR" sz="1100" dirty="0" err="1" smtClean="0">
                <a:solidFill>
                  <a:prstClr val="black"/>
                </a:solidFill>
                <a:latin typeface="맑은 고딕" pitchFamily="50" charset="-127"/>
                <a:ea typeface="맑은 고딕" pitchFamily="50" charset="-127"/>
              </a:rPr>
              <a:t>actualLineItem.getUnitPrice</a:t>
            </a:r>
            <a:r>
              <a:rPr lang="en-US" altLang="ko-KR" sz="1100" dirty="0" smtClean="0">
                <a:solidFill>
                  <a:prstClr val="black"/>
                </a:solidFill>
                <a:latin typeface="맑은 고딕" pitchFamily="50" charset="-127"/>
                <a:ea typeface="맑은 고딕" pitchFamily="50" charset="-127"/>
              </a:rPr>
              <a:t>());</a:t>
            </a:r>
          </a:p>
          <a:p>
            <a:r>
              <a:rPr lang="en-US" altLang="ko-KR" sz="1100" dirty="0" smtClean="0">
                <a:solidFill>
                  <a:prstClr val="black"/>
                </a:solidFill>
                <a:latin typeface="맑은 고딕" pitchFamily="50" charset="-127"/>
                <a:ea typeface="맑은 고딕" pitchFamily="50" charset="-127"/>
              </a:rPr>
              <a:t>      </a:t>
            </a:r>
            <a:r>
              <a:rPr lang="en-US" altLang="ko-KR" sz="1100" dirty="0" err="1" smtClean="0">
                <a:solidFill>
                  <a:prstClr val="black"/>
                </a:solidFill>
                <a:latin typeface="맑은 고딕" pitchFamily="50" charset="-127"/>
                <a:ea typeface="맑은 고딕" pitchFamily="50" charset="-127"/>
              </a:rPr>
              <a:t>assertEquals</a:t>
            </a:r>
            <a:r>
              <a:rPr lang="en-US" altLang="ko-KR" sz="1100" dirty="0" smtClean="0">
                <a:solidFill>
                  <a:prstClr val="black"/>
                </a:solidFill>
                <a:latin typeface="맑은 고딕" pitchFamily="50" charset="-127"/>
                <a:ea typeface="맑은 고딕" pitchFamily="50" charset="-127"/>
              </a:rPr>
              <a:t>(new </a:t>
            </a:r>
            <a:r>
              <a:rPr lang="en-US" altLang="ko-KR" sz="1100" dirty="0" err="1" smtClean="0">
                <a:solidFill>
                  <a:prstClr val="black"/>
                </a:solidFill>
                <a:latin typeface="맑은 고딕" pitchFamily="50" charset="-127"/>
                <a:ea typeface="맑은 고딕" pitchFamily="50" charset="-127"/>
              </a:rPr>
              <a:t>BigDecimal</a:t>
            </a:r>
            <a:r>
              <a:rPr lang="en-US" altLang="ko-KR" sz="1100" dirty="0" smtClean="0">
                <a:solidFill>
                  <a:prstClr val="black"/>
                </a:solidFill>
                <a:latin typeface="맑은 고딕" pitchFamily="50" charset="-127"/>
                <a:ea typeface="맑은 고딕" pitchFamily="50" charset="-127"/>
              </a:rPr>
              <a:t>(“69.96"), </a:t>
            </a:r>
            <a:r>
              <a:rPr lang="en-US" altLang="ko-KR" sz="1100" dirty="0" err="1" smtClean="0">
                <a:solidFill>
                  <a:prstClr val="black"/>
                </a:solidFill>
                <a:latin typeface="맑은 고딕" pitchFamily="50" charset="-127"/>
                <a:ea typeface="맑은 고딕" pitchFamily="50" charset="-127"/>
              </a:rPr>
              <a:t>actualLineItem.getExtendedPrice</a:t>
            </a:r>
            <a:r>
              <a:rPr lang="en-US" altLang="ko-KR" sz="1100" dirty="0" smtClean="0">
                <a:solidFill>
                  <a:prstClr val="black"/>
                </a:solidFill>
                <a:latin typeface="맑은 고딕" pitchFamily="50" charset="-127"/>
                <a:ea typeface="맑은 고딕" pitchFamily="50" charset="-127"/>
              </a:rPr>
              <a:t>());</a:t>
            </a:r>
          </a:p>
          <a:p>
            <a:r>
              <a:rPr lang="en-US" altLang="ko-KR" sz="1100" dirty="0" smtClean="0">
                <a:solidFill>
                  <a:prstClr val="black"/>
                </a:solidFill>
                <a:latin typeface="맑은 고딕" pitchFamily="50" charset="-127"/>
                <a:ea typeface="맑은 고딕" pitchFamily="50" charset="-127"/>
              </a:rPr>
              <a:t>    } else {</a:t>
            </a:r>
          </a:p>
          <a:p>
            <a:r>
              <a:rPr lang="en-US" altLang="ko-KR" sz="1100" dirty="0" smtClean="0">
                <a:solidFill>
                  <a:prstClr val="black"/>
                </a:solidFill>
                <a:latin typeface="맑은 고딕" pitchFamily="50" charset="-127"/>
                <a:ea typeface="맑은 고딕" pitchFamily="50" charset="-127"/>
              </a:rPr>
              <a:t>      </a:t>
            </a:r>
            <a:r>
              <a:rPr lang="en-US" altLang="ko-KR" sz="1100" dirty="0" err="1" smtClean="0">
                <a:solidFill>
                  <a:prstClr val="black"/>
                </a:solidFill>
                <a:latin typeface="맑은 고딕" pitchFamily="50" charset="-127"/>
                <a:ea typeface="맑은 고딕" pitchFamily="50" charset="-127"/>
              </a:rPr>
              <a:t>assertTrue</a:t>
            </a:r>
            <a:r>
              <a:rPr lang="en-US" altLang="ko-KR" sz="1100" dirty="0" smtClean="0">
                <a:solidFill>
                  <a:prstClr val="black"/>
                </a:solidFill>
                <a:latin typeface="맑은 고딕" pitchFamily="50" charset="-127"/>
                <a:ea typeface="맑은 고딕" pitchFamily="50" charset="-127"/>
              </a:rPr>
              <a:t>(“Invoice should have exactly one line item“, false);</a:t>
            </a:r>
          </a:p>
          <a:p>
            <a:r>
              <a:rPr lang="en-US" altLang="ko-KR" sz="1100" dirty="0" smtClean="0">
                <a:solidFill>
                  <a:prstClr val="black"/>
                </a:solidFill>
                <a:latin typeface="맑은 고딕" pitchFamily="50" charset="-127"/>
                <a:ea typeface="맑은 고딕" pitchFamily="50" charset="-127"/>
              </a:rPr>
              <a:t>    }</a:t>
            </a:r>
          </a:p>
          <a:p>
            <a:r>
              <a:rPr lang="en-US" altLang="ko-KR" sz="1100" dirty="0" smtClean="0">
                <a:solidFill>
                  <a:prstClr val="black"/>
                </a:solidFill>
                <a:latin typeface="맑은 고딕" pitchFamily="50" charset="-127"/>
                <a:ea typeface="맑은 고딕" pitchFamily="50" charset="-127"/>
              </a:rPr>
              <a:t>  } finally {</a:t>
            </a:r>
          </a:p>
          <a:p>
            <a:r>
              <a:rPr lang="en-US" altLang="ko-KR" sz="1100" dirty="0" smtClean="0">
                <a:solidFill>
                  <a:prstClr val="black"/>
                </a:solidFill>
                <a:latin typeface="맑은 고딕" pitchFamily="50" charset="-127"/>
                <a:ea typeface="맑은 고딕" pitchFamily="50" charset="-127"/>
              </a:rPr>
              <a:t>    </a:t>
            </a:r>
            <a:r>
              <a:rPr lang="en-US" altLang="ko-KR" sz="1100" dirty="0" err="1" smtClean="0">
                <a:solidFill>
                  <a:prstClr val="black"/>
                </a:solidFill>
                <a:latin typeface="맑은 고딕" pitchFamily="50" charset="-127"/>
                <a:ea typeface="맑은 고딕" pitchFamily="50" charset="-127"/>
              </a:rPr>
              <a:t>deleteObject</a:t>
            </a:r>
            <a:r>
              <a:rPr lang="en-US" altLang="ko-KR" sz="1100" dirty="0" smtClean="0">
                <a:solidFill>
                  <a:prstClr val="black"/>
                </a:solidFill>
                <a:latin typeface="맑은 고딕" pitchFamily="50" charset="-127"/>
                <a:ea typeface="맑은 고딕" pitchFamily="50" charset="-127"/>
              </a:rPr>
              <a:t>(</a:t>
            </a:r>
            <a:r>
              <a:rPr lang="en-US" altLang="ko-KR" sz="1100" dirty="0" err="1" smtClean="0">
                <a:solidFill>
                  <a:prstClr val="black"/>
                </a:solidFill>
                <a:latin typeface="맑은 고딕" pitchFamily="50" charset="-127"/>
                <a:ea typeface="맑은 고딕" pitchFamily="50" charset="-127"/>
              </a:rPr>
              <a:t>expectedLineItem</a:t>
            </a:r>
            <a:r>
              <a:rPr lang="en-US" altLang="ko-KR" sz="1100" dirty="0" smtClean="0">
                <a:solidFill>
                  <a:prstClr val="black"/>
                </a:solidFill>
                <a:latin typeface="맑은 고딕" pitchFamily="50" charset="-127"/>
                <a:ea typeface="맑은 고딕" pitchFamily="50" charset="-127"/>
              </a:rPr>
              <a:t>);</a:t>
            </a:r>
          </a:p>
          <a:p>
            <a:r>
              <a:rPr lang="en-US" altLang="ko-KR" sz="1100" dirty="0" smtClean="0">
                <a:solidFill>
                  <a:prstClr val="black"/>
                </a:solidFill>
                <a:latin typeface="맑은 고딕" pitchFamily="50" charset="-127"/>
                <a:ea typeface="맑은 고딕" pitchFamily="50" charset="-127"/>
              </a:rPr>
              <a:t>    </a:t>
            </a:r>
            <a:r>
              <a:rPr lang="en-US" altLang="ko-KR" sz="1100" dirty="0" err="1" smtClean="0">
                <a:solidFill>
                  <a:prstClr val="black"/>
                </a:solidFill>
                <a:latin typeface="맑은 고딕" pitchFamily="50" charset="-127"/>
                <a:ea typeface="맑은 고딕" pitchFamily="50" charset="-127"/>
              </a:rPr>
              <a:t>deleteObject</a:t>
            </a:r>
            <a:r>
              <a:rPr lang="en-US" altLang="ko-KR" sz="1100" dirty="0" smtClean="0">
                <a:solidFill>
                  <a:prstClr val="black"/>
                </a:solidFill>
                <a:latin typeface="맑은 고딕" pitchFamily="50" charset="-127"/>
                <a:ea typeface="맑은 고딕" pitchFamily="50" charset="-127"/>
              </a:rPr>
              <a:t>(invoice);</a:t>
            </a:r>
          </a:p>
          <a:p>
            <a:r>
              <a:rPr lang="en-US" altLang="ko-KR" sz="1100" dirty="0" smtClean="0">
                <a:solidFill>
                  <a:prstClr val="black"/>
                </a:solidFill>
                <a:latin typeface="맑은 고딕" pitchFamily="50" charset="-127"/>
                <a:ea typeface="맑은 고딕" pitchFamily="50" charset="-127"/>
              </a:rPr>
              <a:t>    </a:t>
            </a:r>
            <a:r>
              <a:rPr lang="en-US" altLang="ko-KR" sz="1100" dirty="0" err="1" smtClean="0">
                <a:solidFill>
                  <a:prstClr val="black"/>
                </a:solidFill>
                <a:latin typeface="맑은 고딕" pitchFamily="50" charset="-127"/>
                <a:ea typeface="맑은 고딕" pitchFamily="50" charset="-127"/>
              </a:rPr>
              <a:t>deleteObject</a:t>
            </a:r>
            <a:r>
              <a:rPr lang="en-US" altLang="ko-KR" sz="1100" dirty="0" smtClean="0">
                <a:solidFill>
                  <a:prstClr val="black"/>
                </a:solidFill>
                <a:latin typeface="맑은 고딕" pitchFamily="50" charset="-127"/>
                <a:ea typeface="맑은 고딕" pitchFamily="50" charset="-127"/>
              </a:rPr>
              <a:t>(product);</a:t>
            </a:r>
          </a:p>
          <a:p>
            <a:r>
              <a:rPr lang="en-US" altLang="ko-KR" sz="1100" dirty="0" smtClean="0">
                <a:solidFill>
                  <a:prstClr val="black"/>
                </a:solidFill>
                <a:latin typeface="맑은 고딕" pitchFamily="50" charset="-127"/>
                <a:ea typeface="맑은 고딕" pitchFamily="50" charset="-127"/>
              </a:rPr>
              <a:t>    </a:t>
            </a:r>
            <a:r>
              <a:rPr lang="en-US" altLang="ko-KR" sz="1100" dirty="0" err="1" smtClean="0">
                <a:solidFill>
                  <a:prstClr val="black"/>
                </a:solidFill>
                <a:latin typeface="맑은 고딕" pitchFamily="50" charset="-127"/>
                <a:ea typeface="맑은 고딕" pitchFamily="50" charset="-127"/>
              </a:rPr>
              <a:t>deleteObject</a:t>
            </a:r>
            <a:r>
              <a:rPr lang="en-US" altLang="ko-KR" sz="1100" dirty="0" smtClean="0">
                <a:solidFill>
                  <a:prstClr val="black"/>
                </a:solidFill>
                <a:latin typeface="맑은 고딕" pitchFamily="50" charset="-127"/>
                <a:ea typeface="맑은 고딕" pitchFamily="50" charset="-127"/>
              </a:rPr>
              <a:t>(customer);</a:t>
            </a:r>
          </a:p>
          <a:p>
            <a:r>
              <a:rPr lang="en-US" altLang="ko-KR" sz="1100" dirty="0" smtClean="0">
                <a:solidFill>
                  <a:prstClr val="black"/>
                </a:solidFill>
                <a:latin typeface="맑은 고딕" pitchFamily="50" charset="-127"/>
                <a:ea typeface="맑은 고딕" pitchFamily="50" charset="-127"/>
              </a:rPr>
              <a:t>    </a:t>
            </a:r>
            <a:r>
              <a:rPr lang="en-US" altLang="ko-KR" sz="1100" dirty="0" err="1" smtClean="0">
                <a:solidFill>
                  <a:prstClr val="black"/>
                </a:solidFill>
                <a:latin typeface="맑은 고딕" pitchFamily="50" charset="-127"/>
                <a:ea typeface="맑은 고딕" pitchFamily="50" charset="-127"/>
              </a:rPr>
              <a:t>deleteObject</a:t>
            </a:r>
            <a:r>
              <a:rPr lang="en-US" altLang="ko-KR" sz="1100" dirty="0" smtClean="0">
                <a:solidFill>
                  <a:prstClr val="black"/>
                </a:solidFill>
                <a:latin typeface="맑은 고딕" pitchFamily="50" charset="-127"/>
                <a:ea typeface="맑은 고딕" pitchFamily="50" charset="-127"/>
              </a:rPr>
              <a:t>(</a:t>
            </a:r>
            <a:r>
              <a:rPr lang="en-US" altLang="ko-KR" sz="1100" dirty="0" err="1" smtClean="0">
                <a:solidFill>
                  <a:prstClr val="black"/>
                </a:solidFill>
                <a:latin typeface="맑은 고딕" pitchFamily="50" charset="-127"/>
                <a:ea typeface="맑은 고딕" pitchFamily="50" charset="-127"/>
              </a:rPr>
              <a:t>billingAddress</a:t>
            </a:r>
            <a:r>
              <a:rPr lang="en-US" altLang="ko-KR" sz="1100" dirty="0" smtClean="0">
                <a:solidFill>
                  <a:prstClr val="black"/>
                </a:solidFill>
                <a:latin typeface="맑은 고딕" pitchFamily="50" charset="-127"/>
                <a:ea typeface="맑은 고딕" pitchFamily="50" charset="-127"/>
              </a:rPr>
              <a:t>);</a:t>
            </a:r>
          </a:p>
          <a:p>
            <a:r>
              <a:rPr lang="en-US" altLang="ko-KR" sz="1100" dirty="0" smtClean="0">
                <a:solidFill>
                  <a:prstClr val="black"/>
                </a:solidFill>
                <a:latin typeface="맑은 고딕" pitchFamily="50" charset="-127"/>
                <a:ea typeface="맑은 고딕" pitchFamily="50" charset="-127"/>
              </a:rPr>
              <a:t>    </a:t>
            </a:r>
            <a:r>
              <a:rPr lang="en-US" altLang="ko-KR" sz="1100" dirty="0" err="1" smtClean="0">
                <a:solidFill>
                  <a:prstClr val="black"/>
                </a:solidFill>
                <a:latin typeface="맑은 고딕" pitchFamily="50" charset="-127"/>
                <a:ea typeface="맑은 고딕" pitchFamily="50" charset="-127"/>
              </a:rPr>
              <a:t>deleteObject</a:t>
            </a:r>
            <a:r>
              <a:rPr lang="en-US" altLang="ko-KR" sz="1100" dirty="0" smtClean="0">
                <a:solidFill>
                  <a:prstClr val="black"/>
                </a:solidFill>
                <a:latin typeface="맑은 고딕" pitchFamily="50" charset="-127"/>
                <a:ea typeface="맑은 고딕" pitchFamily="50" charset="-127"/>
              </a:rPr>
              <a:t>(</a:t>
            </a:r>
            <a:r>
              <a:rPr lang="en-US" altLang="ko-KR" sz="1100" dirty="0" err="1" smtClean="0">
                <a:solidFill>
                  <a:prstClr val="black"/>
                </a:solidFill>
                <a:latin typeface="맑은 고딕" pitchFamily="50" charset="-127"/>
                <a:ea typeface="맑은 고딕" pitchFamily="50" charset="-127"/>
              </a:rPr>
              <a:t>shippingAddress</a:t>
            </a:r>
            <a:r>
              <a:rPr lang="en-US" altLang="ko-KR" sz="1100" dirty="0" smtClean="0">
                <a:solidFill>
                  <a:prstClr val="black"/>
                </a:solidFill>
                <a:latin typeface="맑은 고딕" pitchFamily="50" charset="-127"/>
                <a:ea typeface="맑은 고딕" pitchFamily="50" charset="-127"/>
              </a:rPr>
              <a:t>);</a:t>
            </a:r>
          </a:p>
          <a:p>
            <a:r>
              <a:rPr lang="en-US" altLang="ko-KR" sz="1100" dirty="0" smtClean="0">
                <a:solidFill>
                  <a:prstClr val="black"/>
                </a:solidFill>
                <a:latin typeface="맑은 고딕" pitchFamily="50" charset="-127"/>
                <a:ea typeface="맑은 고딕" pitchFamily="50" charset="-127"/>
              </a:rPr>
              <a:t>}</a:t>
            </a:r>
            <a:endParaRPr lang="en-US" altLang="ko-KR" sz="1100" dirty="0">
              <a:solidFill>
                <a:prstClr val="black"/>
              </a:solidFill>
              <a:latin typeface="맑은 고딕" pitchFamily="50" charset="-127"/>
              <a:ea typeface="맑은 고딕" pitchFamily="50" charset="-127"/>
            </a:endParaRPr>
          </a:p>
        </p:txBody>
      </p:sp>
      <p:sp>
        <p:nvSpPr>
          <p:cNvPr id="12" name="직사각형 11"/>
          <p:cNvSpPr/>
          <p:nvPr/>
        </p:nvSpPr>
        <p:spPr>
          <a:xfrm>
            <a:off x="500034" y="3071810"/>
            <a:ext cx="5572164" cy="2071702"/>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Rix고딕 M"/>
              <a:ea typeface="Rix고딕 M"/>
            </a:endParaRPr>
          </a:p>
        </p:txBody>
      </p:sp>
    </p:spTree>
    <p:extLst>
      <p:ext uri="{BB962C8B-B14F-4D97-AF65-F5344CB8AC3E}">
        <p14:creationId xmlns:p14="http://schemas.microsoft.com/office/powerpoint/2010/main" val="129234948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Example</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b="1" dirty="0" smtClean="0">
                <a:latin typeface="맑은 고딕" pitchFamily="50" charset="-127"/>
                <a:ea typeface="맑은 고딕" pitchFamily="50" charset="-127"/>
              </a:rPr>
              <a:t>Verifying the Outc</a:t>
            </a:r>
            <a:r>
              <a:rPr lang="en-US" altLang="ko-KR" dirty="0" smtClean="0"/>
              <a:t>ome</a:t>
            </a:r>
            <a:endParaRPr lang="ko-KR" altLang="en-US" b="1" dirty="0">
              <a:latin typeface="맑은 고딕" pitchFamily="50" charset="-127"/>
              <a:ea typeface="맑은 고딕" pitchFamily="50" charset="-127"/>
            </a:endParaRPr>
          </a:p>
        </p:txBody>
      </p:sp>
      <p:sp>
        <p:nvSpPr>
          <p:cNvPr id="7" name="텍스트 개체 틀 6"/>
          <p:cNvSpPr>
            <a:spLocks noGrp="1"/>
          </p:cNvSpPr>
          <p:nvPr>
            <p:ph type="body" sz="quarter" idx="13"/>
          </p:nvPr>
        </p:nvSpPr>
        <p:spPr/>
        <p:txBody>
          <a:bodyPr>
            <a:normAutofit fontScale="77500" lnSpcReduction="20000"/>
          </a:bodyPr>
          <a:lstStyle/>
          <a:p>
            <a:r>
              <a:rPr lang="en-US" altLang="ko-KR" b="1" dirty="0" smtClean="0">
                <a:solidFill>
                  <a:schemeClr val="tx1"/>
                </a:solidFill>
                <a:latin typeface="맑은 고딕" pitchFamily="50" charset="-127"/>
                <a:ea typeface="맑은 고딕" pitchFamily="50" charset="-127"/>
              </a:rPr>
              <a:t>3.6</a:t>
            </a:r>
            <a:endParaRPr lang="ko-KR" altLang="en-US" b="1" dirty="0">
              <a:solidFill>
                <a:schemeClr val="tx1"/>
              </a:solidFill>
              <a:latin typeface="맑은 고딕" pitchFamily="50" charset="-127"/>
              <a:ea typeface="맑은 고딕" pitchFamily="50" charset="-127"/>
            </a:endParaRPr>
          </a:p>
        </p:txBody>
      </p:sp>
      <p:sp>
        <p:nvSpPr>
          <p:cNvPr id="11" name="직사각형 10"/>
          <p:cNvSpPr/>
          <p:nvPr/>
        </p:nvSpPr>
        <p:spPr>
          <a:xfrm>
            <a:off x="357158" y="1450193"/>
            <a:ext cx="8358246" cy="3693319"/>
          </a:xfrm>
          <a:prstGeom prst="rect">
            <a:avLst/>
          </a:prstGeom>
        </p:spPr>
        <p:txBody>
          <a:bodyPr wrap="square">
            <a:spAutoFit/>
          </a:bodyPr>
          <a:lstStyle/>
          <a:p>
            <a:r>
              <a:rPr lang="en-US" altLang="ko-KR" dirty="0" smtClean="0">
                <a:solidFill>
                  <a:prstClr val="black"/>
                </a:solidFill>
                <a:latin typeface="맑은 고딕" pitchFamily="50" charset="-127"/>
                <a:ea typeface="맑은 고딕" pitchFamily="50" charset="-127"/>
              </a:rPr>
              <a:t>// Verify Outcome</a:t>
            </a:r>
          </a:p>
          <a:p>
            <a:r>
              <a:rPr lang="en-US" altLang="ko-KR" dirty="0" smtClean="0">
                <a:solidFill>
                  <a:prstClr val="black"/>
                </a:solidFill>
                <a:latin typeface="맑은 고딕" pitchFamily="50" charset="-127"/>
                <a:ea typeface="맑은 고딕" pitchFamily="50" charset="-127"/>
              </a:rPr>
              <a:t>    List </a:t>
            </a:r>
            <a:r>
              <a:rPr lang="en-US" altLang="ko-KR" dirty="0" err="1" smtClean="0">
                <a:solidFill>
                  <a:prstClr val="black"/>
                </a:solidFill>
                <a:latin typeface="맑은 고딕" pitchFamily="50" charset="-127"/>
                <a:ea typeface="맑은 고딕" pitchFamily="50" charset="-127"/>
              </a:rPr>
              <a:t>lineItems</a:t>
            </a:r>
            <a:r>
              <a:rPr lang="en-US" altLang="ko-KR" dirty="0" smtClean="0">
                <a:solidFill>
                  <a:prstClr val="black"/>
                </a:solidFill>
                <a:latin typeface="맑은 고딕" pitchFamily="50" charset="-127"/>
                <a:ea typeface="맑은 고딕" pitchFamily="50" charset="-127"/>
              </a:rPr>
              <a:t> = </a:t>
            </a:r>
            <a:r>
              <a:rPr lang="en-US" altLang="ko-KR" dirty="0" err="1" smtClean="0">
                <a:solidFill>
                  <a:prstClr val="black"/>
                </a:solidFill>
                <a:latin typeface="맑은 고딕" pitchFamily="50" charset="-127"/>
                <a:ea typeface="맑은 고딕" pitchFamily="50" charset="-127"/>
              </a:rPr>
              <a:t>invoice.getLineItems</a:t>
            </a:r>
            <a:r>
              <a:rPr lang="en-US" altLang="ko-KR" dirty="0" smtClean="0">
                <a:solidFill>
                  <a:prstClr val="black"/>
                </a:solidFill>
                <a:latin typeface="맑은 고딕" pitchFamily="50" charset="-127"/>
                <a:ea typeface="맑은 고딕" pitchFamily="50" charset="-127"/>
              </a:rPr>
              <a:t>();</a:t>
            </a:r>
          </a:p>
          <a:p>
            <a:r>
              <a:rPr lang="en-US" altLang="ko-KR" dirty="0" smtClean="0">
                <a:solidFill>
                  <a:prstClr val="black"/>
                </a:solidFill>
                <a:latin typeface="맑은 고딕" pitchFamily="50" charset="-127"/>
                <a:ea typeface="맑은 고딕" pitchFamily="50" charset="-127"/>
              </a:rPr>
              <a:t>    if (</a:t>
            </a:r>
            <a:r>
              <a:rPr lang="en-US" altLang="ko-KR" dirty="0" err="1" smtClean="0">
                <a:solidFill>
                  <a:prstClr val="black"/>
                </a:solidFill>
                <a:latin typeface="맑은 고딕" pitchFamily="50" charset="-127"/>
                <a:ea typeface="맑은 고딕" pitchFamily="50" charset="-127"/>
              </a:rPr>
              <a:t>lineItems.size</a:t>
            </a:r>
            <a:r>
              <a:rPr lang="en-US" altLang="ko-KR" dirty="0" smtClean="0">
                <a:solidFill>
                  <a:prstClr val="black"/>
                </a:solidFill>
                <a:latin typeface="맑은 고딕" pitchFamily="50" charset="-127"/>
                <a:ea typeface="맑은 고딕" pitchFamily="50" charset="-127"/>
              </a:rPr>
              <a:t>() == 1) {</a:t>
            </a:r>
          </a:p>
          <a:p>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LineItem</a:t>
            </a:r>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actualLineItem</a:t>
            </a:r>
            <a:r>
              <a:rPr lang="en-US" altLang="ko-KR" dirty="0" smtClean="0">
                <a:solidFill>
                  <a:prstClr val="black"/>
                </a:solidFill>
                <a:latin typeface="맑은 고딕" pitchFamily="50" charset="-127"/>
                <a:ea typeface="맑은 고딕" pitchFamily="50" charset="-127"/>
              </a:rPr>
              <a:t> = (</a:t>
            </a:r>
            <a:r>
              <a:rPr lang="en-US" altLang="ko-KR" dirty="0" err="1" smtClean="0">
                <a:solidFill>
                  <a:prstClr val="black"/>
                </a:solidFill>
                <a:latin typeface="맑은 고딕" pitchFamily="50" charset="-127"/>
                <a:ea typeface="맑은 고딕" pitchFamily="50" charset="-127"/>
              </a:rPr>
              <a:t>LineItem</a:t>
            </a:r>
            <a:r>
              <a:rPr lang="en-US" altLang="ko-KR" dirty="0" smtClean="0">
                <a:solidFill>
                  <a:prstClr val="black"/>
                </a:solidFill>
                <a:latin typeface="맑은 고딕" pitchFamily="50" charset="-127"/>
                <a:ea typeface="맑은 고딕" pitchFamily="50" charset="-127"/>
              </a:rPr>
              <a:t>)</a:t>
            </a:r>
            <a:r>
              <a:rPr lang="en-US" altLang="ko-KR" dirty="0" err="1" smtClean="0">
                <a:solidFill>
                  <a:prstClr val="black"/>
                </a:solidFill>
                <a:latin typeface="맑은 고딕" pitchFamily="50" charset="-127"/>
                <a:ea typeface="맑은 고딕" pitchFamily="50" charset="-127"/>
              </a:rPr>
              <a:t>lineItems.get</a:t>
            </a:r>
            <a:r>
              <a:rPr lang="en-US" altLang="ko-KR" dirty="0" smtClean="0">
                <a:solidFill>
                  <a:prstClr val="black"/>
                </a:solidFill>
                <a:latin typeface="맑은 고딕" pitchFamily="50" charset="-127"/>
                <a:ea typeface="맑은 고딕" pitchFamily="50" charset="-127"/>
              </a:rPr>
              <a:t>(0);</a:t>
            </a:r>
          </a:p>
          <a:p>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assertEquals</a:t>
            </a:r>
            <a:r>
              <a:rPr lang="en-US" altLang="ko-KR" dirty="0" smtClean="0">
                <a:solidFill>
                  <a:prstClr val="black"/>
                </a:solidFill>
                <a:latin typeface="맑은 고딕" pitchFamily="50" charset="-127"/>
                <a:ea typeface="맑은 고딕" pitchFamily="50" charset="-127"/>
              </a:rPr>
              <a:t>(invoice, </a:t>
            </a:r>
            <a:r>
              <a:rPr lang="en-US" altLang="ko-KR" dirty="0" err="1" smtClean="0">
                <a:solidFill>
                  <a:prstClr val="black"/>
                </a:solidFill>
                <a:latin typeface="맑은 고딕" pitchFamily="50" charset="-127"/>
                <a:ea typeface="맑은 고딕" pitchFamily="50" charset="-127"/>
              </a:rPr>
              <a:t>actualLineItem.getInvoice</a:t>
            </a:r>
            <a:r>
              <a:rPr lang="en-US" altLang="ko-KR" dirty="0" smtClean="0">
                <a:solidFill>
                  <a:prstClr val="black"/>
                </a:solidFill>
                <a:latin typeface="맑은 고딕" pitchFamily="50" charset="-127"/>
                <a:ea typeface="맑은 고딕" pitchFamily="50" charset="-127"/>
              </a:rPr>
              <a:t>());</a:t>
            </a:r>
          </a:p>
          <a:p>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assertEquals</a:t>
            </a:r>
            <a:r>
              <a:rPr lang="en-US" altLang="ko-KR" dirty="0" smtClean="0">
                <a:solidFill>
                  <a:prstClr val="black"/>
                </a:solidFill>
                <a:latin typeface="맑은 고딕" pitchFamily="50" charset="-127"/>
                <a:ea typeface="맑은 고딕" pitchFamily="50" charset="-127"/>
              </a:rPr>
              <a:t>(product, </a:t>
            </a:r>
            <a:r>
              <a:rPr lang="en-US" altLang="ko-KR" dirty="0" err="1" smtClean="0">
                <a:solidFill>
                  <a:prstClr val="black"/>
                </a:solidFill>
                <a:latin typeface="맑은 고딕" pitchFamily="50" charset="-127"/>
                <a:ea typeface="맑은 고딕" pitchFamily="50" charset="-127"/>
              </a:rPr>
              <a:t>actualLineItem.getProduct</a:t>
            </a:r>
            <a:r>
              <a:rPr lang="en-US" altLang="ko-KR" dirty="0" smtClean="0">
                <a:solidFill>
                  <a:prstClr val="black"/>
                </a:solidFill>
                <a:latin typeface="맑은 고딕" pitchFamily="50" charset="-127"/>
                <a:ea typeface="맑은 고딕" pitchFamily="50" charset="-127"/>
              </a:rPr>
              <a:t>());</a:t>
            </a:r>
          </a:p>
          <a:p>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assertEquals</a:t>
            </a:r>
            <a:r>
              <a:rPr lang="en-US" altLang="ko-KR" dirty="0" smtClean="0">
                <a:solidFill>
                  <a:prstClr val="black"/>
                </a:solidFill>
                <a:latin typeface="맑은 고딕" pitchFamily="50" charset="-127"/>
                <a:ea typeface="맑은 고딕" pitchFamily="50" charset="-127"/>
              </a:rPr>
              <a:t>(quantity, </a:t>
            </a:r>
            <a:r>
              <a:rPr lang="en-US" altLang="ko-KR" dirty="0" err="1" smtClean="0">
                <a:solidFill>
                  <a:prstClr val="black"/>
                </a:solidFill>
                <a:latin typeface="맑은 고딕" pitchFamily="50" charset="-127"/>
                <a:ea typeface="맑은 고딕" pitchFamily="50" charset="-127"/>
              </a:rPr>
              <a:t>actualLineItem.getQuantity</a:t>
            </a:r>
            <a:r>
              <a:rPr lang="en-US" altLang="ko-KR" dirty="0" smtClean="0">
                <a:solidFill>
                  <a:prstClr val="black"/>
                </a:solidFill>
                <a:latin typeface="맑은 고딕" pitchFamily="50" charset="-127"/>
                <a:ea typeface="맑은 고딕" pitchFamily="50" charset="-127"/>
              </a:rPr>
              <a:t>());</a:t>
            </a:r>
          </a:p>
          <a:p>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assertEquals</a:t>
            </a:r>
            <a:r>
              <a:rPr lang="en-US" altLang="ko-KR" dirty="0" smtClean="0">
                <a:solidFill>
                  <a:prstClr val="black"/>
                </a:solidFill>
                <a:latin typeface="맑은 고딕" pitchFamily="50" charset="-127"/>
                <a:ea typeface="맑은 고딕" pitchFamily="50" charset="-127"/>
              </a:rPr>
              <a:t>(new </a:t>
            </a:r>
            <a:r>
              <a:rPr lang="en-US" altLang="ko-KR" dirty="0" err="1" smtClean="0">
                <a:solidFill>
                  <a:prstClr val="black"/>
                </a:solidFill>
                <a:latin typeface="맑은 고딕" pitchFamily="50" charset="-127"/>
                <a:ea typeface="맑은 고딕" pitchFamily="50" charset="-127"/>
              </a:rPr>
              <a:t>BigDecimal</a:t>
            </a:r>
            <a:r>
              <a:rPr lang="en-US" altLang="ko-KR" dirty="0" smtClean="0">
                <a:solidFill>
                  <a:prstClr val="black"/>
                </a:solidFill>
                <a:latin typeface="맑은 고딕" pitchFamily="50" charset="-127"/>
                <a:ea typeface="맑은 고딕" pitchFamily="50" charset="-127"/>
              </a:rPr>
              <a:t>("30"), </a:t>
            </a:r>
            <a:r>
              <a:rPr lang="en-US" altLang="ko-KR" dirty="0" err="1" smtClean="0">
                <a:solidFill>
                  <a:prstClr val="black"/>
                </a:solidFill>
                <a:latin typeface="맑은 고딕" pitchFamily="50" charset="-127"/>
                <a:ea typeface="맑은 고딕" pitchFamily="50" charset="-127"/>
              </a:rPr>
              <a:t>actualLineItem.getPercentDiscount</a:t>
            </a:r>
            <a:r>
              <a:rPr lang="en-US" altLang="ko-KR" dirty="0" smtClean="0">
                <a:solidFill>
                  <a:prstClr val="black"/>
                </a:solidFill>
                <a:latin typeface="맑은 고딕" pitchFamily="50" charset="-127"/>
                <a:ea typeface="맑은 고딕" pitchFamily="50" charset="-127"/>
              </a:rPr>
              <a:t>());</a:t>
            </a:r>
          </a:p>
          <a:p>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assertEquals</a:t>
            </a:r>
            <a:r>
              <a:rPr lang="en-US" altLang="ko-KR" dirty="0" smtClean="0">
                <a:solidFill>
                  <a:prstClr val="black"/>
                </a:solidFill>
                <a:latin typeface="맑은 고딕" pitchFamily="50" charset="-127"/>
                <a:ea typeface="맑은 고딕" pitchFamily="50" charset="-127"/>
              </a:rPr>
              <a:t>(new </a:t>
            </a:r>
            <a:r>
              <a:rPr lang="en-US" altLang="ko-KR" dirty="0" err="1" smtClean="0">
                <a:solidFill>
                  <a:prstClr val="black"/>
                </a:solidFill>
                <a:latin typeface="맑은 고딕" pitchFamily="50" charset="-127"/>
                <a:ea typeface="맑은 고딕" pitchFamily="50" charset="-127"/>
              </a:rPr>
              <a:t>BigDecimal</a:t>
            </a:r>
            <a:r>
              <a:rPr lang="en-US" altLang="ko-KR" dirty="0" smtClean="0">
                <a:solidFill>
                  <a:prstClr val="black"/>
                </a:solidFill>
                <a:latin typeface="맑은 고딕" pitchFamily="50" charset="-127"/>
                <a:ea typeface="맑은 고딕" pitchFamily="50" charset="-127"/>
              </a:rPr>
              <a:t>("19.99"), </a:t>
            </a:r>
            <a:r>
              <a:rPr lang="en-US" altLang="ko-KR" dirty="0" err="1" smtClean="0">
                <a:solidFill>
                  <a:prstClr val="black"/>
                </a:solidFill>
                <a:latin typeface="맑은 고딕" pitchFamily="50" charset="-127"/>
                <a:ea typeface="맑은 고딕" pitchFamily="50" charset="-127"/>
              </a:rPr>
              <a:t>actualLineItem.getUnitPrice</a:t>
            </a:r>
            <a:r>
              <a:rPr lang="en-US" altLang="ko-KR" dirty="0" smtClean="0">
                <a:solidFill>
                  <a:prstClr val="black"/>
                </a:solidFill>
                <a:latin typeface="맑은 고딕" pitchFamily="50" charset="-127"/>
                <a:ea typeface="맑은 고딕" pitchFamily="50" charset="-127"/>
              </a:rPr>
              <a:t>());</a:t>
            </a:r>
          </a:p>
          <a:p>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assertEquals</a:t>
            </a:r>
            <a:r>
              <a:rPr lang="en-US" altLang="ko-KR" dirty="0" smtClean="0">
                <a:solidFill>
                  <a:prstClr val="black"/>
                </a:solidFill>
                <a:latin typeface="맑은 고딕" pitchFamily="50" charset="-127"/>
                <a:ea typeface="맑은 고딕" pitchFamily="50" charset="-127"/>
              </a:rPr>
              <a:t>(new </a:t>
            </a:r>
            <a:r>
              <a:rPr lang="en-US" altLang="ko-KR" dirty="0" err="1" smtClean="0">
                <a:solidFill>
                  <a:prstClr val="black"/>
                </a:solidFill>
                <a:latin typeface="맑은 고딕" pitchFamily="50" charset="-127"/>
                <a:ea typeface="맑은 고딕" pitchFamily="50" charset="-127"/>
              </a:rPr>
              <a:t>BigDecimal</a:t>
            </a:r>
            <a:r>
              <a:rPr lang="en-US" altLang="ko-KR" dirty="0" smtClean="0">
                <a:solidFill>
                  <a:prstClr val="black"/>
                </a:solidFill>
                <a:latin typeface="맑은 고딕" pitchFamily="50" charset="-127"/>
                <a:ea typeface="맑은 고딕" pitchFamily="50" charset="-127"/>
              </a:rPr>
              <a:t>(“69.96"), </a:t>
            </a:r>
            <a:r>
              <a:rPr lang="en-US" altLang="ko-KR" dirty="0" err="1" smtClean="0">
                <a:solidFill>
                  <a:prstClr val="black"/>
                </a:solidFill>
                <a:latin typeface="맑은 고딕" pitchFamily="50" charset="-127"/>
                <a:ea typeface="맑은 고딕" pitchFamily="50" charset="-127"/>
              </a:rPr>
              <a:t>actualLineItem.getExtendedPrice</a:t>
            </a:r>
            <a:r>
              <a:rPr lang="en-US" altLang="ko-KR" dirty="0" smtClean="0">
                <a:solidFill>
                  <a:prstClr val="black"/>
                </a:solidFill>
                <a:latin typeface="맑은 고딕" pitchFamily="50" charset="-127"/>
                <a:ea typeface="맑은 고딕" pitchFamily="50" charset="-127"/>
              </a:rPr>
              <a:t>());</a:t>
            </a:r>
          </a:p>
          <a:p>
            <a:r>
              <a:rPr lang="en-US" altLang="ko-KR" dirty="0" smtClean="0">
                <a:solidFill>
                  <a:prstClr val="black"/>
                </a:solidFill>
                <a:latin typeface="맑은 고딕" pitchFamily="50" charset="-127"/>
                <a:ea typeface="맑은 고딕" pitchFamily="50" charset="-127"/>
              </a:rPr>
              <a:t>    } else {</a:t>
            </a:r>
          </a:p>
          <a:p>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assertTrue</a:t>
            </a:r>
            <a:r>
              <a:rPr lang="en-US" altLang="ko-KR" dirty="0" smtClean="0">
                <a:solidFill>
                  <a:prstClr val="black"/>
                </a:solidFill>
                <a:latin typeface="맑은 고딕" pitchFamily="50" charset="-127"/>
                <a:ea typeface="맑은 고딕" pitchFamily="50" charset="-127"/>
              </a:rPr>
              <a:t>(“Invoice should have exactly one line item“, false);</a:t>
            </a:r>
          </a:p>
          <a:p>
            <a:r>
              <a:rPr lang="en-US" altLang="ko-KR" dirty="0" smtClean="0">
                <a:solidFill>
                  <a:prstClr val="black"/>
                </a:solidFill>
                <a:latin typeface="맑은 고딕" pitchFamily="50" charset="-127"/>
                <a:ea typeface="맑은 고딕" pitchFamily="50" charset="-127"/>
              </a:rPr>
              <a:t>    }</a:t>
            </a:r>
          </a:p>
        </p:txBody>
      </p:sp>
      <p:sp>
        <p:nvSpPr>
          <p:cNvPr id="12" name="직사각형 11"/>
          <p:cNvSpPr/>
          <p:nvPr/>
        </p:nvSpPr>
        <p:spPr>
          <a:xfrm>
            <a:off x="785786" y="4429132"/>
            <a:ext cx="6715172" cy="428628"/>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Rix고딕 M"/>
              <a:ea typeface="Rix고딕 M"/>
            </a:endParaRPr>
          </a:p>
        </p:txBody>
      </p:sp>
      <p:sp>
        <p:nvSpPr>
          <p:cNvPr id="8" name="사각형 설명선 7"/>
          <p:cNvSpPr/>
          <p:nvPr/>
        </p:nvSpPr>
        <p:spPr>
          <a:xfrm>
            <a:off x="3786182" y="5143512"/>
            <a:ext cx="2286016" cy="642942"/>
          </a:xfrm>
          <a:prstGeom prst="wedgeRectCallout">
            <a:avLst>
              <a:gd name="adj1" fmla="val 36944"/>
              <a:gd name="adj2" fmla="val -8226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prstClr val="white"/>
                </a:solidFill>
                <a:latin typeface="맑은 고딕" pitchFamily="50" charset="-127"/>
                <a:ea typeface="맑은 고딕" pitchFamily="50" charset="-127"/>
              </a:rPr>
              <a:t>Obtuse Assertion</a:t>
            </a:r>
            <a:endParaRPr lang="ko-KR" altLang="en-US" dirty="0">
              <a:solidFill>
                <a:prstClr val="white"/>
              </a:solidFill>
              <a:latin typeface="맑은 고딕" pitchFamily="50" charset="-127"/>
              <a:ea typeface="맑은 고딕" pitchFamily="50" charset="-127"/>
            </a:endParaRPr>
          </a:p>
        </p:txBody>
      </p:sp>
    </p:spTree>
    <p:extLst>
      <p:ext uri="{BB962C8B-B14F-4D97-AF65-F5344CB8AC3E}">
        <p14:creationId xmlns:p14="http://schemas.microsoft.com/office/powerpoint/2010/main" val="71261460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Line 2"/>
          <p:cNvSpPr>
            <a:spLocks noChangeShapeType="1"/>
          </p:cNvSpPr>
          <p:nvPr/>
        </p:nvSpPr>
        <p:spPr bwMode="auto">
          <a:xfrm>
            <a:off x="2555289" y="2132856"/>
            <a:ext cx="1429" cy="2266953"/>
          </a:xfrm>
          <a:prstGeom prst="line">
            <a:avLst/>
          </a:prstGeom>
          <a:noFill/>
          <a:ln w="360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2287" tIns="41143" rIns="82287" bIns="41143"/>
          <a:lstStyle/>
          <a:p>
            <a:endParaRPr lang="en-US"/>
          </a:p>
        </p:txBody>
      </p:sp>
      <p:sp>
        <p:nvSpPr>
          <p:cNvPr id="13315" name="Line 3"/>
          <p:cNvSpPr>
            <a:spLocks noChangeShapeType="1"/>
          </p:cNvSpPr>
          <p:nvPr/>
        </p:nvSpPr>
        <p:spPr bwMode="auto">
          <a:xfrm>
            <a:off x="2555290" y="4399809"/>
            <a:ext cx="4536990" cy="1429"/>
          </a:xfrm>
          <a:prstGeom prst="line">
            <a:avLst/>
          </a:prstGeom>
          <a:noFill/>
          <a:ln w="360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2287" tIns="41143" rIns="82287" bIns="41143"/>
          <a:lstStyle/>
          <a:p>
            <a:endParaRPr lang="en-US"/>
          </a:p>
        </p:txBody>
      </p:sp>
      <p:sp>
        <p:nvSpPr>
          <p:cNvPr id="13316" name="Freeform 4"/>
          <p:cNvSpPr>
            <a:spLocks noChangeArrowheads="1"/>
          </p:cNvSpPr>
          <p:nvPr/>
        </p:nvSpPr>
        <p:spPr bwMode="auto">
          <a:xfrm>
            <a:off x="2846799" y="2229990"/>
            <a:ext cx="4212613" cy="1781280"/>
          </a:xfrm>
          <a:custGeom>
            <a:avLst/>
            <a:gdLst>
              <a:gd name="T0" fmla="*/ 0 w 13001"/>
              <a:gd name="T1" fmla="*/ 0 h 5501"/>
              <a:gd name="T2" fmla="*/ 3500 w 13001"/>
              <a:gd name="T3" fmla="*/ 4000 h 5501"/>
              <a:gd name="T4" fmla="*/ 13000 w 13001"/>
              <a:gd name="T5" fmla="*/ 5500 h 5501"/>
            </a:gdLst>
            <a:ahLst/>
            <a:cxnLst>
              <a:cxn ang="0">
                <a:pos x="T0" y="T1"/>
              </a:cxn>
              <a:cxn ang="0">
                <a:pos x="T2" y="T3"/>
              </a:cxn>
              <a:cxn ang="0">
                <a:pos x="T4" y="T5"/>
              </a:cxn>
            </a:cxnLst>
            <a:rect l="0" t="0" r="r" b="b"/>
            <a:pathLst>
              <a:path w="13001" h="5501">
                <a:moveTo>
                  <a:pt x="0" y="0"/>
                </a:moveTo>
                <a:cubicBezTo>
                  <a:pt x="490" y="1481"/>
                  <a:pt x="1259" y="3150"/>
                  <a:pt x="3500" y="4000"/>
                </a:cubicBezTo>
                <a:cubicBezTo>
                  <a:pt x="7235" y="5417"/>
                  <a:pt x="12928" y="5481"/>
                  <a:pt x="13000" y="5500"/>
                </a:cubicBezTo>
              </a:path>
            </a:pathLst>
          </a:custGeom>
          <a:noFill/>
          <a:ln w="3600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287" tIns="41143" rIns="82287" bIns="41143" anchor="ctr"/>
          <a:lstStyle/>
          <a:p>
            <a:endParaRPr lang="en-US"/>
          </a:p>
        </p:txBody>
      </p:sp>
      <p:sp>
        <p:nvSpPr>
          <p:cNvPr id="13317" name="Oval 5"/>
          <p:cNvSpPr>
            <a:spLocks noChangeArrowheads="1"/>
          </p:cNvSpPr>
          <p:nvPr/>
        </p:nvSpPr>
        <p:spPr bwMode="auto">
          <a:xfrm>
            <a:off x="2943970" y="2554249"/>
            <a:ext cx="161474" cy="161416"/>
          </a:xfrm>
          <a:prstGeom prst="ellipse">
            <a:avLst/>
          </a:prstGeom>
          <a:solidFill>
            <a:srgbClr val="99CC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287" tIns="41143" rIns="82287" bIns="41143" anchor="ctr"/>
          <a:lstStyle/>
          <a:p>
            <a:endParaRPr lang="en-US"/>
          </a:p>
        </p:txBody>
      </p:sp>
      <p:sp>
        <p:nvSpPr>
          <p:cNvPr id="13318" name="Oval 6"/>
          <p:cNvSpPr>
            <a:spLocks noChangeArrowheads="1"/>
          </p:cNvSpPr>
          <p:nvPr/>
        </p:nvSpPr>
        <p:spPr bwMode="auto">
          <a:xfrm>
            <a:off x="3171177" y="2909934"/>
            <a:ext cx="161474" cy="161415"/>
          </a:xfrm>
          <a:prstGeom prst="ellipse">
            <a:avLst/>
          </a:prstGeom>
          <a:solidFill>
            <a:srgbClr val="99CC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287" tIns="41143" rIns="82287" bIns="41143" anchor="ctr"/>
          <a:lstStyle/>
          <a:p>
            <a:endParaRPr lang="en-US"/>
          </a:p>
        </p:txBody>
      </p:sp>
      <p:sp>
        <p:nvSpPr>
          <p:cNvPr id="13319" name="Oval 7"/>
          <p:cNvSpPr>
            <a:spLocks noChangeArrowheads="1"/>
          </p:cNvSpPr>
          <p:nvPr/>
        </p:nvSpPr>
        <p:spPr bwMode="auto">
          <a:xfrm>
            <a:off x="3624161" y="3298473"/>
            <a:ext cx="161474" cy="161415"/>
          </a:xfrm>
          <a:prstGeom prst="ellipse">
            <a:avLst/>
          </a:prstGeom>
          <a:solidFill>
            <a:srgbClr val="99CC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287" tIns="41143" rIns="82287" bIns="41143" anchor="ctr"/>
          <a:lstStyle/>
          <a:p>
            <a:endParaRPr lang="en-US"/>
          </a:p>
        </p:txBody>
      </p:sp>
      <p:sp>
        <p:nvSpPr>
          <p:cNvPr id="13320" name="Oval 8"/>
          <p:cNvSpPr>
            <a:spLocks noChangeArrowheads="1"/>
          </p:cNvSpPr>
          <p:nvPr/>
        </p:nvSpPr>
        <p:spPr bwMode="auto">
          <a:xfrm>
            <a:off x="4305782" y="3558452"/>
            <a:ext cx="161474" cy="161415"/>
          </a:xfrm>
          <a:prstGeom prst="ellipse">
            <a:avLst/>
          </a:prstGeom>
          <a:solidFill>
            <a:srgbClr val="99CC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287" tIns="41143" rIns="82287" bIns="41143" anchor="ctr"/>
          <a:lstStyle/>
          <a:p>
            <a:endParaRPr lang="en-US"/>
          </a:p>
        </p:txBody>
      </p:sp>
      <p:sp>
        <p:nvSpPr>
          <p:cNvPr id="13321" name="Oval 9"/>
          <p:cNvSpPr>
            <a:spLocks noChangeArrowheads="1"/>
          </p:cNvSpPr>
          <p:nvPr/>
        </p:nvSpPr>
        <p:spPr bwMode="auto">
          <a:xfrm>
            <a:off x="5341787" y="3784147"/>
            <a:ext cx="161474" cy="161415"/>
          </a:xfrm>
          <a:prstGeom prst="ellipse">
            <a:avLst/>
          </a:prstGeom>
          <a:solidFill>
            <a:srgbClr val="99CC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287" tIns="41143" rIns="82287" bIns="41143" anchor="ctr"/>
          <a:lstStyle/>
          <a:p>
            <a:endParaRPr lang="en-US"/>
          </a:p>
        </p:txBody>
      </p:sp>
      <p:sp>
        <p:nvSpPr>
          <p:cNvPr id="13322" name="Oval 10"/>
          <p:cNvSpPr>
            <a:spLocks noChangeArrowheads="1"/>
          </p:cNvSpPr>
          <p:nvPr/>
        </p:nvSpPr>
        <p:spPr bwMode="auto">
          <a:xfrm>
            <a:off x="6832206" y="3914135"/>
            <a:ext cx="161474" cy="161416"/>
          </a:xfrm>
          <a:prstGeom prst="ellipse">
            <a:avLst/>
          </a:prstGeom>
          <a:solidFill>
            <a:srgbClr val="99CCFF"/>
          </a:solidFill>
          <a:ln w="936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287" tIns="41143" rIns="82287" bIns="41143" anchor="ctr"/>
          <a:lstStyle/>
          <a:p>
            <a:endParaRPr lang="en-US"/>
          </a:p>
        </p:txBody>
      </p:sp>
      <p:sp>
        <p:nvSpPr>
          <p:cNvPr id="13323" name="Text Box 11"/>
          <p:cNvSpPr txBox="1">
            <a:spLocks noChangeArrowheads="1"/>
          </p:cNvSpPr>
          <p:nvPr/>
        </p:nvSpPr>
        <p:spPr bwMode="auto">
          <a:xfrm>
            <a:off x="1064870" y="2229991"/>
            <a:ext cx="1296078" cy="739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0991" tIns="40496" rIns="80991" bIns="40496"/>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charset="0"/>
                <a:ea typeface="ＭＳ Ｐゴシック" charset="0"/>
                <a:cs typeface="SimSun"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charset="0"/>
                <a:ea typeface="ＭＳ Ｐゴシック" charset="0"/>
                <a:cs typeface="SimSun"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charset="0"/>
                <a:ea typeface="ＭＳ Ｐゴシック" charset="0"/>
                <a:cs typeface="SimSun"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charset="0"/>
                <a:ea typeface="ＭＳ Ｐゴシック" charset="0"/>
                <a:cs typeface="SimSun"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charset="0"/>
                <a:ea typeface="ＭＳ Ｐゴシック" charset="0"/>
                <a:cs typeface="SimSun"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charset="0"/>
                <a:ea typeface="ＭＳ Ｐゴシック" charset="0"/>
                <a:cs typeface="SimSun"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charset="0"/>
                <a:ea typeface="ＭＳ Ｐゴシック" charset="0"/>
                <a:cs typeface="SimSun"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charset="0"/>
                <a:ea typeface="ＭＳ Ｐゴシック" charset="0"/>
                <a:cs typeface="SimSun"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charset="0"/>
                <a:ea typeface="ＭＳ Ｐゴシック" charset="0"/>
                <a:cs typeface="SimSun" charset="0"/>
              </a:defRPr>
            </a:lvl9pPr>
          </a:lstStyle>
          <a:p>
            <a:pPr algn="ctr">
              <a:buClrTx/>
              <a:buFontTx/>
              <a:buNone/>
            </a:pPr>
            <a:r>
              <a:rPr lang="en-GB" dirty="0"/>
              <a:t>Code </a:t>
            </a:r>
            <a:endParaRPr lang="en-GB" dirty="0" smtClean="0"/>
          </a:p>
          <a:p>
            <a:pPr algn="ctr">
              <a:buClrTx/>
              <a:buFontTx/>
              <a:buNone/>
            </a:pPr>
            <a:r>
              <a:rPr lang="en-GB" dirty="0" smtClean="0"/>
              <a:t>quality</a:t>
            </a:r>
            <a:endParaRPr lang="en-GB" dirty="0"/>
          </a:p>
        </p:txBody>
      </p:sp>
      <p:sp>
        <p:nvSpPr>
          <p:cNvPr id="13324" name="Text Box 12"/>
          <p:cNvSpPr txBox="1">
            <a:spLocks noChangeArrowheads="1"/>
          </p:cNvSpPr>
          <p:nvPr/>
        </p:nvSpPr>
        <p:spPr bwMode="auto">
          <a:xfrm>
            <a:off x="3981404" y="4659788"/>
            <a:ext cx="2678828" cy="4099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0991" tIns="40496" rIns="80991" bIns="40496"/>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charset="0"/>
                <a:ea typeface="ＭＳ Ｐゴシック" charset="0"/>
                <a:cs typeface="SimSun"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charset="0"/>
                <a:ea typeface="ＭＳ Ｐゴシック" charset="0"/>
                <a:cs typeface="SimSun"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charset="0"/>
                <a:ea typeface="ＭＳ Ｐゴシック" charset="0"/>
                <a:cs typeface="SimSun"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charset="0"/>
                <a:ea typeface="ＭＳ Ｐゴシック" charset="0"/>
                <a:cs typeface="SimSun"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charset="0"/>
                <a:ea typeface="ＭＳ Ｐゴシック" charset="0"/>
                <a:cs typeface="SimSun"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charset="0"/>
                <a:ea typeface="ＭＳ Ｐゴシック" charset="0"/>
                <a:cs typeface="SimSun"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charset="0"/>
                <a:ea typeface="ＭＳ Ｐゴシック" charset="0"/>
                <a:cs typeface="SimSun"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charset="0"/>
                <a:ea typeface="ＭＳ Ｐゴシック" charset="0"/>
                <a:cs typeface="SimSun"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Times New Roman" charset="0"/>
                <a:ea typeface="ＭＳ Ｐゴシック" charset="0"/>
                <a:cs typeface="SimSun" charset="0"/>
              </a:defRPr>
            </a:lvl9pPr>
          </a:lstStyle>
          <a:p>
            <a:pPr>
              <a:buClrTx/>
              <a:buFontTx/>
              <a:buNone/>
            </a:pPr>
            <a:r>
              <a:rPr lang="en-GB" dirty="0"/>
              <a:t>Time per feature</a:t>
            </a:r>
          </a:p>
        </p:txBody>
      </p:sp>
      <p:sp>
        <p:nvSpPr>
          <p:cNvPr id="14" name="TextBox 13"/>
          <p:cNvSpPr txBox="1"/>
          <p:nvPr/>
        </p:nvSpPr>
        <p:spPr>
          <a:xfrm>
            <a:off x="248574" y="169524"/>
            <a:ext cx="6395128" cy="387286"/>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1.4 The invisible threat</a:t>
            </a:r>
          </a:p>
        </p:txBody>
      </p:sp>
    </p:spTree>
    <p:extLst>
      <p:ext uri="{BB962C8B-B14F-4D97-AF65-F5344CB8AC3E}">
        <p14:creationId xmlns:p14="http://schemas.microsoft.com/office/powerpoint/2010/main" val="64502049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Example</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b="1" dirty="0" smtClean="0">
                <a:latin typeface="맑은 고딕" pitchFamily="50" charset="-127"/>
                <a:ea typeface="맑은 고딕" pitchFamily="50" charset="-127"/>
              </a:rPr>
              <a:t>Use Better Assertion</a:t>
            </a:r>
            <a:endParaRPr lang="ko-KR" altLang="en-US" b="1" dirty="0">
              <a:latin typeface="맑은 고딕" pitchFamily="50" charset="-127"/>
              <a:ea typeface="맑은 고딕" pitchFamily="50" charset="-127"/>
            </a:endParaRPr>
          </a:p>
        </p:txBody>
      </p:sp>
      <p:sp>
        <p:nvSpPr>
          <p:cNvPr id="7" name="텍스트 개체 틀 6"/>
          <p:cNvSpPr>
            <a:spLocks noGrp="1"/>
          </p:cNvSpPr>
          <p:nvPr>
            <p:ph type="body" sz="quarter" idx="13"/>
          </p:nvPr>
        </p:nvSpPr>
        <p:spPr/>
        <p:txBody>
          <a:bodyPr>
            <a:normAutofit fontScale="77500" lnSpcReduction="20000"/>
          </a:bodyPr>
          <a:lstStyle/>
          <a:p>
            <a:r>
              <a:rPr lang="en-US" altLang="ko-KR" b="1" dirty="0" smtClean="0">
                <a:solidFill>
                  <a:schemeClr val="tx1"/>
                </a:solidFill>
                <a:latin typeface="맑은 고딕" pitchFamily="50" charset="-127"/>
                <a:ea typeface="맑은 고딕" pitchFamily="50" charset="-127"/>
              </a:rPr>
              <a:t>3.6</a:t>
            </a:r>
            <a:endParaRPr lang="ko-KR" altLang="en-US" b="1" dirty="0">
              <a:solidFill>
                <a:schemeClr val="tx1"/>
              </a:solidFill>
              <a:latin typeface="맑은 고딕" pitchFamily="50" charset="-127"/>
              <a:ea typeface="맑은 고딕" pitchFamily="50" charset="-127"/>
            </a:endParaRPr>
          </a:p>
        </p:txBody>
      </p:sp>
      <p:sp>
        <p:nvSpPr>
          <p:cNvPr id="11" name="직사각형 10"/>
          <p:cNvSpPr/>
          <p:nvPr/>
        </p:nvSpPr>
        <p:spPr>
          <a:xfrm>
            <a:off x="357158" y="1450193"/>
            <a:ext cx="8358246" cy="3693319"/>
          </a:xfrm>
          <a:prstGeom prst="rect">
            <a:avLst/>
          </a:prstGeom>
        </p:spPr>
        <p:txBody>
          <a:bodyPr wrap="square">
            <a:spAutoFit/>
          </a:bodyPr>
          <a:lstStyle/>
          <a:p>
            <a:r>
              <a:rPr lang="en-US" altLang="ko-KR" dirty="0" smtClean="0">
                <a:solidFill>
                  <a:prstClr val="black"/>
                </a:solidFill>
                <a:latin typeface="맑은 고딕" pitchFamily="50" charset="-127"/>
                <a:ea typeface="맑은 고딕" pitchFamily="50" charset="-127"/>
              </a:rPr>
              <a:t>// Verify Outcome</a:t>
            </a:r>
          </a:p>
          <a:p>
            <a:r>
              <a:rPr lang="en-US" altLang="ko-KR" dirty="0" smtClean="0">
                <a:solidFill>
                  <a:prstClr val="black"/>
                </a:solidFill>
                <a:latin typeface="맑은 고딕" pitchFamily="50" charset="-127"/>
                <a:ea typeface="맑은 고딕" pitchFamily="50" charset="-127"/>
              </a:rPr>
              <a:t>    List </a:t>
            </a:r>
            <a:r>
              <a:rPr lang="en-US" altLang="ko-KR" dirty="0" err="1" smtClean="0">
                <a:solidFill>
                  <a:prstClr val="black"/>
                </a:solidFill>
                <a:latin typeface="맑은 고딕" pitchFamily="50" charset="-127"/>
                <a:ea typeface="맑은 고딕" pitchFamily="50" charset="-127"/>
              </a:rPr>
              <a:t>lineItems</a:t>
            </a:r>
            <a:r>
              <a:rPr lang="en-US" altLang="ko-KR" dirty="0" smtClean="0">
                <a:solidFill>
                  <a:prstClr val="black"/>
                </a:solidFill>
                <a:latin typeface="맑은 고딕" pitchFamily="50" charset="-127"/>
                <a:ea typeface="맑은 고딕" pitchFamily="50" charset="-127"/>
              </a:rPr>
              <a:t> = </a:t>
            </a:r>
            <a:r>
              <a:rPr lang="en-US" altLang="ko-KR" dirty="0" err="1" smtClean="0">
                <a:solidFill>
                  <a:prstClr val="black"/>
                </a:solidFill>
                <a:latin typeface="맑은 고딕" pitchFamily="50" charset="-127"/>
                <a:ea typeface="맑은 고딕" pitchFamily="50" charset="-127"/>
              </a:rPr>
              <a:t>invoice.getLineItems</a:t>
            </a:r>
            <a:r>
              <a:rPr lang="en-US" altLang="ko-KR" dirty="0" smtClean="0">
                <a:solidFill>
                  <a:prstClr val="black"/>
                </a:solidFill>
                <a:latin typeface="맑은 고딕" pitchFamily="50" charset="-127"/>
                <a:ea typeface="맑은 고딕" pitchFamily="50" charset="-127"/>
              </a:rPr>
              <a:t>();</a:t>
            </a:r>
          </a:p>
          <a:p>
            <a:r>
              <a:rPr lang="en-US" altLang="ko-KR" dirty="0" smtClean="0">
                <a:solidFill>
                  <a:prstClr val="black"/>
                </a:solidFill>
                <a:latin typeface="맑은 고딕" pitchFamily="50" charset="-127"/>
                <a:ea typeface="맑은 고딕" pitchFamily="50" charset="-127"/>
              </a:rPr>
              <a:t>    if (</a:t>
            </a:r>
            <a:r>
              <a:rPr lang="en-US" altLang="ko-KR" dirty="0" err="1" smtClean="0">
                <a:solidFill>
                  <a:prstClr val="black"/>
                </a:solidFill>
                <a:latin typeface="맑은 고딕" pitchFamily="50" charset="-127"/>
                <a:ea typeface="맑은 고딕" pitchFamily="50" charset="-127"/>
              </a:rPr>
              <a:t>lineItems.size</a:t>
            </a:r>
            <a:r>
              <a:rPr lang="en-US" altLang="ko-KR" dirty="0" smtClean="0">
                <a:solidFill>
                  <a:prstClr val="black"/>
                </a:solidFill>
                <a:latin typeface="맑은 고딕" pitchFamily="50" charset="-127"/>
                <a:ea typeface="맑은 고딕" pitchFamily="50" charset="-127"/>
              </a:rPr>
              <a:t>() == 1) {</a:t>
            </a:r>
          </a:p>
          <a:p>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LineItem</a:t>
            </a:r>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actualLineItem</a:t>
            </a:r>
            <a:r>
              <a:rPr lang="en-US" altLang="ko-KR" dirty="0" smtClean="0">
                <a:solidFill>
                  <a:prstClr val="black"/>
                </a:solidFill>
                <a:latin typeface="맑은 고딕" pitchFamily="50" charset="-127"/>
                <a:ea typeface="맑은 고딕" pitchFamily="50" charset="-127"/>
              </a:rPr>
              <a:t> = (</a:t>
            </a:r>
            <a:r>
              <a:rPr lang="en-US" altLang="ko-KR" dirty="0" err="1" smtClean="0">
                <a:solidFill>
                  <a:prstClr val="black"/>
                </a:solidFill>
                <a:latin typeface="맑은 고딕" pitchFamily="50" charset="-127"/>
                <a:ea typeface="맑은 고딕" pitchFamily="50" charset="-127"/>
              </a:rPr>
              <a:t>LineItem</a:t>
            </a:r>
            <a:r>
              <a:rPr lang="en-US" altLang="ko-KR" dirty="0" smtClean="0">
                <a:solidFill>
                  <a:prstClr val="black"/>
                </a:solidFill>
                <a:latin typeface="맑은 고딕" pitchFamily="50" charset="-127"/>
                <a:ea typeface="맑은 고딕" pitchFamily="50" charset="-127"/>
              </a:rPr>
              <a:t>)</a:t>
            </a:r>
            <a:r>
              <a:rPr lang="en-US" altLang="ko-KR" dirty="0" err="1" smtClean="0">
                <a:solidFill>
                  <a:prstClr val="black"/>
                </a:solidFill>
                <a:latin typeface="맑은 고딕" pitchFamily="50" charset="-127"/>
                <a:ea typeface="맑은 고딕" pitchFamily="50" charset="-127"/>
              </a:rPr>
              <a:t>lineItems.get</a:t>
            </a:r>
            <a:r>
              <a:rPr lang="en-US" altLang="ko-KR" dirty="0" smtClean="0">
                <a:solidFill>
                  <a:prstClr val="black"/>
                </a:solidFill>
                <a:latin typeface="맑은 고딕" pitchFamily="50" charset="-127"/>
                <a:ea typeface="맑은 고딕" pitchFamily="50" charset="-127"/>
              </a:rPr>
              <a:t>(0);</a:t>
            </a:r>
          </a:p>
          <a:p>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assertEquals</a:t>
            </a:r>
            <a:r>
              <a:rPr lang="en-US" altLang="ko-KR" dirty="0" smtClean="0">
                <a:solidFill>
                  <a:prstClr val="black"/>
                </a:solidFill>
                <a:latin typeface="맑은 고딕" pitchFamily="50" charset="-127"/>
                <a:ea typeface="맑은 고딕" pitchFamily="50" charset="-127"/>
              </a:rPr>
              <a:t>(invoice, </a:t>
            </a:r>
            <a:r>
              <a:rPr lang="en-US" altLang="ko-KR" dirty="0" err="1" smtClean="0">
                <a:solidFill>
                  <a:prstClr val="black"/>
                </a:solidFill>
                <a:latin typeface="맑은 고딕" pitchFamily="50" charset="-127"/>
                <a:ea typeface="맑은 고딕" pitchFamily="50" charset="-127"/>
              </a:rPr>
              <a:t>actualLineItem.getInvoice</a:t>
            </a:r>
            <a:r>
              <a:rPr lang="en-US" altLang="ko-KR" dirty="0" smtClean="0">
                <a:solidFill>
                  <a:prstClr val="black"/>
                </a:solidFill>
                <a:latin typeface="맑은 고딕" pitchFamily="50" charset="-127"/>
                <a:ea typeface="맑은 고딕" pitchFamily="50" charset="-127"/>
              </a:rPr>
              <a:t>());</a:t>
            </a:r>
          </a:p>
          <a:p>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assertEquals</a:t>
            </a:r>
            <a:r>
              <a:rPr lang="en-US" altLang="ko-KR" dirty="0" smtClean="0">
                <a:solidFill>
                  <a:prstClr val="black"/>
                </a:solidFill>
                <a:latin typeface="맑은 고딕" pitchFamily="50" charset="-127"/>
                <a:ea typeface="맑은 고딕" pitchFamily="50" charset="-127"/>
              </a:rPr>
              <a:t>(product, </a:t>
            </a:r>
            <a:r>
              <a:rPr lang="en-US" altLang="ko-KR" dirty="0" err="1" smtClean="0">
                <a:solidFill>
                  <a:prstClr val="black"/>
                </a:solidFill>
                <a:latin typeface="맑은 고딕" pitchFamily="50" charset="-127"/>
                <a:ea typeface="맑은 고딕" pitchFamily="50" charset="-127"/>
              </a:rPr>
              <a:t>actualLineItem.getProduct</a:t>
            </a:r>
            <a:r>
              <a:rPr lang="en-US" altLang="ko-KR" dirty="0" smtClean="0">
                <a:solidFill>
                  <a:prstClr val="black"/>
                </a:solidFill>
                <a:latin typeface="맑은 고딕" pitchFamily="50" charset="-127"/>
                <a:ea typeface="맑은 고딕" pitchFamily="50" charset="-127"/>
              </a:rPr>
              <a:t>());</a:t>
            </a:r>
          </a:p>
          <a:p>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assertEquals</a:t>
            </a:r>
            <a:r>
              <a:rPr lang="en-US" altLang="ko-KR" dirty="0" smtClean="0">
                <a:solidFill>
                  <a:prstClr val="black"/>
                </a:solidFill>
                <a:latin typeface="맑은 고딕" pitchFamily="50" charset="-127"/>
                <a:ea typeface="맑은 고딕" pitchFamily="50" charset="-127"/>
              </a:rPr>
              <a:t>(quantity, </a:t>
            </a:r>
            <a:r>
              <a:rPr lang="en-US" altLang="ko-KR" dirty="0" err="1" smtClean="0">
                <a:solidFill>
                  <a:prstClr val="black"/>
                </a:solidFill>
                <a:latin typeface="맑은 고딕" pitchFamily="50" charset="-127"/>
                <a:ea typeface="맑은 고딕" pitchFamily="50" charset="-127"/>
              </a:rPr>
              <a:t>actualLineItem.getQuantity</a:t>
            </a:r>
            <a:r>
              <a:rPr lang="en-US" altLang="ko-KR" dirty="0" smtClean="0">
                <a:solidFill>
                  <a:prstClr val="black"/>
                </a:solidFill>
                <a:latin typeface="맑은 고딕" pitchFamily="50" charset="-127"/>
                <a:ea typeface="맑은 고딕" pitchFamily="50" charset="-127"/>
              </a:rPr>
              <a:t>());</a:t>
            </a:r>
          </a:p>
          <a:p>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assertEquals</a:t>
            </a:r>
            <a:r>
              <a:rPr lang="en-US" altLang="ko-KR" dirty="0" smtClean="0">
                <a:solidFill>
                  <a:prstClr val="black"/>
                </a:solidFill>
                <a:latin typeface="맑은 고딕" pitchFamily="50" charset="-127"/>
                <a:ea typeface="맑은 고딕" pitchFamily="50" charset="-127"/>
              </a:rPr>
              <a:t>(new </a:t>
            </a:r>
            <a:r>
              <a:rPr lang="en-US" altLang="ko-KR" dirty="0" err="1" smtClean="0">
                <a:solidFill>
                  <a:prstClr val="black"/>
                </a:solidFill>
                <a:latin typeface="맑은 고딕" pitchFamily="50" charset="-127"/>
                <a:ea typeface="맑은 고딕" pitchFamily="50" charset="-127"/>
              </a:rPr>
              <a:t>BigDecimal</a:t>
            </a:r>
            <a:r>
              <a:rPr lang="en-US" altLang="ko-KR" dirty="0" smtClean="0">
                <a:solidFill>
                  <a:prstClr val="black"/>
                </a:solidFill>
                <a:latin typeface="맑은 고딕" pitchFamily="50" charset="-127"/>
                <a:ea typeface="맑은 고딕" pitchFamily="50" charset="-127"/>
              </a:rPr>
              <a:t>("30"), </a:t>
            </a:r>
            <a:r>
              <a:rPr lang="en-US" altLang="ko-KR" dirty="0" err="1" smtClean="0">
                <a:solidFill>
                  <a:prstClr val="black"/>
                </a:solidFill>
                <a:latin typeface="맑은 고딕" pitchFamily="50" charset="-127"/>
                <a:ea typeface="맑은 고딕" pitchFamily="50" charset="-127"/>
              </a:rPr>
              <a:t>actualLineItem.getPercentDiscount</a:t>
            </a:r>
            <a:r>
              <a:rPr lang="en-US" altLang="ko-KR" dirty="0" smtClean="0">
                <a:solidFill>
                  <a:prstClr val="black"/>
                </a:solidFill>
                <a:latin typeface="맑은 고딕" pitchFamily="50" charset="-127"/>
                <a:ea typeface="맑은 고딕" pitchFamily="50" charset="-127"/>
              </a:rPr>
              <a:t>());</a:t>
            </a:r>
          </a:p>
          <a:p>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assertEquals</a:t>
            </a:r>
            <a:r>
              <a:rPr lang="en-US" altLang="ko-KR" dirty="0" smtClean="0">
                <a:solidFill>
                  <a:prstClr val="black"/>
                </a:solidFill>
                <a:latin typeface="맑은 고딕" pitchFamily="50" charset="-127"/>
                <a:ea typeface="맑은 고딕" pitchFamily="50" charset="-127"/>
              </a:rPr>
              <a:t>(new </a:t>
            </a:r>
            <a:r>
              <a:rPr lang="en-US" altLang="ko-KR" dirty="0" err="1" smtClean="0">
                <a:solidFill>
                  <a:prstClr val="black"/>
                </a:solidFill>
                <a:latin typeface="맑은 고딕" pitchFamily="50" charset="-127"/>
                <a:ea typeface="맑은 고딕" pitchFamily="50" charset="-127"/>
              </a:rPr>
              <a:t>BigDecimal</a:t>
            </a:r>
            <a:r>
              <a:rPr lang="en-US" altLang="ko-KR" dirty="0" smtClean="0">
                <a:solidFill>
                  <a:prstClr val="black"/>
                </a:solidFill>
                <a:latin typeface="맑은 고딕" pitchFamily="50" charset="-127"/>
                <a:ea typeface="맑은 고딕" pitchFamily="50" charset="-127"/>
              </a:rPr>
              <a:t>("19.99"), </a:t>
            </a:r>
            <a:r>
              <a:rPr lang="en-US" altLang="ko-KR" dirty="0" err="1" smtClean="0">
                <a:solidFill>
                  <a:prstClr val="black"/>
                </a:solidFill>
                <a:latin typeface="맑은 고딕" pitchFamily="50" charset="-127"/>
                <a:ea typeface="맑은 고딕" pitchFamily="50" charset="-127"/>
              </a:rPr>
              <a:t>actualLineItem.getUnitPrice</a:t>
            </a:r>
            <a:r>
              <a:rPr lang="en-US" altLang="ko-KR" dirty="0" smtClean="0">
                <a:solidFill>
                  <a:prstClr val="black"/>
                </a:solidFill>
                <a:latin typeface="맑은 고딕" pitchFamily="50" charset="-127"/>
                <a:ea typeface="맑은 고딕" pitchFamily="50" charset="-127"/>
              </a:rPr>
              <a:t>());</a:t>
            </a:r>
          </a:p>
          <a:p>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assertEquals</a:t>
            </a:r>
            <a:r>
              <a:rPr lang="en-US" altLang="ko-KR" dirty="0" smtClean="0">
                <a:solidFill>
                  <a:prstClr val="black"/>
                </a:solidFill>
                <a:latin typeface="맑은 고딕" pitchFamily="50" charset="-127"/>
                <a:ea typeface="맑은 고딕" pitchFamily="50" charset="-127"/>
              </a:rPr>
              <a:t>(new </a:t>
            </a:r>
            <a:r>
              <a:rPr lang="en-US" altLang="ko-KR" dirty="0" err="1" smtClean="0">
                <a:solidFill>
                  <a:prstClr val="black"/>
                </a:solidFill>
                <a:latin typeface="맑은 고딕" pitchFamily="50" charset="-127"/>
                <a:ea typeface="맑은 고딕" pitchFamily="50" charset="-127"/>
              </a:rPr>
              <a:t>BigDecimal</a:t>
            </a:r>
            <a:r>
              <a:rPr lang="en-US" altLang="ko-KR" dirty="0" smtClean="0">
                <a:solidFill>
                  <a:prstClr val="black"/>
                </a:solidFill>
                <a:latin typeface="맑은 고딕" pitchFamily="50" charset="-127"/>
                <a:ea typeface="맑은 고딕" pitchFamily="50" charset="-127"/>
              </a:rPr>
              <a:t>(“69.96"), </a:t>
            </a:r>
            <a:r>
              <a:rPr lang="en-US" altLang="ko-KR" dirty="0" err="1" smtClean="0">
                <a:solidFill>
                  <a:prstClr val="black"/>
                </a:solidFill>
                <a:latin typeface="맑은 고딕" pitchFamily="50" charset="-127"/>
                <a:ea typeface="맑은 고딕" pitchFamily="50" charset="-127"/>
              </a:rPr>
              <a:t>actualLineItem.getExtendedPrice</a:t>
            </a:r>
            <a:r>
              <a:rPr lang="en-US" altLang="ko-KR" dirty="0" smtClean="0">
                <a:solidFill>
                  <a:prstClr val="black"/>
                </a:solidFill>
                <a:latin typeface="맑은 고딕" pitchFamily="50" charset="-127"/>
                <a:ea typeface="맑은 고딕" pitchFamily="50" charset="-127"/>
              </a:rPr>
              <a:t>());</a:t>
            </a:r>
          </a:p>
          <a:p>
            <a:r>
              <a:rPr lang="en-US" altLang="ko-KR" dirty="0" smtClean="0">
                <a:solidFill>
                  <a:prstClr val="black"/>
                </a:solidFill>
                <a:latin typeface="맑은 고딕" pitchFamily="50" charset="-127"/>
                <a:ea typeface="맑은 고딕" pitchFamily="50" charset="-127"/>
              </a:rPr>
              <a:t>    } else {</a:t>
            </a:r>
          </a:p>
          <a:p>
            <a:r>
              <a:rPr lang="en-US" altLang="ko-KR" dirty="0" smtClean="0">
                <a:solidFill>
                  <a:prstClr val="black"/>
                </a:solidFill>
                <a:latin typeface="맑은 고딕" pitchFamily="50" charset="-127"/>
                <a:ea typeface="맑은 고딕" pitchFamily="50" charset="-127"/>
              </a:rPr>
              <a:t>      fail(“Invoice should have exactly one line item“);</a:t>
            </a:r>
          </a:p>
          <a:p>
            <a:r>
              <a:rPr lang="en-US" altLang="ko-KR" dirty="0" smtClean="0">
                <a:solidFill>
                  <a:prstClr val="black"/>
                </a:solidFill>
                <a:latin typeface="맑은 고딕" pitchFamily="50" charset="-127"/>
                <a:ea typeface="맑은 고딕" pitchFamily="50" charset="-127"/>
              </a:rPr>
              <a:t>    }</a:t>
            </a:r>
          </a:p>
        </p:txBody>
      </p:sp>
      <p:sp>
        <p:nvSpPr>
          <p:cNvPr id="12" name="직사각형 11"/>
          <p:cNvSpPr/>
          <p:nvPr/>
        </p:nvSpPr>
        <p:spPr>
          <a:xfrm>
            <a:off x="642910" y="4429132"/>
            <a:ext cx="6715172" cy="428628"/>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Rix고딕 M"/>
              <a:ea typeface="Rix고딕 M"/>
            </a:endParaRPr>
          </a:p>
        </p:txBody>
      </p:sp>
    </p:spTree>
    <p:extLst>
      <p:ext uri="{BB962C8B-B14F-4D97-AF65-F5344CB8AC3E}">
        <p14:creationId xmlns:p14="http://schemas.microsoft.com/office/powerpoint/2010/main" val="5049793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Example</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b="1" dirty="0" smtClean="0">
                <a:latin typeface="맑은 고딕" pitchFamily="50" charset="-127"/>
                <a:ea typeface="맑은 고딕" pitchFamily="50" charset="-127"/>
              </a:rPr>
              <a:t>Use Better Assertion</a:t>
            </a:r>
            <a:endParaRPr lang="ko-KR" altLang="en-US" b="1" dirty="0">
              <a:latin typeface="맑은 고딕" pitchFamily="50" charset="-127"/>
              <a:ea typeface="맑은 고딕" pitchFamily="50" charset="-127"/>
            </a:endParaRPr>
          </a:p>
        </p:txBody>
      </p:sp>
      <p:sp>
        <p:nvSpPr>
          <p:cNvPr id="7" name="텍스트 개체 틀 6"/>
          <p:cNvSpPr>
            <a:spLocks noGrp="1"/>
          </p:cNvSpPr>
          <p:nvPr>
            <p:ph type="body" sz="quarter" idx="13"/>
          </p:nvPr>
        </p:nvSpPr>
        <p:spPr/>
        <p:txBody>
          <a:bodyPr>
            <a:normAutofit fontScale="77500" lnSpcReduction="20000"/>
          </a:bodyPr>
          <a:lstStyle/>
          <a:p>
            <a:r>
              <a:rPr lang="en-US" altLang="ko-KR" b="1" dirty="0" smtClean="0">
                <a:solidFill>
                  <a:schemeClr val="tx1"/>
                </a:solidFill>
                <a:latin typeface="맑은 고딕" pitchFamily="50" charset="-127"/>
                <a:ea typeface="맑은 고딕" pitchFamily="50" charset="-127"/>
              </a:rPr>
              <a:t>3.6</a:t>
            </a:r>
            <a:endParaRPr lang="ko-KR" altLang="en-US" b="1" dirty="0">
              <a:solidFill>
                <a:schemeClr val="tx1"/>
              </a:solidFill>
              <a:latin typeface="맑은 고딕" pitchFamily="50" charset="-127"/>
              <a:ea typeface="맑은 고딕" pitchFamily="50" charset="-127"/>
            </a:endParaRPr>
          </a:p>
        </p:txBody>
      </p:sp>
      <p:sp>
        <p:nvSpPr>
          <p:cNvPr id="11" name="직사각형 10"/>
          <p:cNvSpPr/>
          <p:nvPr/>
        </p:nvSpPr>
        <p:spPr>
          <a:xfrm>
            <a:off x="357158" y="1450193"/>
            <a:ext cx="8358246" cy="3693319"/>
          </a:xfrm>
          <a:prstGeom prst="rect">
            <a:avLst/>
          </a:prstGeom>
        </p:spPr>
        <p:txBody>
          <a:bodyPr wrap="square">
            <a:spAutoFit/>
          </a:bodyPr>
          <a:lstStyle/>
          <a:p>
            <a:r>
              <a:rPr lang="en-US" altLang="ko-KR" dirty="0" smtClean="0">
                <a:solidFill>
                  <a:prstClr val="black"/>
                </a:solidFill>
                <a:latin typeface="맑은 고딕" pitchFamily="50" charset="-127"/>
                <a:ea typeface="맑은 고딕" pitchFamily="50" charset="-127"/>
              </a:rPr>
              <a:t>// Verify Outcome</a:t>
            </a:r>
          </a:p>
          <a:p>
            <a:r>
              <a:rPr lang="en-US" altLang="ko-KR" dirty="0" smtClean="0">
                <a:solidFill>
                  <a:prstClr val="black"/>
                </a:solidFill>
                <a:latin typeface="맑은 고딕" pitchFamily="50" charset="-127"/>
                <a:ea typeface="맑은 고딕" pitchFamily="50" charset="-127"/>
              </a:rPr>
              <a:t>    List </a:t>
            </a:r>
            <a:r>
              <a:rPr lang="en-US" altLang="ko-KR" dirty="0" err="1" smtClean="0">
                <a:solidFill>
                  <a:prstClr val="black"/>
                </a:solidFill>
                <a:latin typeface="맑은 고딕" pitchFamily="50" charset="-127"/>
                <a:ea typeface="맑은 고딕" pitchFamily="50" charset="-127"/>
              </a:rPr>
              <a:t>lineItems</a:t>
            </a:r>
            <a:r>
              <a:rPr lang="en-US" altLang="ko-KR" dirty="0" smtClean="0">
                <a:solidFill>
                  <a:prstClr val="black"/>
                </a:solidFill>
                <a:latin typeface="맑은 고딕" pitchFamily="50" charset="-127"/>
                <a:ea typeface="맑은 고딕" pitchFamily="50" charset="-127"/>
              </a:rPr>
              <a:t> = </a:t>
            </a:r>
            <a:r>
              <a:rPr lang="en-US" altLang="ko-KR" dirty="0" err="1" smtClean="0">
                <a:solidFill>
                  <a:prstClr val="black"/>
                </a:solidFill>
                <a:latin typeface="맑은 고딕" pitchFamily="50" charset="-127"/>
                <a:ea typeface="맑은 고딕" pitchFamily="50" charset="-127"/>
              </a:rPr>
              <a:t>invoice.getLineItems</a:t>
            </a:r>
            <a:r>
              <a:rPr lang="en-US" altLang="ko-KR" dirty="0" smtClean="0">
                <a:solidFill>
                  <a:prstClr val="black"/>
                </a:solidFill>
                <a:latin typeface="맑은 고딕" pitchFamily="50" charset="-127"/>
                <a:ea typeface="맑은 고딕" pitchFamily="50" charset="-127"/>
              </a:rPr>
              <a:t>();</a:t>
            </a:r>
          </a:p>
          <a:p>
            <a:r>
              <a:rPr lang="en-US" altLang="ko-KR" dirty="0" smtClean="0">
                <a:solidFill>
                  <a:prstClr val="black"/>
                </a:solidFill>
                <a:latin typeface="맑은 고딕" pitchFamily="50" charset="-127"/>
                <a:ea typeface="맑은 고딕" pitchFamily="50" charset="-127"/>
              </a:rPr>
              <a:t>    if (</a:t>
            </a:r>
            <a:r>
              <a:rPr lang="en-US" altLang="ko-KR" dirty="0" err="1" smtClean="0">
                <a:solidFill>
                  <a:prstClr val="black"/>
                </a:solidFill>
                <a:latin typeface="맑은 고딕" pitchFamily="50" charset="-127"/>
                <a:ea typeface="맑은 고딕" pitchFamily="50" charset="-127"/>
              </a:rPr>
              <a:t>lineItems.size</a:t>
            </a:r>
            <a:r>
              <a:rPr lang="en-US" altLang="ko-KR" dirty="0" smtClean="0">
                <a:solidFill>
                  <a:prstClr val="black"/>
                </a:solidFill>
                <a:latin typeface="맑은 고딕" pitchFamily="50" charset="-127"/>
                <a:ea typeface="맑은 고딕" pitchFamily="50" charset="-127"/>
              </a:rPr>
              <a:t>() == 1) {</a:t>
            </a:r>
          </a:p>
          <a:p>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LineItem</a:t>
            </a:r>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actualLineItem</a:t>
            </a:r>
            <a:r>
              <a:rPr lang="en-US" altLang="ko-KR" dirty="0" smtClean="0">
                <a:solidFill>
                  <a:prstClr val="black"/>
                </a:solidFill>
                <a:latin typeface="맑은 고딕" pitchFamily="50" charset="-127"/>
                <a:ea typeface="맑은 고딕" pitchFamily="50" charset="-127"/>
              </a:rPr>
              <a:t> = (</a:t>
            </a:r>
            <a:r>
              <a:rPr lang="en-US" altLang="ko-KR" dirty="0" err="1" smtClean="0">
                <a:solidFill>
                  <a:prstClr val="black"/>
                </a:solidFill>
                <a:latin typeface="맑은 고딕" pitchFamily="50" charset="-127"/>
                <a:ea typeface="맑은 고딕" pitchFamily="50" charset="-127"/>
              </a:rPr>
              <a:t>LineItem</a:t>
            </a:r>
            <a:r>
              <a:rPr lang="en-US" altLang="ko-KR" dirty="0" smtClean="0">
                <a:solidFill>
                  <a:prstClr val="black"/>
                </a:solidFill>
                <a:latin typeface="맑은 고딕" pitchFamily="50" charset="-127"/>
                <a:ea typeface="맑은 고딕" pitchFamily="50" charset="-127"/>
              </a:rPr>
              <a:t>)</a:t>
            </a:r>
            <a:r>
              <a:rPr lang="en-US" altLang="ko-KR" dirty="0" err="1" smtClean="0">
                <a:solidFill>
                  <a:prstClr val="black"/>
                </a:solidFill>
                <a:latin typeface="맑은 고딕" pitchFamily="50" charset="-127"/>
                <a:ea typeface="맑은 고딕" pitchFamily="50" charset="-127"/>
              </a:rPr>
              <a:t>lineItems.get</a:t>
            </a:r>
            <a:r>
              <a:rPr lang="en-US" altLang="ko-KR" dirty="0" smtClean="0">
                <a:solidFill>
                  <a:prstClr val="black"/>
                </a:solidFill>
                <a:latin typeface="맑은 고딕" pitchFamily="50" charset="-127"/>
                <a:ea typeface="맑은 고딕" pitchFamily="50" charset="-127"/>
              </a:rPr>
              <a:t>(0);</a:t>
            </a:r>
          </a:p>
          <a:p>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assertEquals</a:t>
            </a:r>
            <a:r>
              <a:rPr lang="en-US" altLang="ko-KR" dirty="0" smtClean="0">
                <a:solidFill>
                  <a:prstClr val="black"/>
                </a:solidFill>
                <a:latin typeface="맑은 고딕" pitchFamily="50" charset="-127"/>
                <a:ea typeface="맑은 고딕" pitchFamily="50" charset="-127"/>
              </a:rPr>
              <a:t>(invoice, </a:t>
            </a:r>
            <a:r>
              <a:rPr lang="en-US" altLang="ko-KR" dirty="0" err="1" smtClean="0">
                <a:solidFill>
                  <a:prstClr val="black"/>
                </a:solidFill>
                <a:latin typeface="맑은 고딕" pitchFamily="50" charset="-127"/>
                <a:ea typeface="맑은 고딕" pitchFamily="50" charset="-127"/>
              </a:rPr>
              <a:t>actualLineItem.getInvoice</a:t>
            </a:r>
            <a:r>
              <a:rPr lang="en-US" altLang="ko-KR" dirty="0" smtClean="0">
                <a:solidFill>
                  <a:prstClr val="black"/>
                </a:solidFill>
                <a:latin typeface="맑은 고딕" pitchFamily="50" charset="-127"/>
                <a:ea typeface="맑은 고딕" pitchFamily="50" charset="-127"/>
              </a:rPr>
              <a:t>());</a:t>
            </a:r>
          </a:p>
          <a:p>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assertEquals</a:t>
            </a:r>
            <a:r>
              <a:rPr lang="en-US" altLang="ko-KR" dirty="0" smtClean="0">
                <a:solidFill>
                  <a:prstClr val="black"/>
                </a:solidFill>
                <a:latin typeface="맑은 고딕" pitchFamily="50" charset="-127"/>
                <a:ea typeface="맑은 고딕" pitchFamily="50" charset="-127"/>
              </a:rPr>
              <a:t>(product, </a:t>
            </a:r>
            <a:r>
              <a:rPr lang="en-US" altLang="ko-KR" dirty="0" err="1" smtClean="0">
                <a:solidFill>
                  <a:prstClr val="black"/>
                </a:solidFill>
                <a:latin typeface="맑은 고딕" pitchFamily="50" charset="-127"/>
                <a:ea typeface="맑은 고딕" pitchFamily="50" charset="-127"/>
              </a:rPr>
              <a:t>actualLineItem.getProduct</a:t>
            </a:r>
            <a:r>
              <a:rPr lang="en-US" altLang="ko-KR" dirty="0" smtClean="0">
                <a:solidFill>
                  <a:prstClr val="black"/>
                </a:solidFill>
                <a:latin typeface="맑은 고딕" pitchFamily="50" charset="-127"/>
                <a:ea typeface="맑은 고딕" pitchFamily="50" charset="-127"/>
              </a:rPr>
              <a:t>());</a:t>
            </a:r>
          </a:p>
          <a:p>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assertEquals</a:t>
            </a:r>
            <a:r>
              <a:rPr lang="en-US" altLang="ko-KR" dirty="0" smtClean="0">
                <a:solidFill>
                  <a:prstClr val="black"/>
                </a:solidFill>
                <a:latin typeface="맑은 고딕" pitchFamily="50" charset="-127"/>
                <a:ea typeface="맑은 고딕" pitchFamily="50" charset="-127"/>
              </a:rPr>
              <a:t>(quantity, </a:t>
            </a:r>
            <a:r>
              <a:rPr lang="en-US" altLang="ko-KR" dirty="0" err="1" smtClean="0">
                <a:solidFill>
                  <a:prstClr val="black"/>
                </a:solidFill>
                <a:latin typeface="맑은 고딕" pitchFamily="50" charset="-127"/>
                <a:ea typeface="맑은 고딕" pitchFamily="50" charset="-127"/>
              </a:rPr>
              <a:t>actualLineItem.getQuantity</a:t>
            </a:r>
            <a:r>
              <a:rPr lang="en-US" altLang="ko-KR" dirty="0" smtClean="0">
                <a:solidFill>
                  <a:prstClr val="black"/>
                </a:solidFill>
                <a:latin typeface="맑은 고딕" pitchFamily="50" charset="-127"/>
                <a:ea typeface="맑은 고딕" pitchFamily="50" charset="-127"/>
              </a:rPr>
              <a:t>());</a:t>
            </a:r>
          </a:p>
          <a:p>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assertEquals</a:t>
            </a:r>
            <a:r>
              <a:rPr lang="en-US" altLang="ko-KR" dirty="0" smtClean="0">
                <a:solidFill>
                  <a:prstClr val="black"/>
                </a:solidFill>
                <a:latin typeface="맑은 고딕" pitchFamily="50" charset="-127"/>
                <a:ea typeface="맑은 고딕" pitchFamily="50" charset="-127"/>
              </a:rPr>
              <a:t>(new </a:t>
            </a:r>
            <a:r>
              <a:rPr lang="en-US" altLang="ko-KR" dirty="0" err="1" smtClean="0">
                <a:solidFill>
                  <a:prstClr val="black"/>
                </a:solidFill>
                <a:latin typeface="맑은 고딕" pitchFamily="50" charset="-127"/>
                <a:ea typeface="맑은 고딕" pitchFamily="50" charset="-127"/>
              </a:rPr>
              <a:t>BigDecimal</a:t>
            </a:r>
            <a:r>
              <a:rPr lang="en-US" altLang="ko-KR" dirty="0" smtClean="0">
                <a:solidFill>
                  <a:prstClr val="black"/>
                </a:solidFill>
                <a:latin typeface="맑은 고딕" pitchFamily="50" charset="-127"/>
                <a:ea typeface="맑은 고딕" pitchFamily="50" charset="-127"/>
              </a:rPr>
              <a:t>("30"), </a:t>
            </a:r>
            <a:r>
              <a:rPr lang="en-US" altLang="ko-KR" dirty="0" err="1" smtClean="0">
                <a:solidFill>
                  <a:prstClr val="black"/>
                </a:solidFill>
                <a:latin typeface="맑은 고딕" pitchFamily="50" charset="-127"/>
                <a:ea typeface="맑은 고딕" pitchFamily="50" charset="-127"/>
              </a:rPr>
              <a:t>actualLineItem.getPercentDiscount</a:t>
            </a:r>
            <a:r>
              <a:rPr lang="en-US" altLang="ko-KR" dirty="0" smtClean="0">
                <a:solidFill>
                  <a:prstClr val="black"/>
                </a:solidFill>
                <a:latin typeface="맑은 고딕" pitchFamily="50" charset="-127"/>
                <a:ea typeface="맑은 고딕" pitchFamily="50" charset="-127"/>
              </a:rPr>
              <a:t>());</a:t>
            </a:r>
          </a:p>
          <a:p>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assertEquals</a:t>
            </a:r>
            <a:r>
              <a:rPr lang="en-US" altLang="ko-KR" dirty="0" smtClean="0">
                <a:solidFill>
                  <a:prstClr val="black"/>
                </a:solidFill>
                <a:latin typeface="맑은 고딕" pitchFamily="50" charset="-127"/>
                <a:ea typeface="맑은 고딕" pitchFamily="50" charset="-127"/>
              </a:rPr>
              <a:t>(new </a:t>
            </a:r>
            <a:r>
              <a:rPr lang="en-US" altLang="ko-KR" dirty="0" err="1" smtClean="0">
                <a:solidFill>
                  <a:prstClr val="black"/>
                </a:solidFill>
                <a:latin typeface="맑은 고딕" pitchFamily="50" charset="-127"/>
                <a:ea typeface="맑은 고딕" pitchFamily="50" charset="-127"/>
              </a:rPr>
              <a:t>BigDecimal</a:t>
            </a:r>
            <a:r>
              <a:rPr lang="en-US" altLang="ko-KR" dirty="0" smtClean="0">
                <a:solidFill>
                  <a:prstClr val="black"/>
                </a:solidFill>
                <a:latin typeface="맑은 고딕" pitchFamily="50" charset="-127"/>
                <a:ea typeface="맑은 고딕" pitchFamily="50" charset="-127"/>
              </a:rPr>
              <a:t>("19.99"), </a:t>
            </a:r>
            <a:r>
              <a:rPr lang="en-US" altLang="ko-KR" dirty="0" err="1" smtClean="0">
                <a:solidFill>
                  <a:prstClr val="black"/>
                </a:solidFill>
                <a:latin typeface="맑은 고딕" pitchFamily="50" charset="-127"/>
                <a:ea typeface="맑은 고딕" pitchFamily="50" charset="-127"/>
              </a:rPr>
              <a:t>actualLineItem.getUnitPrice</a:t>
            </a:r>
            <a:r>
              <a:rPr lang="en-US" altLang="ko-KR" dirty="0" smtClean="0">
                <a:solidFill>
                  <a:prstClr val="black"/>
                </a:solidFill>
                <a:latin typeface="맑은 고딕" pitchFamily="50" charset="-127"/>
                <a:ea typeface="맑은 고딕" pitchFamily="50" charset="-127"/>
              </a:rPr>
              <a:t>());</a:t>
            </a:r>
          </a:p>
          <a:p>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assertEquals</a:t>
            </a:r>
            <a:r>
              <a:rPr lang="en-US" altLang="ko-KR" dirty="0" smtClean="0">
                <a:solidFill>
                  <a:prstClr val="black"/>
                </a:solidFill>
                <a:latin typeface="맑은 고딕" pitchFamily="50" charset="-127"/>
                <a:ea typeface="맑은 고딕" pitchFamily="50" charset="-127"/>
              </a:rPr>
              <a:t>(new </a:t>
            </a:r>
            <a:r>
              <a:rPr lang="en-US" altLang="ko-KR" dirty="0" err="1" smtClean="0">
                <a:solidFill>
                  <a:prstClr val="black"/>
                </a:solidFill>
                <a:latin typeface="맑은 고딕" pitchFamily="50" charset="-127"/>
                <a:ea typeface="맑은 고딕" pitchFamily="50" charset="-127"/>
              </a:rPr>
              <a:t>BigDecimal</a:t>
            </a:r>
            <a:r>
              <a:rPr lang="en-US" altLang="ko-KR" dirty="0" smtClean="0">
                <a:solidFill>
                  <a:prstClr val="black"/>
                </a:solidFill>
                <a:latin typeface="맑은 고딕" pitchFamily="50" charset="-127"/>
                <a:ea typeface="맑은 고딕" pitchFamily="50" charset="-127"/>
              </a:rPr>
              <a:t>(“69.96"), </a:t>
            </a:r>
            <a:r>
              <a:rPr lang="en-US" altLang="ko-KR" dirty="0" err="1" smtClean="0">
                <a:solidFill>
                  <a:prstClr val="black"/>
                </a:solidFill>
                <a:latin typeface="맑은 고딕" pitchFamily="50" charset="-127"/>
                <a:ea typeface="맑은 고딕" pitchFamily="50" charset="-127"/>
              </a:rPr>
              <a:t>actualLineItem.getExtendedPrice</a:t>
            </a:r>
            <a:r>
              <a:rPr lang="en-US" altLang="ko-KR" dirty="0" smtClean="0">
                <a:solidFill>
                  <a:prstClr val="black"/>
                </a:solidFill>
                <a:latin typeface="맑은 고딕" pitchFamily="50" charset="-127"/>
                <a:ea typeface="맑은 고딕" pitchFamily="50" charset="-127"/>
              </a:rPr>
              <a:t>());</a:t>
            </a:r>
          </a:p>
          <a:p>
            <a:r>
              <a:rPr lang="en-US" altLang="ko-KR" dirty="0" smtClean="0">
                <a:solidFill>
                  <a:prstClr val="black"/>
                </a:solidFill>
                <a:latin typeface="맑은 고딕" pitchFamily="50" charset="-127"/>
                <a:ea typeface="맑은 고딕" pitchFamily="50" charset="-127"/>
              </a:rPr>
              <a:t>    } else {</a:t>
            </a:r>
          </a:p>
          <a:p>
            <a:r>
              <a:rPr lang="en-US" altLang="ko-KR" dirty="0" smtClean="0">
                <a:solidFill>
                  <a:prstClr val="black"/>
                </a:solidFill>
                <a:latin typeface="맑은 고딕" pitchFamily="50" charset="-127"/>
                <a:ea typeface="맑은 고딕" pitchFamily="50" charset="-127"/>
              </a:rPr>
              <a:t>      fail(“Invoice should have exactly one line item“);</a:t>
            </a:r>
          </a:p>
          <a:p>
            <a:r>
              <a:rPr lang="en-US" altLang="ko-KR" dirty="0" smtClean="0">
                <a:solidFill>
                  <a:prstClr val="black"/>
                </a:solidFill>
                <a:latin typeface="맑은 고딕" pitchFamily="50" charset="-127"/>
                <a:ea typeface="맑은 고딕" pitchFamily="50" charset="-127"/>
              </a:rPr>
              <a:t>    }</a:t>
            </a:r>
          </a:p>
        </p:txBody>
      </p:sp>
      <p:sp>
        <p:nvSpPr>
          <p:cNvPr id="12" name="직사각형 11"/>
          <p:cNvSpPr/>
          <p:nvPr/>
        </p:nvSpPr>
        <p:spPr>
          <a:xfrm>
            <a:off x="2214546" y="3357562"/>
            <a:ext cx="2714644" cy="928694"/>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Rix고딕 M"/>
              <a:ea typeface="Rix고딕 M"/>
            </a:endParaRPr>
          </a:p>
        </p:txBody>
      </p:sp>
      <p:sp>
        <p:nvSpPr>
          <p:cNvPr id="9" name="사각형 설명선 8"/>
          <p:cNvSpPr/>
          <p:nvPr/>
        </p:nvSpPr>
        <p:spPr>
          <a:xfrm>
            <a:off x="3571868" y="5286388"/>
            <a:ext cx="2286016" cy="642942"/>
          </a:xfrm>
          <a:prstGeom prst="wedgeRectCallout">
            <a:avLst>
              <a:gd name="adj1" fmla="val -59564"/>
              <a:gd name="adj2" fmla="val -21319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prstClr val="white"/>
                </a:solidFill>
                <a:latin typeface="맑은 고딕" pitchFamily="50" charset="-127"/>
                <a:ea typeface="맑은 고딕" pitchFamily="50" charset="-127"/>
              </a:rPr>
              <a:t>Hard-Wired</a:t>
            </a:r>
          </a:p>
          <a:p>
            <a:pPr algn="ctr"/>
            <a:r>
              <a:rPr lang="en-US" altLang="ko-KR" dirty="0" smtClean="0">
                <a:solidFill>
                  <a:prstClr val="white"/>
                </a:solidFill>
                <a:latin typeface="맑은 고딕" pitchFamily="50" charset="-127"/>
                <a:ea typeface="맑은 고딕" pitchFamily="50" charset="-127"/>
              </a:rPr>
              <a:t>Test Data</a:t>
            </a:r>
            <a:endParaRPr lang="ko-KR" altLang="en-US" dirty="0">
              <a:solidFill>
                <a:prstClr val="white"/>
              </a:solidFill>
              <a:latin typeface="맑은 고딕" pitchFamily="50" charset="-127"/>
              <a:ea typeface="맑은 고딕" pitchFamily="50" charset="-127"/>
            </a:endParaRPr>
          </a:p>
        </p:txBody>
      </p:sp>
      <p:sp>
        <p:nvSpPr>
          <p:cNvPr id="10" name="사각형 설명선 9"/>
          <p:cNvSpPr/>
          <p:nvPr/>
        </p:nvSpPr>
        <p:spPr>
          <a:xfrm>
            <a:off x="6215074" y="5786454"/>
            <a:ext cx="2286016" cy="642942"/>
          </a:xfrm>
          <a:prstGeom prst="wedgeRectCallout">
            <a:avLst>
              <a:gd name="adj1" fmla="val -62739"/>
              <a:gd name="adj2" fmla="val -7774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prstClr val="white"/>
                </a:solidFill>
                <a:latin typeface="맑은 고딕" pitchFamily="50" charset="-127"/>
                <a:ea typeface="맑은 고딕" pitchFamily="50" charset="-127"/>
              </a:rPr>
              <a:t>Fragile Tests</a:t>
            </a:r>
            <a:endParaRPr lang="ko-KR" altLang="en-US" dirty="0">
              <a:solidFill>
                <a:prstClr val="white"/>
              </a:solidFill>
              <a:latin typeface="맑은 고딕" pitchFamily="50" charset="-127"/>
              <a:ea typeface="맑은 고딕" pitchFamily="50" charset="-127"/>
            </a:endParaRPr>
          </a:p>
        </p:txBody>
      </p:sp>
    </p:spTree>
    <p:extLst>
      <p:ext uri="{BB962C8B-B14F-4D97-AF65-F5344CB8AC3E}">
        <p14:creationId xmlns:p14="http://schemas.microsoft.com/office/powerpoint/2010/main" val="104605176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Example (Pattern)</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b="1" dirty="0" smtClean="0">
                <a:latin typeface="맑은 고딕" pitchFamily="50" charset="-127"/>
                <a:ea typeface="맑은 고딕" pitchFamily="50" charset="-127"/>
              </a:rPr>
              <a:t>Expected Object</a:t>
            </a:r>
            <a:endParaRPr lang="ko-KR" altLang="en-US" b="1" dirty="0">
              <a:latin typeface="맑은 고딕" pitchFamily="50" charset="-127"/>
              <a:ea typeface="맑은 고딕" pitchFamily="50" charset="-127"/>
            </a:endParaRPr>
          </a:p>
        </p:txBody>
      </p:sp>
      <p:sp>
        <p:nvSpPr>
          <p:cNvPr id="7" name="텍스트 개체 틀 6"/>
          <p:cNvSpPr>
            <a:spLocks noGrp="1"/>
          </p:cNvSpPr>
          <p:nvPr>
            <p:ph type="body" sz="quarter" idx="13"/>
          </p:nvPr>
        </p:nvSpPr>
        <p:spPr/>
        <p:txBody>
          <a:bodyPr>
            <a:normAutofit fontScale="77500" lnSpcReduction="20000"/>
          </a:bodyPr>
          <a:lstStyle/>
          <a:p>
            <a:r>
              <a:rPr lang="en-US" altLang="ko-KR" b="1" dirty="0" smtClean="0">
                <a:solidFill>
                  <a:schemeClr val="tx1"/>
                </a:solidFill>
                <a:latin typeface="맑은 고딕" pitchFamily="50" charset="-127"/>
                <a:ea typeface="맑은 고딕" pitchFamily="50" charset="-127"/>
              </a:rPr>
              <a:t>3.6</a:t>
            </a:r>
            <a:endParaRPr lang="ko-KR" altLang="en-US" b="1" dirty="0">
              <a:solidFill>
                <a:schemeClr val="tx1"/>
              </a:solidFill>
              <a:latin typeface="맑은 고딕" pitchFamily="50" charset="-127"/>
              <a:ea typeface="맑은 고딕" pitchFamily="50" charset="-127"/>
            </a:endParaRPr>
          </a:p>
        </p:txBody>
      </p:sp>
      <p:sp>
        <p:nvSpPr>
          <p:cNvPr id="11" name="직사각형 10"/>
          <p:cNvSpPr/>
          <p:nvPr/>
        </p:nvSpPr>
        <p:spPr>
          <a:xfrm>
            <a:off x="357158" y="1450193"/>
            <a:ext cx="8429684" cy="4524315"/>
          </a:xfrm>
          <a:prstGeom prst="rect">
            <a:avLst/>
          </a:prstGeom>
        </p:spPr>
        <p:txBody>
          <a:bodyPr wrap="square">
            <a:spAutoFit/>
          </a:bodyPr>
          <a:lstStyle/>
          <a:p>
            <a:r>
              <a:rPr lang="en-US" altLang="ko-KR" dirty="0" smtClean="0">
                <a:solidFill>
                  <a:prstClr val="black"/>
                </a:solidFill>
                <a:latin typeface="맑은 고딕" pitchFamily="50" charset="-127"/>
                <a:ea typeface="맑은 고딕" pitchFamily="50" charset="-127"/>
              </a:rPr>
              <a:t>List </a:t>
            </a:r>
            <a:r>
              <a:rPr lang="en-US" altLang="ko-KR" dirty="0" err="1" smtClean="0">
                <a:solidFill>
                  <a:prstClr val="black"/>
                </a:solidFill>
                <a:latin typeface="맑은 고딕" pitchFamily="50" charset="-127"/>
                <a:ea typeface="맑은 고딕" pitchFamily="50" charset="-127"/>
              </a:rPr>
              <a:t>lineItems</a:t>
            </a:r>
            <a:r>
              <a:rPr lang="en-US" altLang="ko-KR" dirty="0" smtClean="0">
                <a:solidFill>
                  <a:prstClr val="black"/>
                </a:solidFill>
                <a:latin typeface="맑은 고딕" pitchFamily="50" charset="-127"/>
                <a:ea typeface="맑은 고딕" pitchFamily="50" charset="-127"/>
              </a:rPr>
              <a:t> = </a:t>
            </a:r>
            <a:r>
              <a:rPr lang="en-US" altLang="ko-KR" dirty="0" err="1" smtClean="0">
                <a:solidFill>
                  <a:prstClr val="black"/>
                </a:solidFill>
                <a:latin typeface="맑은 고딕" pitchFamily="50" charset="-127"/>
                <a:ea typeface="맑은 고딕" pitchFamily="50" charset="-127"/>
              </a:rPr>
              <a:t>invoice.getLineItems</a:t>
            </a:r>
            <a:r>
              <a:rPr lang="en-US" altLang="ko-KR" dirty="0" smtClean="0">
                <a:solidFill>
                  <a:prstClr val="black"/>
                </a:solidFill>
                <a:latin typeface="맑은 고딕" pitchFamily="50" charset="-127"/>
                <a:ea typeface="맑은 고딕" pitchFamily="50" charset="-127"/>
              </a:rPr>
              <a:t>();</a:t>
            </a:r>
          </a:p>
          <a:p>
            <a:r>
              <a:rPr lang="en-US" altLang="ko-KR" dirty="0" smtClean="0">
                <a:solidFill>
                  <a:prstClr val="black"/>
                </a:solidFill>
                <a:latin typeface="맑은 고딕" pitchFamily="50" charset="-127"/>
                <a:ea typeface="맑은 고딕" pitchFamily="50" charset="-127"/>
              </a:rPr>
              <a:t>if (</a:t>
            </a:r>
            <a:r>
              <a:rPr lang="en-US" altLang="ko-KR" dirty="0" err="1" smtClean="0">
                <a:solidFill>
                  <a:prstClr val="black"/>
                </a:solidFill>
                <a:latin typeface="맑은 고딕" pitchFamily="50" charset="-127"/>
                <a:ea typeface="맑은 고딕" pitchFamily="50" charset="-127"/>
              </a:rPr>
              <a:t>lineItems.size</a:t>
            </a:r>
            <a:r>
              <a:rPr lang="en-US" altLang="ko-KR" dirty="0" smtClean="0">
                <a:solidFill>
                  <a:prstClr val="black"/>
                </a:solidFill>
                <a:latin typeface="맑은 고딕" pitchFamily="50" charset="-127"/>
                <a:ea typeface="맑은 고딕" pitchFamily="50" charset="-127"/>
              </a:rPr>
              <a:t>() == 1) {</a:t>
            </a:r>
          </a:p>
          <a:p>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LineItem</a:t>
            </a:r>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actualLineItem</a:t>
            </a:r>
            <a:r>
              <a:rPr lang="en-US" altLang="ko-KR" dirty="0" smtClean="0">
                <a:solidFill>
                  <a:prstClr val="black"/>
                </a:solidFill>
                <a:latin typeface="맑은 고딕" pitchFamily="50" charset="-127"/>
                <a:ea typeface="맑은 고딕" pitchFamily="50" charset="-127"/>
              </a:rPr>
              <a:t> = (</a:t>
            </a:r>
            <a:r>
              <a:rPr lang="en-US" altLang="ko-KR" dirty="0" err="1" smtClean="0">
                <a:solidFill>
                  <a:prstClr val="black"/>
                </a:solidFill>
                <a:latin typeface="맑은 고딕" pitchFamily="50" charset="-127"/>
                <a:ea typeface="맑은 고딕" pitchFamily="50" charset="-127"/>
              </a:rPr>
              <a:t>LineItem</a:t>
            </a:r>
            <a:r>
              <a:rPr lang="en-US" altLang="ko-KR" dirty="0" smtClean="0">
                <a:solidFill>
                  <a:prstClr val="black"/>
                </a:solidFill>
                <a:latin typeface="맑은 고딕" pitchFamily="50" charset="-127"/>
                <a:ea typeface="맑은 고딕" pitchFamily="50" charset="-127"/>
              </a:rPr>
              <a:t>)</a:t>
            </a:r>
            <a:r>
              <a:rPr lang="en-US" altLang="ko-KR" dirty="0" err="1" smtClean="0">
                <a:solidFill>
                  <a:prstClr val="black"/>
                </a:solidFill>
                <a:latin typeface="맑은 고딕" pitchFamily="50" charset="-127"/>
                <a:ea typeface="맑은 고딕" pitchFamily="50" charset="-127"/>
              </a:rPr>
              <a:t>lineItems.get</a:t>
            </a:r>
            <a:r>
              <a:rPr lang="en-US" altLang="ko-KR" dirty="0" smtClean="0">
                <a:solidFill>
                  <a:prstClr val="black"/>
                </a:solidFill>
                <a:latin typeface="맑은 고딕" pitchFamily="50" charset="-127"/>
                <a:ea typeface="맑은 고딕" pitchFamily="50" charset="-127"/>
              </a:rPr>
              <a:t>(0);</a:t>
            </a:r>
          </a:p>
          <a:p>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LineItem</a:t>
            </a:r>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expectedLineItem</a:t>
            </a:r>
            <a:r>
              <a:rPr lang="en-US" altLang="ko-KR" dirty="0" smtClean="0">
                <a:solidFill>
                  <a:prstClr val="black"/>
                </a:solidFill>
                <a:latin typeface="맑은 고딕" pitchFamily="50" charset="-127"/>
                <a:ea typeface="맑은 고딕" pitchFamily="50" charset="-127"/>
              </a:rPr>
              <a:t> =  new </a:t>
            </a:r>
            <a:r>
              <a:rPr lang="en-US" altLang="ko-KR" dirty="0" err="1" smtClean="0">
                <a:solidFill>
                  <a:prstClr val="black"/>
                </a:solidFill>
                <a:latin typeface="맑은 고딕" pitchFamily="50" charset="-127"/>
                <a:ea typeface="맑은 고딕" pitchFamily="50" charset="-127"/>
              </a:rPr>
              <a:t>LineItem</a:t>
            </a:r>
            <a:r>
              <a:rPr lang="en-US" altLang="ko-KR" dirty="0" smtClean="0">
                <a:solidFill>
                  <a:prstClr val="black"/>
                </a:solidFill>
                <a:latin typeface="맑은 고딕" pitchFamily="50" charset="-127"/>
                <a:ea typeface="맑은 고딕" pitchFamily="50" charset="-127"/>
              </a:rPr>
              <a:t>(invoice, product, QUANTITY);</a:t>
            </a:r>
          </a:p>
          <a:p>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assertEquals</a:t>
            </a:r>
            <a:r>
              <a:rPr lang="en-US" altLang="ko-KR" dirty="0" smtClean="0">
                <a:solidFill>
                  <a:prstClr val="black"/>
                </a:solidFill>
                <a:latin typeface="맑은 고딕" pitchFamily="50" charset="-127"/>
                <a:ea typeface="맑은 고딕" pitchFamily="50" charset="-127"/>
              </a:rPr>
              <a:t>(</a:t>
            </a:r>
            <a:r>
              <a:rPr lang="en-US" altLang="ko-KR" dirty="0" err="1" smtClean="0">
                <a:solidFill>
                  <a:prstClr val="black"/>
                </a:solidFill>
                <a:latin typeface="맑은 고딕" pitchFamily="50" charset="-127"/>
                <a:ea typeface="맑은 고딕" pitchFamily="50" charset="-127"/>
              </a:rPr>
              <a:t>expectedLineItem.getInvoice</a:t>
            </a:r>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actualLineItem.getInvoice</a:t>
            </a:r>
            <a:r>
              <a:rPr lang="en-US" altLang="ko-KR" dirty="0" smtClean="0">
                <a:solidFill>
                  <a:prstClr val="black"/>
                </a:solidFill>
                <a:latin typeface="맑은 고딕" pitchFamily="50" charset="-127"/>
                <a:ea typeface="맑은 고딕" pitchFamily="50" charset="-127"/>
              </a:rPr>
              <a:t>());</a:t>
            </a:r>
          </a:p>
          <a:p>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assertEquals</a:t>
            </a:r>
            <a:r>
              <a:rPr lang="en-US" altLang="ko-KR" dirty="0" smtClean="0">
                <a:solidFill>
                  <a:prstClr val="black"/>
                </a:solidFill>
                <a:latin typeface="맑은 고딕" pitchFamily="50" charset="-127"/>
                <a:ea typeface="맑은 고딕" pitchFamily="50" charset="-127"/>
              </a:rPr>
              <a:t>(</a:t>
            </a:r>
            <a:r>
              <a:rPr lang="en-US" altLang="ko-KR" dirty="0" err="1" smtClean="0">
                <a:solidFill>
                  <a:prstClr val="black"/>
                </a:solidFill>
                <a:latin typeface="맑은 고딕" pitchFamily="50" charset="-127"/>
                <a:ea typeface="맑은 고딕" pitchFamily="50" charset="-127"/>
              </a:rPr>
              <a:t>expectedLineItem.getProduct</a:t>
            </a:r>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actualLineItem.getProduct</a:t>
            </a:r>
            <a:r>
              <a:rPr lang="en-US" altLang="ko-KR" dirty="0" smtClean="0">
                <a:solidFill>
                  <a:prstClr val="black"/>
                </a:solidFill>
                <a:latin typeface="맑은 고딕" pitchFamily="50" charset="-127"/>
                <a:ea typeface="맑은 고딕" pitchFamily="50" charset="-127"/>
              </a:rPr>
              <a:t>());</a:t>
            </a:r>
          </a:p>
          <a:p>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assertEquals</a:t>
            </a:r>
            <a:r>
              <a:rPr lang="en-US" altLang="ko-KR" dirty="0" smtClean="0">
                <a:solidFill>
                  <a:prstClr val="black"/>
                </a:solidFill>
                <a:latin typeface="맑은 고딕" pitchFamily="50" charset="-127"/>
                <a:ea typeface="맑은 고딕" pitchFamily="50" charset="-127"/>
              </a:rPr>
              <a:t>(</a:t>
            </a:r>
            <a:r>
              <a:rPr lang="en-US" altLang="ko-KR" dirty="0" err="1" smtClean="0">
                <a:solidFill>
                  <a:prstClr val="black"/>
                </a:solidFill>
                <a:latin typeface="맑은 고딕" pitchFamily="50" charset="-127"/>
                <a:ea typeface="맑은 고딕" pitchFamily="50" charset="-127"/>
              </a:rPr>
              <a:t>expectedLineItem.getQuantity</a:t>
            </a:r>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actualLineItem.getQuantity</a:t>
            </a:r>
            <a:r>
              <a:rPr lang="en-US" altLang="ko-KR" dirty="0" smtClean="0">
                <a:solidFill>
                  <a:prstClr val="black"/>
                </a:solidFill>
                <a:latin typeface="맑은 고딕" pitchFamily="50" charset="-127"/>
                <a:ea typeface="맑은 고딕" pitchFamily="50" charset="-127"/>
              </a:rPr>
              <a:t>());</a:t>
            </a:r>
          </a:p>
          <a:p>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assertEquals</a:t>
            </a:r>
            <a:r>
              <a:rPr lang="en-US" altLang="ko-KR" dirty="0" smtClean="0">
                <a:solidFill>
                  <a:prstClr val="black"/>
                </a:solidFill>
                <a:latin typeface="맑은 고딕" pitchFamily="50" charset="-127"/>
                <a:ea typeface="맑은 고딕" pitchFamily="50" charset="-127"/>
              </a:rPr>
              <a:t>(</a:t>
            </a:r>
            <a:r>
              <a:rPr lang="en-US" altLang="ko-KR" dirty="0" err="1" smtClean="0">
                <a:solidFill>
                  <a:prstClr val="black"/>
                </a:solidFill>
                <a:latin typeface="맑은 고딕" pitchFamily="50" charset="-127"/>
                <a:ea typeface="맑은 고딕" pitchFamily="50" charset="-127"/>
              </a:rPr>
              <a:t>expectedLineItem.getPercentDiscount</a:t>
            </a:r>
            <a:r>
              <a:rPr lang="en-US" altLang="ko-KR" dirty="0" smtClean="0">
                <a:solidFill>
                  <a:prstClr val="black"/>
                </a:solidFill>
                <a:latin typeface="맑은 고딕" pitchFamily="50" charset="-127"/>
                <a:ea typeface="맑은 고딕" pitchFamily="50" charset="-127"/>
              </a:rPr>
              <a:t>(),</a:t>
            </a:r>
          </a:p>
          <a:p>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actualLineItem.getPercentDiscount</a:t>
            </a:r>
            <a:r>
              <a:rPr lang="en-US" altLang="ko-KR" dirty="0" smtClean="0">
                <a:solidFill>
                  <a:prstClr val="black"/>
                </a:solidFill>
                <a:latin typeface="맑은 고딕" pitchFamily="50" charset="-127"/>
                <a:ea typeface="맑은 고딕" pitchFamily="50" charset="-127"/>
              </a:rPr>
              <a:t>());</a:t>
            </a:r>
          </a:p>
          <a:p>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assertEquals</a:t>
            </a:r>
            <a:r>
              <a:rPr lang="en-US" altLang="ko-KR" dirty="0" smtClean="0">
                <a:solidFill>
                  <a:prstClr val="black"/>
                </a:solidFill>
                <a:latin typeface="맑은 고딕" pitchFamily="50" charset="-127"/>
                <a:ea typeface="맑은 고딕" pitchFamily="50" charset="-127"/>
              </a:rPr>
              <a:t>(</a:t>
            </a:r>
            <a:r>
              <a:rPr lang="en-US" altLang="ko-KR" dirty="0" err="1" smtClean="0">
                <a:solidFill>
                  <a:prstClr val="black"/>
                </a:solidFill>
                <a:latin typeface="맑은 고딕" pitchFamily="50" charset="-127"/>
                <a:ea typeface="맑은 고딕" pitchFamily="50" charset="-127"/>
              </a:rPr>
              <a:t>expectedLineItem.getUnitPrice</a:t>
            </a:r>
            <a:r>
              <a:rPr lang="en-US" altLang="ko-KR" dirty="0" smtClean="0">
                <a:solidFill>
                  <a:prstClr val="black"/>
                </a:solidFill>
                <a:latin typeface="맑은 고딕" pitchFamily="50" charset="-127"/>
                <a:ea typeface="맑은 고딕" pitchFamily="50" charset="-127"/>
              </a:rPr>
              <a:t>(),</a:t>
            </a:r>
          </a:p>
          <a:p>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actualLineItem.getUnitPrice</a:t>
            </a:r>
            <a:r>
              <a:rPr lang="en-US" altLang="ko-KR" dirty="0" smtClean="0">
                <a:solidFill>
                  <a:prstClr val="black"/>
                </a:solidFill>
                <a:latin typeface="맑은 고딕" pitchFamily="50" charset="-127"/>
                <a:ea typeface="맑은 고딕" pitchFamily="50" charset="-127"/>
              </a:rPr>
              <a:t>());</a:t>
            </a:r>
          </a:p>
          <a:p>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assertEquals</a:t>
            </a:r>
            <a:r>
              <a:rPr lang="en-US" altLang="ko-KR" dirty="0" smtClean="0">
                <a:solidFill>
                  <a:prstClr val="black"/>
                </a:solidFill>
                <a:latin typeface="맑은 고딕" pitchFamily="50" charset="-127"/>
                <a:ea typeface="맑은 고딕" pitchFamily="50" charset="-127"/>
              </a:rPr>
              <a:t>(</a:t>
            </a:r>
            <a:r>
              <a:rPr lang="en-US" altLang="ko-KR" dirty="0" err="1" smtClean="0">
                <a:solidFill>
                  <a:prstClr val="black"/>
                </a:solidFill>
                <a:latin typeface="맑은 고딕" pitchFamily="50" charset="-127"/>
                <a:ea typeface="맑은 고딕" pitchFamily="50" charset="-127"/>
              </a:rPr>
              <a:t>expectedLineItem.getExtendedPrice</a:t>
            </a:r>
            <a:r>
              <a:rPr lang="en-US" altLang="ko-KR" dirty="0" smtClean="0">
                <a:solidFill>
                  <a:prstClr val="black"/>
                </a:solidFill>
                <a:latin typeface="맑은 고딕" pitchFamily="50" charset="-127"/>
                <a:ea typeface="맑은 고딕" pitchFamily="50" charset="-127"/>
              </a:rPr>
              <a:t>(),</a:t>
            </a:r>
          </a:p>
          <a:p>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actualLineItem.getExtendedPrice</a:t>
            </a:r>
            <a:r>
              <a:rPr lang="en-US" altLang="ko-KR" dirty="0" smtClean="0">
                <a:solidFill>
                  <a:prstClr val="black"/>
                </a:solidFill>
                <a:latin typeface="맑은 고딕" pitchFamily="50" charset="-127"/>
                <a:ea typeface="맑은 고딕" pitchFamily="50" charset="-127"/>
              </a:rPr>
              <a:t>());</a:t>
            </a:r>
          </a:p>
          <a:p>
            <a:r>
              <a:rPr lang="en-US" altLang="ko-KR" dirty="0" smtClean="0">
                <a:solidFill>
                  <a:prstClr val="black"/>
                </a:solidFill>
                <a:latin typeface="맑은 고딕" pitchFamily="50" charset="-127"/>
                <a:ea typeface="맑은 고딕" pitchFamily="50" charset="-127"/>
              </a:rPr>
              <a:t>} else {</a:t>
            </a:r>
          </a:p>
          <a:p>
            <a:r>
              <a:rPr lang="en-US" altLang="ko-KR" dirty="0" smtClean="0">
                <a:solidFill>
                  <a:prstClr val="black"/>
                </a:solidFill>
                <a:latin typeface="맑은 고딕" pitchFamily="50" charset="-127"/>
                <a:ea typeface="맑은 고딕" pitchFamily="50" charset="-127"/>
              </a:rPr>
              <a:t>  fail("invoice should have exactly one line item");</a:t>
            </a:r>
          </a:p>
          <a:p>
            <a:r>
              <a:rPr lang="en-US" altLang="ko-KR" dirty="0" smtClean="0">
                <a:solidFill>
                  <a:prstClr val="black"/>
                </a:solidFill>
                <a:latin typeface="맑은 고딕" pitchFamily="50" charset="-127"/>
                <a:ea typeface="맑은 고딕" pitchFamily="50" charset="-127"/>
              </a:rPr>
              <a:t>}</a:t>
            </a:r>
          </a:p>
        </p:txBody>
      </p:sp>
      <p:sp>
        <p:nvSpPr>
          <p:cNvPr id="12" name="직사각형 11"/>
          <p:cNvSpPr/>
          <p:nvPr/>
        </p:nvSpPr>
        <p:spPr>
          <a:xfrm>
            <a:off x="571472" y="2285992"/>
            <a:ext cx="7643866" cy="428628"/>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Rix고딕 M"/>
              <a:ea typeface="Rix고딕 M"/>
            </a:endParaRPr>
          </a:p>
        </p:txBody>
      </p:sp>
    </p:spTree>
    <p:extLst>
      <p:ext uri="{BB962C8B-B14F-4D97-AF65-F5344CB8AC3E}">
        <p14:creationId xmlns:p14="http://schemas.microsoft.com/office/powerpoint/2010/main" val="5508839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Example</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b="1" dirty="0" smtClean="0">
                <a:latin typeface="맑은 고딕" pitchFamily="50" charset="-127"/>
                <a:ea typeface="맑은 고딕" pitchFamily="50" charset="-127"/>
              </a:rPr>
              <a:t>Verbose Test</a:t>
            </a:r>
            <a:endParaRPr lang="ko-KR" altLang="en-US" b="1" dirty="0">
              <a:latin typeface="맑은 고딕" pitchFamily="50" charset="-127"/>
              <a:ea typeface="맑은 고딕" pitchFamily="50" charset="-127"/>
            </a:endParaRPr>
          </a:p>
        </p:txBody>
      </p:sp>
      <p:sp>
        <p:nvSpPr>
          <p:cNvPr id="7" name="텍스트 개체 틀 6"/>
          <p:cNvSpPr>
            <a:spLocks noGrp="1"/>
          </p:cNvSpPr>
          <p:nvPr>
            <p:ph type="body" sz="quarter" idx="13"/>
          </p:nvPr>
        </p:nvSpPr>
        <p:spPr/>
        <p:txBody>
          <a:bodyPr>
            <a:normAutofit fontScale="77500" lnSpcReduction="20000"/>
          </a:bodyPr>
          <a:lstStyle/>
          <a:p>
            <a:r>
              <a:rPr lang="en-US" altLang="ko-KR" b="1" dirty="0" smtClean="0">
                <a:solidFill>
                  <a:schemeClr val="tx1"/>
                </a:solidFill>
                <a:latin typeface="맑은 고딕" pitchFamily="50" charset="-127"/>
                <a:ea typeface="맑은 고딕" pitchFamily="50" charset="-127"/>
              </a:rPr>
              <a:t>3.6</a:t>
            </a:r>
            <a:endParaRPr lang="ko-KR" altLang="en-US" b="1" dirty="0">
              <a:solidFill>
                <a:schemeClr val="tx1"/>
              </a:solidFill>
              <a:latin typeface="맑은 고딕" pitchFamily="50" charset="-127"/>
              <a:ea typeface="맑은 고딕" pitchFamily="50" charset="-127"/>
            </a:endParaRPr>
          </a:p>
        </p:txBody>
      </p:sp>
      <p:sp>
        <p:nvSpPr>
          <p:cNvPr id="11" name="직사각형 10"/>
          <p:cNvSpPr/>
          <p:nvPr/>
        </p:nvSpPr>
        <p:spPr>
          <a:xfrm>
            <a:off x="357158" y="1450193"/>
            <a:ext cx="8429684" cy="4524315"/>
          </a:xfrm>
          <a:prstGeom prst="rect">
            <a:avLst/>
          </a:prstGeom>
        </p:spPr>
        <p:txBody>
          <a:bodyPr wrap="square">
            <a:spAutoFit/>
          </a:bodyPr>
          <a:lstStyle/>
          <a:p>
            <a:r>
              <a:rPr lang="en-US" altLang="ko-KR" dirty="0" smtClean="0">
                <a:solidFill>
                  <a:prstClr val="black"/>
                </a:solidFill>
                <a:latin typeface="맑은 고딕" pitchFamily="50" charset="-127"/>
                <a:ea typeface="맑은 고딕" pitchFamily="50" charset="-127"/>
              </a:rPr>
              <a:t>List </a:t>
            </a:r>
            <a:r>
              <a:rPr lang="en-US" altLang="ko-KR" dirty="0" err="1" smtClean="0">
                <a:solidFill>
                  <a:prstClr val="black"/>
                </a:solidFill>
                <a:latin typeface="맑은 고딕" pitchFamily="50" charset="-127"/>
                <a:ea typeface="맑은 고딕" pitchFamily="50" charset="-127"/>
              </a:rPr>
              <a:t>lineItems</a:t>
            </a:r>
            <a:r>
              <a:rPr lang="en-US" altLang="ko-KR" dirty="0" smtClean="0">
                <a:solidFill>
                  <a:prstClr val="black"/>
                </a:solidFill>
                <a:latin typeface="맑은 고딕" pitchFamily="50" charset="-127"/>
                <a:ea typeface="맑은 고딕" pitchFamily="50" charset="-127"/>
              </a:rPr>
              <a:t> = </a:t>
            </a:r>
            <a:r>
              <a:rPr lang="en-US" altLang="ko-KR" dirty="0" err="1" smtClean="0">
                <a:solidFill>
                  <a:prstClr val="black"/>
                </a:solidFill>
                <a:latin typeface="맑은 고딕" pitchFamily="50" charset="-127"/>
                <a:ea typeface="맑은 고딕" pitchFamily="50" charset="-127"/>
              </a:rPr>
              <a:t>invoice.getLineItems</a:t>
            </a:r>
            <a:r>
              <a:rPr lang="en-US" altLang="ko-KR" dirty="0" smtClean="0">
                <a:solidFill>
                  <a:prstClr val="black"/>
                </a:solidFill>
                <a:latin typeface="맑은 고딕" pitchFamily="50" charset="-127"/>
                <a:ea typeface="맑은 고딕" pitchFamily="50" charset="-127"/>
              </a:rPr>
              <a:t>();</a:t>
            </a:r>
          </a:p>
          <a:p>
            <a:r>
              <a:rPr lang="en-US" altLang="ko-KR" dirty="0" smtClean="0">
                <a:solidFill>
                  <a:prstClr val="black"/>
                </a:solidFill>
                <a:latin typeface="맑은 고딕" pitchFamily="50" charset="-127"/>
                <a:ea typeface="맑은 고딕" pitchFamily="50" charset="-127"/>
              </a:rPr>
              <a:t>if (</a:t>
            </a:r>
            <a:r>
              <a:rPr lang="en-US" altLang="ko-KR" dirty="0" err="1" smtClean="0">
                <a:solidFill>
                  <a:prstClr val="black"/>
                </a:solidFill>
                <a:latin typeface="맑은 고딕" pitchFamily="50" charset="-127"/>
                <a:ea typeface="맑은 고딕" pitchFamily="50" charset="-127"/>
              </a:rPr>
              <a:t>lineItems.size</a:t>
            </a:r>
            <a:r>
              <a:rPr lang="en-US" altLang="ko-KR" dirty="0" smtClean="0">
                <a:solidFill>
                  <a:prstClr val="black"/>
                </a:solidFill>
                <a:latin typeface="맑은 고딕" pitchFamily="50" charset="-127"/>
                <a:ea typeface="맑은 고딕" pitchFamily="50" charset="-127"/>
              </a:rPr>
              <a:t>() == 1) {</a:t>
            </a:r>
          </a:p>
          <a:p>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LineItem</a:t>
            </a:r>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actualLineItem</a:t>
            </a:r>
            <a:r>
              <a:rPr lang="en-US" altLang="ko-KR" dirty="0" smtClean="0">
                <a:solidFill>
                  <a:prstClr val="black"/>
                </a:solidFill>
                <a:latin typeface="맑은 고딕" pitchFamily="50" charset="-127"/>
                <a:ea typeface="맑은 고딕" pitchFamily="50" charset="-127"/>
              </a:rPr>
              <a:t> = (</a:t>
            </a:r>
            <a:r>
              <a:rPr lang="en-US" altLang="ko-KR" dirty="0" err="1" smtClean="0">
                <a:solidFill>
                  <a:prstClr val="black"/>
                </a:solidFill>
                <a:latin typeface="맑은 고딕" pitchFamily="50" charset="-127"/>
                <a:ea typeface="맑은 고딕" pitchFamily="50" charset="-127"/>
              </a:rPr>
              <a:t>LineItem</a:t>
            </a:r>
            <a:r>
              <a:rPr lang="en-US" altLang="ko-KR" dirty="0" smtClean="0">
                <a:solidFill>
                  <a:prstClr val="black"/>
                </a:solidFill>
                <a:latin typeface="맑은 고딕" pitchFamily="50" charset="-127"/>
                <a:ea typeface="맑은 고딕" pitchFamily="50" charset="-127"/>
              </a:rPr>
              <a:t>)</a:t>
            </a:r>
            <a:r>
              <a:rPr lang="en-US" altLang="ko-KR" dirty="0" err="1" smtClean="0">
                <a:solidFill>
                  <a:prstClr val="black"/>
                </a:solidFill>
                <a:latin typeface="맑은 고딕" pitchFamily="50" charset="-127"/>
                <a:ea typeface="맑은 고딕" pitchFamily="50" charset="-127"/>
              </a:rPr>
              <a:t>lineItems.get</a:t>
            </a:r>
            <a:r>
              <a:rPr lang="en-US" altLang="ko-KR" dirty="0" smtClean="0">
                <a:solidFill>
                  <a:prstClr val="black"/>
                </a:solidFill>
                <a:latin typeface="맑은 고딕" pitchFamily="50" charset="-127"/>
                <a:ea typeface="맑은 고딕" pitchFamily="50" charset="-127"/>
              </a:rPr>
              <a:t>(0);</a:t>
            </a:r>
          </a:p>
          <a:p>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LineItem</a:t>
            </a:r>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expectedLineItem</a:t>
            </a:r>
            <a:r>
              <a:rPr lang="en-US" altLang="ko-KR" dirty="0" smtClean="0">
                <a:solidFill>
                  <a:prstClr val="black"/>
                </a:solidFill>
                <a:latin typeface="맑은 고딕" pitchFamily="50" charset="-127"/>
                <a:ea typeface="맑은 고딕" pitchFamily="50" charset="-127"/>
              </a:rPr>
              <a:t> =  new </a:t>
            </a:r>
            <a:r>
              <a:rPr lang="en-US" altLang="ko-KR" dirty="0" err="1" smtClean="0">
                <a:solidFill>
                  <a:prstClr val="black"/>
                </a:solidFill>
                <a:latin typeface="맑은 고딕" pitchFamily="50" charset="-127"/>
                <a:ea typeface="맑은 고딕" pitchFamily="50" charset="-127"/>
              </a:rPr>
              <a:t>LineItem</a:t>
            </a:r>
            <a:r>
              <a:rPr lang="en-US" altLang="ko-KR" dirty="0" smtClean="0">
                <a:solidFill>
                  <a:prstClr val="black"/>
                </a:solidFill>
                <a:latin typeface="맑은 고딕" pitchFamily="50" charset="-127"/>
                <a:ea typeface="맑은 고딕" pitchFamily="50" charset="-127"/>
              </a:rPr>
              <a:t>(invoice, product, QUANTITY);</a:t>
            </a:r>
          </a:p>
          <a:p>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assertEquals</a:t>
            </a:r>
            <a:r>
              <a:rPr lang="en-US" altLang="ko-KR" dirty="0" smtClean="0">
                <a:solidFill>
                  <a:prstClr val="black"/>
                </a:solidFill>
                <a:latin typeface="맑은 고딕" pitchFamily="50" charset="-127"/>
                <a:ea typeface="맑은 고딕" pitchFamily="50" charset="-127"/>
              </a:rPr>
              <a:t>(</a:t>
            </a:r>
            <a:r>
              <a:rPr lang="en-US" altLang="ko-KR" dirty="0" err="1" smtClean="0">
                <a:solidFill>
                  <a:prstClr val="black"/>
                </a:solidFill>
                <a:latin typeface="맑은 고딕" pitchFamily="50" charset="-127"/>
                <a:ea typeface="맑은 고딕" pitchFamily="50" charset="-127"/>
              </a:rPr>
              <a:t>expectedLineItem.getInvoice</a:t>
            </a:r>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actualLineItem.getInvoice</a:t>
            </a:r>
            <a:r>
              <a:rPr lang="en-US" altLang="ko-KR" dirty="0" smtClean="0">
                <a:solidFill>
                  <a:prstClr val="black"/>
                </a:solidFill>
                <a:latin typeface="맑은 고딕" pitchFamily="50" charset="-127"/>
                <a:ea typeface="맑은 고딕" pitchFamily="50" charset="-127"/>
              </a:rPr>
              <a:t>());</a:t>
            </a:r>
          </a:p>
          <a:p>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assertEquals</a:t>
            </a:r>
            <a:r>
              <a:rPr lang="en-US" altLang="ko-KR" dirty="0" smtClean="0">
                <a:solidFill>
                  <a:prstClr val="black"/>
                </a:solidFill>
                <a:latin typeface="맑은 고딕" pitchFamily="50" charset="-127"/>
                <a:ea typeface="맑은 고딕" pitchFamily="50" charset="-127"/>
              </a:rPr>
              <a:t>(</a:t>
            </a:r>
            <a:r>
              <a:rPr lang="en-US" altLang="ko-KR" dirty="0" err="1" smtClean="0">
                <a:solidFill>
                  <a:prstClr val="black"/>
                </a:solidFill>
                <a:latin typeface="맑은 고딕" pitchFamily="50" charset="-127"/>
                <a:ea typeface="맑은 고딕" pitchFamily="50" charset="-127"/>
              </a:rPr>
              <a:t>expectedLineItem.getProduct</a:t>
            </a:r>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actualLineItem.getProduct</a:t>
            </a:r>
            <a:r>
              <a:rPr lang="en-US" altLang="ko-KR" dirty="0" smtClean="0">
                <a:solidFill>
                  <a:prstClr val="black"/>
                </a:solidFill>
                <a:latin typeface="맑은 고딕" pitchFamily="50" charset="-127"/>
                <a:ea typeface="맑은 고딕" pitchFamily="50" charset="-127"/>
              </a:rPr>
              <a:t>());</a:t>
            </a:r>
          </a:p>
          <a:p>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assertEquals</a:t>
            </a:r>
            <a:r>
              <a:rPr lang="en-US" altLang="ko-KR" dirty="0" smtClean="0">
                <a:solidFill>
                  <a:prstClr val="black"/>
                </a:solidFill>
                <a:latin typeface="맑은 고딕" pitchFamily="50" charset="-127"/>
                <a:ea typeface="맑은 고딕" pitchFamily="50" charset="-127"/>
              </a:rPr>
              <a:t>(</a:t>
            </a:r>
            <a:r>
              <a:rPr lang="en-US" altLang="ko-KR" dirty="0" err="1" smtClean="0">
                <a:solidFill>
                  <a:prstClr val="black"/>
                </a:solidFill>
                <a:latin typeface="맑은 고딕" pitchFamily="50" charset="-127"/>
                <a:ea typeface="맑은 고딕" pitchFamily="50" charset="-127"/>
              </a:rPr>
              <a:t>expectedLineItem.getQuantity</a:t>
            </a:r>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actualLineItem.getQuantity</a:t>
            </a:r>
            <a:r>
              <a:rPr lang="en-US" altLang="ko-KR" dirty="0" smtClean="0">
                <a:solidFill>
                  <a:prstClr val="black"/>
                </a:solidFill>
                <a:latin typeface="맑은 고딕" pitchFamily="50" charset="-127"/>
                <a:ea typeface="맑은 고딕" pitchFamily="50" charset="-127"/>
              </a:rPr>
              <a:t>());</a:t>
            </a:r>
          </a:p>
          <a:p>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assertEquals</a:t>
            </a:r>
            <a:r>
              <a:rPr lang="en-US" altLang="ko-KR" dirty="0" smtClean="0">
                <a:solidFill>
                  <a:prstClr val="black"/>
                </a:solidFill>
                <a:latin typeface="맑은 고딕" pitchFamily="50" charset="-127"/>
                <a:ea typeface="맑은 고딕" pitchFamily="50" charset="-127"/>
              </a:rPr>
              <a:t>(</a:t>
            </a:r>
            <a:r>
              <a:rPr lang="en-US" altLang="ko-KR" dirty="0" err="1" smtClean="0">
                <a:solidFill>
                  <a:prstClr val="black"/>
                </a:solidFill>
                <a:latin typeface="맑은 고딕" pitchFamily="50" charset="-127"/>
                <a:ea typeface="맑은 고딕" pitchFamily="50" charset="-127"/>
              </a:rPr>
              <a:t>expectedLineItem.getPercentDiscount</a:t>
            </a:r>
            <a:r>
              <a:rPr lang="en-US" altLang="ko-KR" dirty="0" smtClean="0">
                <a:solidFill>
                  <a:prstClr val="black"/>
                </a:solidFill>
                <a:latin typeface="맑은 고딕" pitchFamily="50" charset="-127"/>
                <a:ea typeface="맑은 고딕" pitchFamily="50" charset="-127"/>
              </a:rPr>
              <a:t>(),</a:t>
            </a:r>
          </a:p>
          <a:p>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actualLineItem.getPercentDiscount</a:t>
            </a:r>
            <a:r>
              <a:rPr lang="en-US" altLang="ko-KR" dirty="0" smtClean="0">
                <a:solidFill>
                  <a:prstClr val="black"/>
                </a:solidFill>
                <a:latin typeface="맑은 고딕" pitchFamily="50" charset="-127"/>
                <a:ea typeface="맑은 고딕" pitchFamily="50" charset="-127"/>
              </a:rPr>
              <a:t>());</a:t>
            </a:r>
          </a:p>
          <a:p>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assertEquals</a:t>
            </a:r>
            <a:r>
              <a:rPr lang="en-US" altLang="ko-KR" dirty="0" smtClean="0">
                <a:solidFill>
                  <a:prstClr val="black"/>
                </a:solidFill>
                <a:latin typeface="맑은 고딕" pitchFamily="50" charset="-127"/>
                <a:ea typeface="맑은 고딕" pitchFamily="50" charset="-127"/>
              </a:rPr>
              <a:t>(</a:t>
            </a:r>
            <a:r>
              <a:rPr lang="en-US" altLang="ko-KR" dirty="0" err="1" smtClean="0">
                <a:solidFill>
                  <a:prstClr val="black"/>
                </a:solidFill>
                <a:latin typeface="맑은 고딕" pitchFamily="50" charset="-127"/>
                <a:ea typeface="맑은 고딕" pitchFamily="50" charset="-127"/>
              </a:rPr>
              <a:t>expectedLineItem.getUnitPrice</a:t>
            </a:r>
            <a:r>
              <a:rPr lang="en-US" altLang="ko-KR" dirty="0" smtClean="0">
                <a:solidFill>
                  <a:prstClr val="black"/>
                </a:solidFill>
                <a:latin typeface="맑은 고딕" pitchFamily="50" charset="-127"/>
                <a:ea typeface="맑은 고딕" pitchFamily="50" charset="-127"/>
              </a:rPr>
              <a:t>(),</a:t>
            </a:r>
          </a:p>
          <a:p>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actualLineItem.getUnitPrice</a:t>
            </a:r>
            <a:r>
              <a:rPr lang="en-US" altLang="ko-KR" dirty="0" smtClean="0">
                <a:solidFill>
                  <a:prstClr val="black"/>
                </a:solidFill>
                <a:latin typeface="맑은 고딕" pitchFamily="50" charset="-127"/>
                <a:ea typeface="맑은 고딕" pitchFamily="50" charset="-127"/>
              </a:rPr>
              <a:t>());</a:t>
            </a:r>
          </a:p>
          <a:p>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assertEquals</a:t>
            </a:r>
            <a:r>
              <a:rPr lang="en-US" altLang="ko-KR" dirty="0" smtClean="0">
                <a:solidFill>
                  <a:prstClr val="black"/>
                </a:solidFill>
                <a:latin typeface="맑은 고딕" pitchFamily="50" charset="-127"/>
                <a:ea typeface="맑은 고딕" pitchFamily="50" charset="-127"/>
              </a:rPr>
              <a:t>(</a:t>
            </a:r>
            <a:r>
              <a:rPr lang="en-US" altLang="ko-KR" dirty="0" err="1" smtClean="0">
                <a:solidFill>
                  <a:prstClr val="black"/>
                </a:solidFill>
                <a:latin typeface="맑은 고딕" pitchFamily="50" charset="-127"/>
                <a:ea typeface="맑은 고딕" pitchFamily="50" charset="-127"/>
              </a:rPr>
              <a:t>expectedLineItem.getExtendedPrice</a:t>
            </a:r>
            <a:r>
              <a:rPr lang="en-US" altLang="ko-KR" dirty="0" smtClean="0">
                <a:solidFill>
                  <a:prstClr val="black"/>
                </a:solidFill>
                <a:latin typeface="맑은 고딕" pitchFamily="50" charset="-127"/>
                <a:ea typeface="맑은 고딕" pitchFamily="50" charset="-127"/>
              </a:rPr>
              <a:t>(),</a:t>
            </a:r>
          </a:p>
          <a:p>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actualLineItem.getExtendedPrice</a:t>
            </a:r>
            <a:r>
              <a:rPr lang="en-US" altLang="ko-KR" dirty="0" smtClean="0">
                <a:solidFill>
                  <a:prstClr val="black"/>
                </a:solidFill>
                <a:latin typeface="맑은 고딕" pitchFamily="50" charset="-127"/>
                <a:ea typeface="맑은 고딕" pitchFamily="50" charset="-127"/>
              </a:rPr>
              <a:t>());</a:t>
            </a:r>
          </a:p>
          <a:p>
            <a:r>
              <a:rPr lang="en-US" altLang="ko-KR" dirty="0" smtClean="0">
                <a:solidFill>
                  <a:prstClr val="black"/>
                </a:solidFill>
                <a:latin typeface="맑은 고딕" pitchFamily="50" charset="-127"/>
                <a:ea typeface="맑은 고딕" pitchFamily="50" charset="-127"/>
              </a:rPr>
              <a:t>} else {</a:t>
            </a:r>
          </a:p>
          <a:p>
            <a:r>
              <a:rPr lang="en-US" altLang="ko-KR" dirty="0" smtClean="0">
                <a:solidFill>
                  <a:prstClr val="black"/>
                </a:solidFill>
                <a:latin typeface="맑은 고딕" pitchFamily="50" charset="-127"/>
                <a:ea typeface="맑은 고딕" pitchFamily="50" charset="-127"/>
              </a:rPr>
              <a:t>  fail("invoice should have exactly one line item");</a:t>
            </a:r>
          </a:p>
          <a:p>
            <a:r>
              <a:rPr lang="en-US" altLang="ko-KR" dirty="0" smtClean="0">
                <a:solidFill>
                  <a:prstClr val="black"/>
                </a:solidFill>
                <a:latin typeface="맑은 고딕" pitchFamily="50" charset="-127"/>
                <a:ea typeface="맑은 고딕" pitchFamily="50" charset="-127"/>
              </a:rPr>
              <a:t>}</a:t>
            </a:r>
          </a:p>
        </p:txBody>
      </p:sp>
      <p:sp>
        <p:nvSpPr>
          <p:cNvPr id="12" name="직사각형 11"/>
          <p:cNvSpPr/>
          <p:nvPr/>
        </p:nvSpPr>
        <p:spPr>
          <a:xfrm>
            <a:off x="571472" y="2571744"/>
            <a:ext cx="7786742" cy="2500330"/>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Rix고딕 M"/>
              <a:ea typeface="Rix고딕 M"/>
            </a:endParaRPr>
          </a:p>
        </p:txBody>
      </p:sp>
    </p:spTree>
    <p:extLst>
      <p:ext uri="{BB962C8B-B14F-4D97-AF65-F5344CB8AC3E}">
        <p14:creationId xmlns:p14="http://schemas.microsoft.com/office/powerpoint/2010/main" val="35797337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Example</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b="1" dirty="0" smtClean="0">
                <a:latin typeface="맑은 고딕" pitchFamily="50" charset="-127"/>
                <a:ea typeface="맑은 고딕" pitchFamily="50" charset="-127"/>
              </a:rPr>
              <a:t>Introduce Custom Assert</a:t>
            </a:r>
            <a:endParaRPr lang="ko-KR" altLang="en-US" b="1" dirty="0">
              <a:latin typeface="맑은 고딕" pitchFamily="50" charset="-127"/>
              <a:ea typeface="맑은 고딕" pitchFamily="50" charset="-127"/>
            </a:endParaRPr>
          </a:p>
        </p:txBody>
      </p:sp>
      <p:sp>
        <p:nvSpPr>
          <p:cNvPr id="7" name="텍스트 개체 틀 6"/>
          <p:cNvSpPr>
            <a:spLocks noGrp="1"/>
          </p:cNvSpPr>
          <p:nvPr>
            <p:ph type="body" sz="quarter" idx="13"/>
          </p:nvPr>
        </p:nvSpPr>
        <p:spPr/>
        <p:txBody>
          <a:bodyPr>
            <a:normAutofit fontScale="77500" lnSpcReduction="20000"/>
          </a:bodyPr>
          <a:lstStyle/>
          <a:p>
            <a:r>
              <a:rPr lang="en-US" altLang="ko-KR" b="1" dirty="0" smtClean="0">
                <a:solidFill>
                  <a:schemeClr val="tx1"/>
                </a:solidFill>
                <a:latin typeface="맑은 고딕" pitchFamily="50" charset="-127"/>
                <a:ea typeface="맑은 고딕" pitchFamily="50" charset="-127"/>
              </a:rPr>
              <a:t>3.6</a:t>
            </a:r>
            <a:endParaRPr lang="ko-KR" altLang="en-US" b="1" dirty="0">
              <a:solidFill>
                <a:schemeClr val="tx1"/>
              </a:solidFill>
              <a:latin typeface="맑은 고딕" pitchFamily="50" charset="-127"/>
              <a:ea typeface="맑은 고딕" pitchFamily="50" charset="-127"/>
            </a:endParaRPr>
          </a:p>
        </p:txBody>
      </p:sp>
      <p:sp>
        <p:nvSpPr>
          <p:cNvPr id="11" name="직사각형 10"/>
          <p:cNvSpPr/>
          <p:nvPr/>
        </p:nvSpPr>
        <p:spPr>
          <a:xfrm>
            <a:off x="357158" y="1450193"/>
            <a:ext cx="8429684" cy="2585323"/>
          </a:xfrm>
          <a:prstGeom prst="rect">
            <a:avLst/>
          </a:prstGeom>
        </p:spPr>
        <p:txBody>
          <a:bodyPr wrap="square">
            <a:spAutoFit/>
          </a:bodyPr>
          <a:lstStyle/>
          <a:p>
            <a:r>
              <a:rPr lang="en-US" altLang="ko-KR" dirty="0" smtClean="0">
                <a:solidFill>
                  <a:prstClr val="black"/>
                </a:solidFill>
                <a:latin typeface="맑은 고딕" pitchFamily="50" charset="-127"/>
                <a:ea typeface="맑은 고딕" pitchFamily="50" charset="-127"/>
              </a:rPr>
              <a:t>List </a:t>
            </a:r>
            <a:r>
              <a:rPr lang="en-US" altLang="ko-KR" dirty="0" err="1" smtClean="0">
                <a:solidFill>
                  <a:prstClr val="black"/>
                </a:solidFill>
                <a:latin typeface="맑은 고딕" pitchFamily="50" charset="-127"/>
                <a:ea typeface="맑은 고딕" pitchFamily="50" charset="-127"/>
              </a:rPr>
              <a:t>lineItems</a:t>
            </a:r>
            <a:r>
              <a:rPr lang="en-US" altLang="ko-KR" dirty="0" smtClean="0">
                <a:solidFill>
                  <a:prstClr val="black"/>
                </a:solidFill>
                <a:latin typeface="맑은 고딕" pitchFamily="50" charset="-127"/>
                <a:ea typeface="맑은 고딕" pitchFamily="50" charset="-127"/>
              </a:rPr>
              <a:t> = </a:t>
            </a:r>
            <a:r>
              <a:rPr lang="en-US" altLang="ko-KR" dirty="0" err="1" smtClean="0">
                <a:solidFill>
                  <a:prstClr val="black"/>
                </a:solidFill>
                <a:latin typeface="맑은 고딕" pitchFamily="50" charset="-127"/>
                <a:ea typeface="맑은 고딕" pitchFamily="50" charset="-127"/>
              </a:rPr>
              <a:t>invoice.getLineItems</a:t>
            </a:r>
            <a:r>
              <a:rPr lang="en-US" altLang="ko-KR" dirty="0" smtClean="0">
                <a:solidFill>
                  <a:prstClr val="black"/>
                </a:solidFill>
                <a:latin typeface="맑은 고딕" pitchFamily="50" charset="-127"/>
                <a:ea typeface="맑은 고딕" pitchFamily="50" charset="-127"/>
              </a:rPr>
              <a:t>();</a:t>
            </a:r>
          </a:p>
          <a:p>
            <a:r>
              <a:rPr lang="en-US" altLang="ko-KR" dirty="0" smtClean="0">
                <a:solidFill>
                  <a:prstClr val="black"/>
                </a:solidFill>
                <a:latin typeface="맑은 고딕" pitchFamily="50" charset="-127"/>
                <a:ea typeface="맑은 고딕" pitchFamily="50" charset="-127"/>
              </a:rPr>
              <a:t>if (</a:t>
            </a:r>
            <a:r>
              <a:rPr lang="en-US" altLang="ko-KR" dirty="0" err="1" smtClean="0">
                <a:solidFill>
                  <a:prstClr val="black"/>
                </a:solidFill>
                <a:latin typeface="맑은 고딕" pitchFamily="50" charset="-127"/>
                <a:ea typeface="맑은 고딕" pitchFamily="50" charset="-127"/>
              </a:rPr>
              <a:t>lineItems.size</a:t>
            </a:r>
            <a:r>
              <a:rPr lang="en-US" altLang="ko-KR" dirty="0" smtClean="0">
                <a:solidFill>
                  <a:prstClr val="black"/>
                </a:solidFill>
                <a:latin typeface="맑은 고딕" pitchFamily="50" charset="-127"/>
                <a:ea typeface="맑은 고딕" pitchFamily="50" charset="-127"/>
              </a:rPr>
              <a:t>() == 1) {</a:t>
            </a:r>
          </a:p>
          <a:p>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LineItem</a:t>
            </a:r>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actualLineItem</a:t>
            </a:r>
            <a:r>
              <a:rPr lang="en-US" altLang="ko-KR" dirty="0" smtClean="0">
                <a:solidFill>
                  <a:prstClr val="black"/>
                </a:solidFill>
                <a:latin typeface="맑은 고딕" pitchFamily="50" charset="-127"/>
                <a:ea typeface="맑은 고딕" pitchFamily="50" charset="-127"/>
              </a:rPr>
              <a:t> = (</a:t>
            </a:r>
            <a:r>
              <a:rPr lang="en-US" altLang="ko-KR" dirty="0" err="1" smtClean="0">
                <a:solidFill>
                  <a:prstClr val="black"/>
                </a:solidFill>
                <a:latin typeface="맑은 고딕" pitchFamily="50" charset="-127"/>
                <a:ea typeface="맑은 고딕" pitchFamily="50" charset="-127"/>
              </a:rPr>
              <a:t>LineItem</a:t>
            </a:r>
            <a:r>
              <a:rPr lang="en-US" altLang="ko-KR" dirty="0" smtClean="0">
                <a:solidFill>
                  <a:prstClr val="black"/>
                </a:solidFill>
                <a:latin typeface="맑은 고딕" pitchFamily="50" charset="-127"/>
                <a:ea typeface="맑은 고딕" pitchFamily="50" charset="-127"/>
              </a:rPr>
              <a:t>)</a:t>
            </a:r>
            <a:r>
              <a:rPr lang="en-US" altLang="ko-KR" dirty="0" err="1" smtClean="0">
                <a:solidFill>
                  <a:prstClr val="black"/>
                </a:solidFill>
                <a:latin typeface="맑은 고딕" pitchFamily="50" charset="-127"/>
                <a:ea typeface="맑은 고딕" pitchFamily="50" charset="-127"/>
              </a:rPr>
              <a:t>lineItems.get</a:t>
            </a:r>
            <a:r>
              <a:rPr lang="en-US" altLang="ko-KR" dirty="0" smtClean="0">
                <a:solidFill>
                  <a:prstClr val="black"/>
                </a:solidFill>
                <a:latin typeface="맑은 고딕" pitchFamily="50" charset="-127"/>
                <a:ea typeface="맑은 고딕" pitchFamily="50" charset="-127"/>
              </a:rPr>
              <a:t>(0);</a:t>
            </a:r>
          </a:p>
          <a:p>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LineItem</a:t>
            </a:r>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expectedLineItem</a:t>
            </a:r>
            <a:r>
              <a:rPr lang="en-US" altLang="ko-KR" dirty="0" smtClean="0">
                <a:solidFill>
                  <a:prstClr val="black"/>
                </a:solidFill>
                <a:latin typeface="맑은 고딕" pitchFamily="50" charset="-127"/>
                <a:ea typeface="맑은 고딕" pitchFamily="50" charset="-127"/>
              </a:rPr>
              <a:t> =  new </a:t>
            </a:r>
            <a:r>
              <a:rPr lang="en-US" altLang="ko-KR" dirty="0" err="1" smtClean="0">
                <a:solidFill>
                  <a:prstClr val="black"/>
                </a:solidFill>
                <a:latin typeface="맑은 고딕" pitchFamily="50" charset="-127"/>
                <a:ea typeface="맑은 고딕" pitchFamily="50" charset="-127"/>
              </a:rPr>
              <a:t>LineItem</a:t>
            </a:r>
            <a:r>
              <a:rPr lang="en-US" altLang="ko-KR" dirty="0" smtClean="0">
                <a:solidFill>
                  <a:prstClr val="black"/>
                </a:solidFill>
                <a:latin typeface="맑은 고딕" pitchFamily="50" charset="-127"/>
                <a:ea typeface="맑은 고딕" pitchFamily="50" charset="-127"/>
              </a:rPr>
              <a:t>(invoice, product, QUANTITY);</a:t>
            </a:r>
          </a:p>
          <a:p>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assertLineItemsEquals</a:t>
            </a:r>
            <a:r>
              <a:rPr lang="en-US" altLang="ko-KR" dirty="0" smtClean="0">
                <a:solidFill>
                  <a:prstClr val="black"/>
                </a:solidFill>
                <a:latin typeface="맑은 고딕" pitchFamily="50" charset="-127"/>
                <a:ea typeface="맑은 고딕" pitchFamily="50" charset="-127"/>
              </a:rPr>
              <a:t>(</a:t>
            </a:r>
            <a:r>
              <a:rPr lang="en-US" altLang="ko-KR" dirty="0" err="1" smtClean="0">
                <a:solidFill>
                  <a:prstClr val="black"/>
                </a:solidFill>
                <a:latin typeface="맑은 고딕" pitchFamily="50" charset="-127"/>
                <a:ea typeface="맑은 고딕" pitchFamily="50" charset="-127"/>
              </a:rPr>
              <a:t>expectedLineItem</a:t>
            </a:r>
            <a:r>
              <a:rPr lang="en-US" altLang="ko-KR" dirty="0" smtClean="0">
                <a:solidFill>
                  <a:prstClr val="black"/>
                </a:solidFill>
                <a:latin typeface="맑은 고딕" pitchFamily="50" charset="-127"/>
                <a:ea typeface="맑은 고딕" pitchFamily="50" charset="-127"/>
              </a:rPr>
              <a:t> , </a:t>
            </a:r>
            <a:r>
              <a:rPr lang="en-US" altLang="ko-KR" dirty="0" err="1" smtClean="0">
                <a:solidFill>
                  <a:prstClr val="black"/>
                </a:solidFill>
                <a:latin typeface="맑은 고딕" pitchFamily="50" charset="-127"/>
                <a:ea typeface="맑은 고딕" pitchFamily="50" charset="-127"/>
              </a:rPr>
              <a:t>actualLineItem</a:t>
            </a:r>
            <a:r>
              <a:rPr lang="en-US" altLang="ko-KR" dirty="0" smtClean="0">
                <a:solidFill>
                  <a:prstClr val="black"/>
                </a:solidFill>
                <a:latin typeface="맑은 고딕" pitchFamily="50" charset="-127"/>
                <a:ea typeface="맑은 고딕" pitchFamily="50" charset="-127"/>
              </a:rPr>
              <a:t> );</a:t>
            </a:r>
          </a:p>
          <a:p>
            <a:r>
              <a:rPr lang="en-US" altLang="ko-KR" dirty="0" smtClean="0">
                <a:solidFill>
                  <a:prstClr val="black"/>
                </a:solidFill>
                <a:latin typeface="맑은 고딕" pitchFamily="50" charset="-127"/>
                <a:ea typeface="맑은 고딕" pitchFamily="50" charset="-127"/>
              </a:rPr>
              <a:t>  </a:t>
            </a:r>
          </a:p>
          <a:p>
            <a:r>
              <a:rPr lang="en-US" altLang="ko-KR" dirty="0" smtClean="0">
                <a:solidFill>
                  <a:prstClr val="black"/>
                </a:solidFill>
                <a:latin typeface="맑은 고딕" pitchFamily="50" charset="-127"/>
                <a:ea typeface="맑은 고딕" pitchFamily="50" charset="-127"/>
              </a:rPr>
              <a:t>} else {</a:t>
            </a:r>
          </a:p>
          <a:p>
            <a:r>
              <a:rPr lang="en-US" altLang="ko-KR" dirty="0" smtClean="0">
                <a:solidFill>
                  <a:prstClr val="black"/>
                </a:solidFill>
                <a:latin typeface="맑은 고딕" pitchFamily="50" charset="-127"/>
                <a:ea typeface="맑은 고딕" pitchFamily="50" charset="-127"/>
              </a:rPr>
              <a:t>  fail("invoice should have exactly one line item");</a:t>
            </a:r>
          </a:p>
          <a:p>
            <a:r>
              <a:rPr lang="en-US" altLang="ko-KR" dirty="0" smtClean="0">
                <a:solidFill>
                  <a:prstClr val="black"/>
                </a:solidFill>
                <a:latin typeface="맑은 고딕" pitchFamily="50" charset="-127"/>
                <a:ea typeface="맑은 고딕" pitchFamily="50" charset="-127"/>
              </a:rPr>
              <a:t>}</a:t>
            </a:r>
          </a:p>
        </p:txBody>
      </p:sp>
      <p:sp>
        <p:nvSpPr>
          <p:cNvPr id="12" name="직사각형 11"/>
          <p:cNvSpPr/>
          <p:nvPr/>
        </p:nvSpPr>
        <p:spPr>
          <a:xfrm>
            <a:off x="571472" y="2571744"/>
            <a:ext cx="6215106" cy="428628"/>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Rix고딕 M"/>
              <a:ea typeface="Rix고딕 M"/>
            </a:endParaRPr>
          </a:p>
        </p:txBody>
      </p:sp>
    </p:spTree>
    <p:extLst>
      <p:ext uri="{BB962C8B-B14F-4D97-AF65-F5344CB8AC3E}">
        <p14:creationId xmlns:p14="http://schemas.microsoft.com/office/powerpoint/2010/main" val="26859008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Example</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b="1" dirty="0" smtClean="0">
                <a:latin typeface="맑은 고딕" pitchFamily="50" charset="-127"/>
                <a:ea typeface="맑은 고딕" pitchFamily="50" charset="-127"/>
              </a:rPr>
              <a:t>Conditional Test Logic</a:t>
            </a:r>
            <a:endParaRPr lang="ko-KR" altLang="en-US" b="1" dirty="0">
              <a:latin typeface="맑은 고딕" pitchFamily="50" charset="-127"/>
              <a:ea typeface="맑은 고딕" pitchFamily="50" charset="-127"/>
            </a:endParaRPr>
          </a:p>
        </p:txBody>
      </p:sp>
      <p:sp>
        <p:nvSpPr>
          <p:cNvPr id="7" name="텍스트 개체 틀 6"/>
          <p:cNvSpPr>
            <a:spLocks noGrp="1"/>
          </p:cNvSpPr>
          <p:nvPr>
            <p:ph type="body" sz="quarter" idx="13"/>
          </p:nvPr>
        </p:nvSpPr>
        <p:spPr/>
        <p:txBody>
          <a:bodyPr>
            <a:normAutofit fontScale="77500" lnSpcReduction="20000"/>
          </a:bodyPr>
          <a:lstStyle/>
          <a:p>
            <a:r>
              <a:rPr lang="en-US" altLang="ko-KR" b="1" dirty="0" smtClean="0">
                <a:solidFill>
                  <a:schemeClr val="tx1"/>
                </a:solidFill>
                <a:latin typeface="맑은 고딕" pitchFamily="50" charset="-127"/>
                <a:ea typeface="맑은 고딕" pitchFamily="50" charset="-127"/>
              </a:rPr>
              <a:t>3.6</a:t>
            </a:r>
            <a:endParaRPr lang="ko-KR" altLang="en-US" b="1" dirty="0">
              <a:solidFill>
                <a:schemeClr val="tx1"/>
              </a:solidFill>
              <a:latin typeface="맑은 고딕" pitchFamily="50" charset="-127"/>
              <a:ea typeface="맑은 고딕" pitchFamily="50" charset="-127"/>
            </a:endParaRPr>
          </a:p>
        </p:txBody>
      </p:sp>
      <p:sp>
        <p:nvSpPr>
          <p:cNvPr id="11" name="직사각형 10"/>
          <p:cNvSpPr/>
          <p:nvPr/>
        </p:nvSpPr>
        <p:spPr>
          <a:xfrm>
            <a:off x="357158" y="1450193"/>
            <a:ext cx="8429684" cy="2585323"/>
          </a:xfrm>
          <a:prstGeom prst="rect">
            <a:avLst/>
          </a:prstGeom>
        </p:spPr>
        <p:txBody>
          <a:bodyPr wrap="square">
            <a:spAutoFit/>
          </a:bodyPr>
          <a:lstStyle/>
          <a:p>
            <a:r>
              <a:rPr lang="en-US" altLang="ko-KR" dirty="0" smtClean="0">
                <a:solidFill>
                  <a:prstClr val="black"/>
                </a:solidFill>
                <a:latin typeface="맑은 고딕" pitchFamily="50" charset="-127"/>
                <a:ea typeface="맑은 고딕" pitchFamily="50" charset="-127"/>
              </a:rPr>
              <a:t>List </a:t>
            </a:r>
            <a:r>
              <a:rPr lang="en-US" altLang="ko-KR" dirty="0" err="1" smtClean="0">
                <a:solidFill>
                  <a:prstClr val="black"/>
                </a:solidFill>
                <a:latin typeface="맑은 고딕" pitchFamily="50" charset="-127"/>
                <a:ea typeface="맑은 고딕" pitchFamily="50" charset="-127"/>
              </a:rPr>
              <a:t>lineItems</a:t>
            </a:r>
            <a:r>
              <a:rPr lang="en-US" altLang="ko-KR" dirty="0" smtClean="0">
                <a:solidFill>
                  <a:prstClr val="black"/>
                </a:solidFill>
                <a:latin typeface="맑은 고딕" pitchFamily="50" charset="-127"/>
                <a:ea typeface="맑은 고딕" pitchFamily="50" charset="-127"/>
              </a:rPr>
              <a:t> = </a:t>
            </a:r>
            <a:r>
              <a:rPr lang="en-US" altLang="ko-KR" dirty="0" err="1" smtClean="0">
                <a:solidFill>
                  <a:prstClr val="black"/>
                </a:solidFill>
                <a:latin typeface="맑은 고딕" pitchFamily="50" charset="-127"/>
                <a:ea typeface="맑은 고딕" pitchFamily="50" charset="-127"/>
              </a:rPr>
              <a:t>invoice.getLineItems</a:t>
            </a:r>
            <a:r>
              <a:rPr lang="en-US" altLang="ko-KR" dirty="0" smtClean="0">
                <a:solidFill>
                  <a:prstClr val="black"/>
                </a:solidFill>
                <a:latin typeface="맑은 고딕" pitchFamily="50" charset="-127"/>
                <a:ea typeface="맑은 고딕" pitchFamily="50" charset="-127"/>
              </a:rPr>
              <a:t>();</a:t>
            </a:r>
          </a:p>
          <a:p>
            <a:r>
              <a:rPr lang="en-US" altLang="ko-KR" dirty="0" smtClean="0">
                <a:solidFill>
                  <a:prstClr val="black"/>
                </a:solidFill>
                <a:latin typeface="맑은 고딕" pitchFamily="50" charset="-127"/>
                <a:ea typeface="맑은 고딕" pitchFamily="50" charset="-127"/>
              </a:rPr>
              <a:t>if (</a:t>
            </a:r>
            <a:r>
              <a:rPr lang="en-US" altLang="ko-KR" dirty="0" err="1" smtClean="0">
                <a:solidFill>
                  <a:prstClr val="black"/>
                </a:solidFill>
                <a:latin typeface="맑은 고딕" pitchFamily="50" charset="-127"/>
                <a:ea typeface="맑은 고딕" pitchFamily="50" charset="-127"/>
              </a:rPr>
              <a:t>lineItems.size</a:t>
            </a:r>
            <a:r>
              <a:rPr lang="en-US" altLang="ko-KR" dirty="0" smtClean="0">
                <a:solidFill>
                  <a:prstClr val="black"/>
                </a:solidFill>
                <a:latin typeface="맑은 고딕" pitchFamily="50" charset="-127"/>
                <a:ea typeface="맑은 고딕" pitchFamily="50" charset="-127"/>
              </a:rPr>
              <a:t>() == 1) {</a:t>
            </a:r>
          </a:p>
          <a:p>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LineItem</a:t>
            </a:r>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actualLineItem</a:t>
            </a:r>
            <a:r>
              <a:rPr lang="en-US" altLang="ko-KR" dirty="0" smtClean="0">
                <a:solidFill>
                  <a:prstClr val="black"/>
                </a:solidFill>
                <a:latin typeface="맑은 고딕" pitchFamily="50" charset="-127"/>
                <a:ea typeface="맑은 고딕" pitchFamily="50" charset="-127"/>
              </a:rPr>
              <a:t> = (</a:t>
            </a:r>
            <a:r>
              <a:rPr lang="en-US" altLang="ko-KR" dirty="0" err="1" smtClean="0">
                <a:solidFill>
                  <a:prstClr val="black"/>
                </a:solidFill>
                <a:latin typeface="맑은 고딕" pitchFamily="50" charset="-127"/>
                <a:ea typeface="맑은 고딕" pitchFamily="50" charset="-127"/>
              </a:rPr>
              <a:t>LineItem</a:t>
            </a:r>
            <a:r>
              <a:rPr lang="en-US" altLang="ko-KR" dirty="0" smtClean="0">
                <a:solidFill>
                  <a:prstClr val="black"/>
                </a:solidFill>
                <a:latin typeface="맑은 고딕" pitchFamily="50" charset="-127"/>
                <a:ea typeface="맑은 고딕" pitchFamily="50" charset="-127"/>
              </a:rPr>
              <a:t>)</a:t>
            </a:r>
            <a:r>
              <a:rPr lang="en-US" altLang="ko-KR" dirty="0" err="1" smtClean="0">
                <a:solidFill>
                  <a:prstClr val="black"/>
                </a:solidFill>
                <a:latin typeface="맑은 고딕" pitchFamily="50" charset="-127"/>
                <a:ea typeface="맑은 고딕" pitchFamily="50" charset="-127"/>
              </a:rPr>
              <a:t>lineItems.get</a:t>
            </a:r>
            <a:r>
              <a:rPr lang="en-US" altLang="ko-KR" dirty="0" smtClean="0">
                <a:solidFill>
                  <a:prstClr val="black"/>
                </a:solidFill>
                <a:latin typeface="맑은 고딕" pitchFamily="50" charset="-127"/>
                <a:ea typeface="맑은 고딕" pitchFamily="50" charset="-127"/>
              </a:rPr>
              <a:t>(0);</a:t>
            </a:r>
          </a:p>
          <a:p>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LineItem</a:t>
            </a:r>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expectedLineItem</a:t>
            </a:r>
            <a:r>
              <a:rPr lang="en-US" altLang="ko-KR" dirty="0" smtClean="0">
                <a:solidFill>
                  <a:prstClr val="black"/>
                </a:solidFill>
                <a:latin typeface="맑은 고딕" pitchFamily="50" charset="-127"/>
                <a:ea typeface="맑은 고딕" pitchFamily="50" charset="-127"/>
              </a:rPr>
              <a:t> =  new </a:t>
            </a:r>
            <a:r>
              <a:rPr lang="en-US" altLang="ko-KR" dirty="0" err="1" smtClean="0">
                <a:solidFill>
                  <a:prstClr val="black"/>
                </a:solidFill>
                <a:latin typeface="맑은 고딕" pitchFamily="50" charset="-127"/>
                <a:ea typeface="맑은 고딕" pitchFamily="50" charset="-127"/>
              </a:rPr>
              <a:t>LineItem</a:t>
            </a:r>
            <a:r>
              <a:rPr lang="en-US" altLang="ko-KR" dirty="0" smtClean="0">
                <a:solidFill>
                  <a:prstClr val="black"/>
                </a:solidFill>
                <a:latin typeface="맑은 고딕" pitchFamily="50" charset="-127"/>
                <a:ea typeface="맑은 고딕" pitchFamily="50" charset="-127"/>
              </a:rPr>
              <a:t>(invoice, product, QUANTITY);</a:t>
            </a:r>
          </a:p>
          <a:p>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assertLineItemsEquals</a:t>
            </a:r>
            <a:r>
              <a:rPr lang="en-US" altLang="ko-KR" dirty="0" smtClean="0">
                <a:solidFill>
                  <a:prstClr val="black"/>
                </a:solidFill>
                <a:latin typeface="맑은 고딕" pitchFamily="50" charset="-127"/>
                <a:ea typeface="맑은 고딕" pitchFamily="50" charset="-127"/>
              </a:rPr>
              <a:t>(</a:t>
            </a:r>
            <a:r>
              <a:rPr lang="en-US" altLang="ko-KR" dirty="0" err="1" smtClean="0">
                <a:solidFill>
                  <a:prstClr val="black"/>
                </a:solidFill>
                <a:latin typeface="맑은 고딕" pitchFamily="50" charset="-127"/>
                <a:ea typeface="맑은 고딕" pitchFamily="50" charset="-127"/>
              </a:rPr>
              <a:t>expectedLineItem</a:t>
            </a:r>
            <a:r>
              <a:rPr lang="en-US" altLang="ko-KR" dirty="0" smtClean="0">
                <a:solidFill>
                  <a:prstClr val="black"/>
                </a:solidFill>
                <a:latin typeface="맑은 고딕" pitchFamily="50" charset="-127"/>
                <a:ea typeface="맑은 고딕" pitchFamily="50" charset="-127"/>
              </a:rPr>
              <a:t> , </a:t>
            </a:r>
            <a:r>
              <a:rPr lang="en-US" altLang="ko-KR" dirty="0" err="1" smtClean="0">
                <a:solidFill>
                  <a:prstClr val="black"/>
                </a:solidFill>
                <a:latin typeface="맑은 고딕" pitchFamily="50" charset="-127"/>
                <a:ea typeface="맑은 고딕" pitchFamily="50" charset="-127"/>
              </a:rPr>
              <a:t>actualLineItem</a:t>
            </a:r>
            <a:r>
              <a:rPr lang="en-US" altLang="ko-KR" dirty="0" smtClean="0">
                <a:solidFill>
                  <a:prstClr val="black"/>
                </a:solidFill>
                <a:latin typeface="맑은 고딕" pitchFamily="50" charset="-127"/>
                <a:ea typeface="맑은 고딕" pitchFamily="50" charset="-127"/>
              </a:rPr>
              <a:t> );</a:t>
            </a:r>
          </a:p>
          <a:p>
            <a:r>
              <a:rPr lang="en-US" altLang="ko-KR" dirty="0" smtClean="0">
                <a:solidFill>
                  <a:prstClr val="black"/>
                </a:solidFill>
                <a:latin typeface="맑은 고딕" pitchFamily="50" charset="-127"/>
                <a:ea typeface="맑은 고딕" pitchFamily="50" charset="-127"/>
              </a:rPr>
              <a:t>  </a:t>
            </a:r>
          </a:p>
          <a:p>
            <a:r>
              <a:rPr lang="en-US" altLang="ko-KR" dirty="0" smtClean="0">
                <a:solidFill>
                  <a:prstClr val="black"/>
                </a:solidFill>
                <a:latin typeface="맑은 고딕" pitchFamily="50" charset="-127"/>
                <a:ea typeface="맑은 고딕" pitchFamily="50" charset="-127"/>
              </a:rPr>
              <a:t>} else {</a:t>
            </a:r>
          </a:p>
          <a:p>
            <a:r>
              <a:rPr lang="en-US" altLang="ko-KR" dirty="0" smtClean="0">
                <a:solidFill>
                  <a:prstClr val="black"/>
                </a:solidFill>
                <a:latin typeface="맑은 고딕" pitchFamily="50" charset="-127"/>
                <a:ea typeface="맑은 고딕" pitchFamily="50" charset="-127"/>
              </a:rPr>
              <a:t>  fail("invoice should have exactly one line item");</a:t>
            </a:r>
          </a:p>
          <a:p>
            <a:r>
              <a:rPr lang="en-US" altLang="ko-KR" dirty="0" smtClean="0">
                <a:solidFill>
                  <a:prstClr val="black"/>
                </a:solidFill>
                <a:latin typeface="맑은 고딕" pitchFamily="50" charset="-127"/>
                <a:ea typeface="맑은 고딕" pitchFamily="50" charset="-127"/>
              </a:rPr>
              <a:t>}</a:t>
            </a:r>
          </a:p>
        </p:txBody>
      </p:sp>
      <p:sp>
        <p:nvSpPr>
          <p:cNvPr id="12" name="직사각형 11"/>
          <p:cNvSpPr/>
          <p:nvPr/>
        </p:nvSpPr>
        <p:spPr>
          <a:xfrm>
            <a:off x="357158" y="1714488"/>
            <a:ext cx="3786214" cy="428628"/>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Rix고딕 M"/>
              <a:ea typeface="Rix고딕 M"/>
            </a:endParaRPr>
          </a:p>
        </p:txBody>
      </p:sp>
      <p:sp>
        <p:nvSpPr>
          <p:cNvPr id="8" name="직사각형 7"/>
          <p:cNvSpPr/>
          <p:nvPr/>
        </p:nvSpPr>
        <p:spPr>
          <a:xfrm>
            <a:off x="357158" y="3143248"/>
            <a:ext cx="5429288" cy="928694"/>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Rix고딕 M"/>
              <a:ea typeface="Rix고딕 M"/>
            </a:endParaRPr>
          </a:p>
        </p:txBody>
      </p:sp>
    </p:spTree>
    <p:extLst>
      <p:ext uri="{BB962C8B-B14F-4D97-AF65-F5344CB8AC3E}">
        <p14:creationId xmlns:p14="http://schemas.microsoft.com/office/powerpoint/2010/main" val="239057684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Example</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b="1" dirty="0" smtClean="0">
                <a:latin typeface="맑은 고딕" pitchFamily="50" charset="-127"/>
                <a:ea typeface="맑은 고딕" pitchFamily="50" charset="-127"/>
              </a:rPr>
              <a:t>Replace Conditional Logic with Guard Assertion</a:t>
            </a:r>
            <a:endParaRPr lang="ko-KR" altLang="en-US" b="1" dirty="0">
              <a:latin typeface="맑은 고딕" pitchFamily="50" charset="-127"/>
              <a:ea typeface="맑은 고딕" pitchFamily="50" charset="-127"/>
            </a:endParaRPr>
          </a:p>
        </p:txBody>
      </p:sp>
      <p:sp>
        <p:nvSpPr>
          <p:cNvPr id="7" name="텍스트 개체 틀 6"/>
          <p:cNvSpPr>
            <a:spLocks noGrp="1"/>
          </p:cNvSpPr>
          <p:nvPr>
            <p:ph type="body" sz="quarter" idx="13"/>
          </p:nvPr>
        </p:nvSpPr>
        <p:spPr/>
        <p:txBody>
          <a:bodyPr>
            <a:normAutofit fontScale="77500" lnSpcReduction="20000"/>
          </a:bodyPr>
          <a:lstStyle/>
          <a:p>
            <a:r>
              <a:rPr lang="en-US" altLang="ko-KR" b="1" dirty="0" smtClean="0">
                <a:solidFill>
                  <a:schemeClr val="tx1"/>
                </a:solidFill>
                <a:latin typeface="맑은 고딕" pitchFamily="50" charset="-127"/>
                <a:ea typeface="맑은 고딕" pitchFamily="50" charset="-127"/>
              </a:rPr>
              <a:t>3.6</a:t>
            </a:r>
            <a:endParaRPr lang="ko-KR" altLang="en-US" b="1" dirty="0">
              <a:solidFill>
                <a:schemeClr val="tx1"/>
              </a:solidFill>
              <a:latin typeface="맑은 고딕" pitchFamily="50" charset="-127"/>
              <a:ea typeface="맑은 고딕" pitchFamily="50" charset="-127"/>
            </a:endParaRPr>
          </a:p>
        </p:txBody>
      </p:sp>
      <p:sp>
        <p:nvSpPr>
          <p:cNvPr id="11" name="직사각형 10"/>
          <p:cNvSpPr/>
          <p:nvPr/>
        </p:nvSpPr>
        <p:spPr>
          <a:xfrm>
            <a:off x="357158" y="1450193"/>
            <a:ext cx="8429684" cy="1754326"/>
          </a:xfrm>
          <a:prstGeom prst="rect">
            <a:avLst/>
          </a:prstGeom>
        </p:spPr>
        <p:txBody>
          <a:bodyPr wrap="square">
            <a:spAutoFit/>
          </a:bodyPr>
          <a:lstStyle/>
          <a:p>
            <a:r>
              <a:rPr lang="en-US" altLang="ko-KR" dirty="0" smtClean="0">
                <a:solidFill>
                  <a:prstClr val="black"/>
                </a:solidFill>
                <a:latin typeface="맑은 고딕" pitchFamily="50" charset="-127"/>
                <a:ea typeface="맑은 고딕" pitchFamily="50" charset="-127"/>
              </a:rPr>
              <a:t>List </a:t>
            </a:r>
            <a:r>
              <a:rPr lang="en-US" altLang="ko-KR" dirty="0" err="1" smtClean="0">
                <a:solidFill>
                  <a:prstClr val="black"/>
                </a:solidFill>
                <a:latin typeface="맑은 고딕" pitchFamily="50" charset="-127"/>
                <a:ea typeface="맑은 고딕" pitchFamily="50" charset="-127"/>
              </a:rPr>
              <a:t>lineItems</a:t>
            </a:r>
            <a:r>
              <a:rPr lang="en-US" altLang="ko-KR" dirty="0" smtClean="0">
                <a:solidFill>
                  <a:prstClr val="black"/>
                </a:solidFill>
                <a:latin typeface="맑은 고딕" pitchFamily="50" charset="-127"/>
                <a:ea typeface="맑은 고딕" pitchFamily="50" charset="-127"/>
              </a:rPr>
              <a:t> = </a:t>
            </a:r>
            <a:r>
              <a:rPr lang="en-US" altLang="ko-KR" dirty="0" err="1" smtClean="0">
                <a:solidFill>
                  <a:prstClr val="black"/>
                </a:solidFill>
                <a:latin typeface="맑은 고딕" pitchFamily="50" charset="-127"/>
                <a:ea typeface="맑은 고딕" pitchFamily="50" charset="-127"/>
              </a:rPr>
              <a:t>invoice.getLineItems</a:t>
            </a:r>
            <a:r>
              <a:rPr lang="en-US" altLang="ko-KR" dirty="0" smtClean="0">
                <a:solidFill>
                  <a:prstClr val="black"/>
                </a:solidFill>
                <a:latin typeface="맑은 고딕" pitchFamily="50" charset="-127"/>
                <a:ea typeface="맑은 고딕" pitchFamily="50" charset="-127"/>
              </a:rPr>
              <a:t>();</a:t>
            </a:r>
          </a:p>
          <a:p>
            <a:r>
              <a:rPr lang="en-US" altLang="ko-KR" dirty="0" err="1" smtClean="0">
                <a:solidFill>
                  <a:prstClr val="black"/>
                </a:solidFill>
                <a:latin typeface="맑은 고딕" pitchFamily="50" charset="-127"/>
                <a:ea typeface="맑은 고딕" pitchFamily="50" charset="-127"/>
              </a:rPr>
              <a:t>assertEquals</a:t>
            </a:r>
            <a:r>
              <a:rPr lang="en-US" altLang="ko-KR" dirty="0" smtClean="0">
                <a:solidFill>
                  <a:prstClr val="black"/>
                </a:solidFill>
                <a:latin typeface="맑은 고딕" pitchFamily="50" charset="-127"/>
                <a:ea typeface="맑은 고딕" pitchFamily="50" charset="-127"/>
              </a:rPr>
              <a:t>(“number of items”, </a:t>
            </a:r>
            <a:r>
              <a:rPr lang="en-US" altLang="ko-KR" dirty="0" err="1" smtClean="0">
                <a:solidFill>
                  <a:prstClr val="black"/>
                </a:solidFill>
                <a:latin typeface="맑은 고딕" pitchFamily="50" charset="-127"/>
                <a:ea typeface="맑은 고딕" pitchFamily="50" charset="-127"/>
              </a:rPr>
              <a:t>lineItems.size</a:t>
            </a:r>
            <a:r>
              <a:rPr lang="en-US" altLang="ko-KR" dirty="0" smtClean="0">
                <a:solidFill>
                  <a:prstClr val="black"/>
                </a:solidFill>
                <a:latin typeface="맑은 고딕" pitchFamily="50" charset="-127"/>
                <a:ea typeface="맑은 고딕" pitchFamily="50" charset="-127"/>
              </a:rPr>
              <a:t>(), 1);</a:t>
            </a:r>
          </a:p>
          <a:p>
            <a:r>
              <a:rPr lang="en-US" altLang="ko-KR" dirty="0" err="1" smtClean="0">
                <a:solidFill>
                  <a:prstClr val="black"/>
                </a:solidFill>
                <a:latin typeface="맑은 고딕" pitchFamily="50" charset="-127"/>
                <a:ea typeface="맑은 고딕" pitchFamily="50" charset="-127"/>
              </a:rPr>
              <a:t>LineItem</a:t>
            </a:r>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actualLineItem</a:t>
            </a:r>
            <a:r>
              <a:rPr lang="en-US" altLang="ko-KR" dirty="0" smtClean="0">
                <a:solidFill>
                  <a:prstClr val="black"/>
                </a:solidFill>
                <a:latin typeface="맑은 고딕" pitchFamily="50" charset="-127"/>
                <a:ea typeface="맑은 고딕" pitchFamily="50" charset="-127"/>
              </a:rPr>
              <a:t> = (</a:t>
            </a:r>
            <a:r>
              <a:rPr lang="en-US" altLang="ko-KR" dirty="0" err="1" smtClean="0">
                <a:solidFill>
                  <a:prstClr val="black"/>
                </a:solidFill>
                <a:latin typeface="맑은 고딕" pitchFamily="50" charset="-127"/>
                <a:ea typeface="맑은 고딕" pitchFamily="50" charset="-127"/>
              </a:rPr>
              <a:t>LineItem</a:t>
            </a:r>
            <a:r>
              <a:rPr lang="en-US" altLang="ko-KR" dirty="0" smtClean="0">
                <a:solidFill>
                  <a:prstClr val="black"/>
                </a:solidFill>
                <a:latin typeface="맑은 고딕" pitchFamily="50" charset="-127"/>
                <a:ea typeface="맑은 고딕" pitchFamily="50" charset="-127"/>
              </a:rPr>
              <a:t>)</a:t>
            </a:r>
            <a:r>
              <a:rPr lang="en-US" altLang="ko-KR" dirty="0" err="1" smtClean="0">
                <a:solidFill>
                  <a:prstClr val="black"/>
                </a:solidFill>
                <a:latin typeface="맑은 고딕" pitchFamily="50" charset="-127"/>
                <a:ea typeface="맑은 고딕" pitchFamily="50" charset="-127"/>
              </a:rPr>
              <a:t>lineItems.get</a:t>
            </a:r>
            <a:r>
              <a:rPr lang="en-US" altLang="ko-KR" dirty="0" smtClean="0">
                <a:solidFill>
                  <a:prstClr val="black"/>
                </a:solidFill>
                <a:latin typeface="맑은 고딕" pitchFamily="50" charset="-127"/>
                <a:ea typeface="맑은 고딕" pitchFamily="50" charset="-127"/>
              </a:rPr>
              <a:t>(0);</a:t>
            </a:r>
          </a:p>
          <a:p>
            <a:r>
              <a:rPr lang="en-US" altLang="ko-KR" dirty="0" err="1" smtClean="0">
                <a:solidFill>
                  <a:prstClr val="black"/>
                </a:solidFill>
                <a:latin typeface="맑은 고딕" pitchFamily="50" charset="-127"/>
                <a:ea typeface="맑은 고딕" pitchFamily="50" charset="-127"/>
              </a:rPr>
              <a:t>LineItem</a:t>
            </a:r>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expectedLineItem</a:t>
            </a:r>
            <a:r>
              <a:rPr lang="en-US" altLang="ko-KR" dirty="0" smtClean="0">
                <a:solidFill>
                  <a:prstClr val="black"/>
                </a:solidFill>
                <a:latin typeface="맑은 고딕" pitchFamily="50" charset="-127"/>
                <a:ea typeface="맑은 고딕" pitchFamily="50" charset="-127"/>
              </a:rPr>
              <a:t> =  new </a:t>
            </a:r>
            <a:r>
              <a:rPr lang="en-US" altLang="ko-KR" dirty="0" err="1" smtClean="0">
                <a:solidFill>
                  <a:prstClr val="black"/>
                </a:solidFill>
                <a:latin typeface="맑은 고딕" pitchFamily="50" charset="-127"/>
                <a:ea typeface="맑은 고딕" pitchFamily="50" charset="-127"/>
              </a:rPr>
              <a:t>LineItem</a:t>
            </a:r>
            <a:r>
              <a:rPr lang="en-US" altLang="ko-KR" dirty="0" smtClean="0">
                <a:solidFill>
                  <a:prstClr val="black"/>
                </a:solidFill>
                <a:latin typeface="맑은 고딕" pitchFamily="50" charset="-127"/>
                <a:ea typeface="맑은 고딕" pitchFamily="50" charset="-127"/>
              </a:rPr>
              <a:t>(invoice, product, QUANTITY);</a:t>
            </a:r>
          </a:p>
          <a:p>
            <a:r>
              <a:rPr lang="en-US" altLang="ko-KR" dirty="0" err="1" smtClean="0">
                <a:solidFill>
                  <a:prstClr val="black"/>
                </a:solidFill>
                <a:latin typeface="맑은 고딕" pitchFamily="50" charset="-127"/>
                <a:ea typeface="맑은 고딕" pitchFamily="50" charset="-127"/>
              </a:rPr>
              <a:t>assertLineItemsEquals</a:t>
            </a:r>
            <a:r>
              <a:rPr lang="en-US" altLang="ko-KR" dirty="0" smtClean="0">
                <a:solidFill>
                  <a:prstClr val="black"/>
                </a:solidFill>
                <a:latin typeface="맑은 고딕" pitchFamily="50" charset="-127"/>
                <a:ea typeface="맑은 고딕" pitchFamily="50" charset="-127"/>
              </a:rPr>
              <a:t>(</a:t>
            </a:r>
            <a:r>
              <a:rPr lang="en-US" altLang="ko-KR" dirty="0" err="1" smtClean="0">
                <a:solidFill>
                  <a:prstClr val="black"/>
                </a:solidFill>
                <a:latin typeface="맑은 고딕" pitchFamily="50" charset="-127"/>
                <a:ea typeface="맑은 고딕" pitchFamily="50" charset="-127"/>
              </a:rPr>
              <a:t>expectedLineItem</a:t>
            </a:r>
            <a:r>
              <a:rPr lang="en-US" altLang="ko-KR" dirty="0" smtClean="0">
                <a:solidFill>
                  <a:prstClr val="black"/>
                </a:solidFill>
                <a:latin typeface="맑은 고딕" pitchFamily="50" charset="-127"/>
                <a:ea typeface="맑은 고딕" pitchFamily="50" charset="-127"/>
              </a:rPr>
              <a:t> , </a:t>
            </a:r>
            <a:r>
              <a:rPr lang="en-US" altLang="ko-KR" dirty="0" err="1" smtClean="0">
                <a:solidFill>
                  <a:prstClr val="black"/>
                </a:solidFill>
                <a:latin typeface="맑은 고딕" pitchFamily="50" charset="-127"/>
                <a:ea typeface="맑은 고딕" pitchFamily="50" charset="-127"/>
              </a:rPr>
              <a:t>actualLineItem</a:t>
            </a:r>
            <a:r>
              <a:rPr lang="en-US" altLang="ko-KR" dirty="0" smtClean="0">
                <a:solidFill>
                  <a:prstClr val="black"/>
                </a:solidFill>
                <a:latin typeface="맑은 고딕" pitchFamily="50" charset="-127"/>
                <a:ea typeface="맑은 고딕" pitchFamily="50" charset="-127"/>
              </a:rPr>
              <a:t> );</a:t>
            </a:r>
          </a:p>
          <a:p>
            <a:endParaRPr lang="en-US" altLang="ko-KR" dirty="0" smtClean="0">
              <a:solidFill>
                <a:prstClr val="black"/>
              </a:solidFill>
              <a:latin typeface="맑은 고딕" pitchFamily="50" charset="-127"/>
              <a:ea typeface="맑은 고딕" pitchFamily="50" charset="-127"/>
            </a:endParaRPr>
          </a:p>
        </p:txBody>
      </p:sp>
      <p:sp>
        <p:nvSpPr>
          <p:cNvPr id="12" name="직사각형 11"/>
          <p:cNvSpPr/>
          <p:nvPr/>
        </p:nvSpPr>
        <p:spPr>
          <a:xfrm>
            <a:off x="357158" y="1714488"/>
            <a:ext cx="5429288" cy="428628"/>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Rix고딕 M"/>
              <a:ea typeface="Rix고딕 M"/>
            </a:endParaRPr>
          </a:p>
        </p:txBody>
      </p:sp>
    </p:spTree>
    <p:extLst>
      <p:ext uri="{BB962C8B-B14F-4D97-AF65-F5344CB8AC3E}">
        <p14:creationId xmlns:p14="http://schemas.microsoft.com/office/powerpoint/2010/main" val="95395147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The Smells Seen Thus Far - I</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endParaRPr lang="ko-KR" altLang="en-US" b="1" dirty="0">
              <a:latin typeface="맑은 고딕" pitchFamily="50" charset="-127"/>
              <a:ea typeface="맑은 고딕" pitchFamily="50" charset="-127"/>
            </a:endParaRPr>
          </a:p>
        </p:txBody>
      </p:sp>
      <p:sp>
        <p:nvSpPr>
          <p:cNvPr id="2" name="내용 개체 틀 1"/>
          <p:cNvSpPr>
            <a:spLocks noGrp="1"/>
          </p:cNvSpPr>
          <p:nvPr>
            <p:ph sz="quarter" idx="10"/>
          </p:nvPr>
        </p:nvSpPr>
        <p:spPr>
          <a:xfrm>
            <a:off x="500089" y="1071566"/>
            <a:ext cx="8143877" cy="5357830"/>
          </a:xfrm>
        </p:spPr>
        <p:txBody>
          <a:bodyPr>
            <a:noAutofit/>
          </a:bodyPr>
          <a:lstStyle/>
          <a:p>
            <a:r>
              <a:rPr lang="en-US" altLang="ko-KR" sz="2000" dirty="0" smtClean="0"/>
              <a:t> Obscure Test</a:t>
            </a:r>
          </a:p>
          <a:p>
            <a:pPr lvl="1"/>
            <a:r>
              <a:rPr lang="en-US" altLang="ko-KR" sz="2000" dirty="0" smtClean="0"/>
              <a:t>Test is hard to understand.</a:t>
            </a:r>
          </a:p>
          <a:p>
            <a:r>
              <a:rPr lang="en-US" altLang="ko-KR" sz="2000" dirty="0" smtClean="0"/>
              <a:t> Common Causes:</a:t>
            </a:r>
          </a:p>
          <a:p>
            <a:pPr lvl="1"/>
            <a:r>
              <a:rPr lang="en-US" altLang="ko-KR" sz="2000" dirty="0" smtClean="0"/>
              <a:t>Verbose Test</a:t>
            </a:r>
          </a:p>
          <a:p>
            <a:pPr lvl="2"/>
            <a:r>
              <a:rPr lang="en-US" altLang="ko-KR" sz="1600" dirty="0" smtClean="0"/>
              <a:t>So much test code that it obscures the test intent</a:t>
            </a:r>
          </a:p>
          <a:p>
            <a:pPr lvl="1"/>
            <a:r>
              <a:rPr lang="en-US" altLang="ko-KR" sz="2000" dirty="0" smtClean="0"/>
              <a:t>Eager Test</a:t>
            </a:r>
          </a:p>
          <a:p>
            <a:pPr lvl="2"/>
            <a:r>
              <a:rPr lang="en-US" altLang="ko-KR" sz="1600" dirty="0" smtClean="0"/>
              <a:t>Several tests merged into one Test Method</a:t>
            </a:r>
          </a:p>
          <a:p>
            <a:pPr lvl="1"/>
            <a:r>
              <a:rPr lang="en-US" altLang="ko-KR" sz="2000" dirty="0" smtClean="0"/>
              <a:t>General Fixture</a:t>
            </a:r>
          </a:p>
          <a:p>
            <a:pPr lvl="2"/>
            <a:r>
              <a:rPr lang="en-US" altLang="ko-KR" sz="1600" dirty="0" smtClean="0"/>
              <a:t>Fixture contains objects irrelevant for this test</a:t>
            </a:r>
          </a:p>
          <a:p>
            <a:pPr lvl="1"/>
            <a:r>
              <a:rPr lang="en-US" altLang="ko-KR" sz="2000" dirty="0" smtClean="0"/>
              <a:t>Obtuse Assertion</a:t>
            </a:r>
          </a:p>
          <a:p>
            <a:pPr lvl="2"/>
            <a:r>
              <a:rPr lang="en-US" altLang="ko-KR" sz="1600" dirty="0" smtClean="0"/>
              <a:t>Using the wrong kind of assertion</a:t>
            </a:r>
          </a:p>
          <a:p>
            <a:pPr lvl="1"/>
            <a:r>
              <a:rPr lang="en-US" altLang="ko-KR" sz="2000" dirty="0" smtClean="0"/>
              <a:t>Hard-Coded Test Data</a:t>
            </a:r>
          </a:p>
          <a:p>
            <a:pPr lvl="2"/>
            <a:r>
              <a:rPr lang="en-US" altLang="ko-KR" sz="1600" dirty="0" smtClean="0"/>
              <a:t>Lots of “Magic Numbers” or Strings used when creating objects.</a:t>
            </a:r>
          </a:p>
          <a:p>
            <a:pPr lvl="2"/>
            <a:r>
              <a:rPr lang="en-US" altLang="ko-KR" sz="1600" dirty="0" smtClean="0"/>
              <a:t>More likely to result in unrepeatable tests</a:t>
            </a:r>
            <a:endParaRPr lang="ko-KR" altLang="en-US" sz="2000" dirty="0">
              <a:latin typeface="맑은 고딕" pitchFamily="50" charset="-127"/>
              <a:ea typeface="맑은 고딕" pitchFamily="50" charset="-127"/>
            </a:endParaRPr>
          </a:p>
        </p:txBody>
      </p:sp>
      <p:sp>
        <p:nvSpPr>
          <p:cNvPr id="7" name="텍스트 개체 틀 6"/>
          <p:cNvSpPr>
            <a:spLocks noGrp="1"/>
          </p:cNvSpPr>
          <p:nvPr>
            <p:ph type="body" sz="quarter" idx="13"/>
          </p:nvPr>
        </p:nvSpPr>
        <p:spPr/>
        <p:txBody>
          <a:bodyPr>
            <a:normAutofit fontScale="77500" lnSpcReduction="20000"/>
          </a:bodyPr>
          <a:lstStyle/>
          <a:p>
            <a:r>
              <a:rPr lang="en-US" altLang="ko-KR" b="1" dirty="0" smtClean="0">
                <a:solidFill>
                  <a:schemeClr val="tx1"/>
                </a:solidFill>
                <a:latin typeface="맑은 고딕" pitchFamily="50" charset="-127"/>
                <a:ea typeface="맑은 고딕" pitchFamily="50" charset="-127"/>
              </a:rPr>
              <a:t>3.7</a:t>
            </a:r>
            <a:endParaRPr lang="ko-KR" altLang="en-US" b="1" dirty="0">
              <a:solidFill>
                <a:schemeClr val="tx1"/>
              </a:solidFill>
              <a:latin typeface="맑은 고딕" pitchFamily="50" charset="-127"/>
              <a:ea typeface="맑은 고딕" pitchFamily="50" charset="-127"/>
            </a:endParaRPr>
          </a:p>
        </p:txBody>
      </p:sp>
    </p:spTree>
    <p:extLst>
      <p:ext uri="{BB962C8B-B14F-4D97-AF65-F5344CB8AC3E}">
        <p14:creationId xmlns:p14="http://schemas.microsoft.com/office/powerpoint/2010/main" val="319284746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The Smells Seen Thus Far - II</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endParaRPr lang="ko-KR" altLang="en-US" b="1" dirty="0">
              <a:latin typeface="맑은 고딕" pitchFamily="50" charset="-127"/>
              <a:ea typeface="맑은 고딕" pitchFamily="50" charset="-127"/>
            </a:endParaRPr>
          </a:p>
        </p:txBody>
      </p:sp>
      <p:sp>
        <p:nvSpPr>
          <p:cNvPr id="2" name="내용 개체 틀 1"/>
          <p:cNvSpPr>
            <a:spLocks noGrp="1"/>
          </p:cNvSpPr>
          <p:nvPr>
            <p:ph sz="quarter" idx="10"/>
          </p:nvPr>
        </p:nvSpPr>
        <p:spPr>
          <a:xfrm>
            <a:off x="500089" y="1071566"/>
            <a:ext cx="8143877" cy="5357830"/>
          </a:xfrm>
        </p:spPr>
        <p:txBody>
          <a:bodyPr>
            <a:noAutofit/>
          </a:bodyPr>
          <a:lstStyle/>
          <a:p>
            <a:pPr marL="342000" indent="-342000"/>
            <a:r>
              <a:rPr lang="en-US" altLang="ko-KR" sz="2400" dirty="0" smtClean="0"/>
              <a:t>Other Obscure Test Causes:</a:t>
            </a:r>
          </a:p>
          <a:p>
            <a:pPr lvl="1"/>
            <a:r>
              <a:rPr lang="en-US" altLang="ko-KR" sz="2400" dirty="0" smtClean="0"/>
              <a:t>Indirect Testing</a:t>
            </a:r>
          </a:p>
          <a:p>
            <a:pPr lvl="2"/>
            <a:r>
              <a:rPr lang="en-US" altLang="ko-KR" sz="2000" dirty="0" smtClean="0"/>
              <a:t>Interacting with the SUT via other software</a:t>
            </a:r>
          </a:p>
          <a:p>
            <a:pPr lvl="2"/>
            <a:r>
              <a:rPr lang="en-US" altLang="ko-KR" sz="2000" dirty="0" smtClean="0"/>
              <a:t>A cause of Fragile Tests (Behavior Smell)</a:t>
            </a:r>
          </a:p>
          <a:p>
            <a:pPr lvl="1"/>
            <a:r>
              <a:rPr lang="en-US" altLang="ko-KR" sz="2400" dirty="0" smtClean="0"/>
              <a:t>Mystery Guest</a:t>
            </a:r>
          </a:p>
          <a:p>
            <a:pPr lvl="2"/>
            <a:r>
              <a:rPr lang="en-US" altLang="ko-KR" sz="2000" dirty="0" smtClean="0"/>
              <a:t>Lots of “Magic Numbers” or Strings used as keys to database.</a:t>
            </a:r>
          </a:p>
          <a:p>
            <a:pPr lvl="2"/>
            <a:r>
              <a:rPr lang="en-US" altLang="ko-KR" sz="2000" dirty="0" smtClean="0"/>
              <a:t>“Lopsided” feel to tests (either Setup or Verification of outcome is external to test)</a:t>
            </a:r>
            <a:endParaRPr lang="ko-KR" altLang="en-US" sz="2000" dirty="0"/>
          </a:p>
        </p:txBody>
      </p:sp>
      <p:sp>
        <p:nvSpPr>
          <p:cNvPr id="7" name="텍스트 개체 틀 6"/>
          <p:cNvSpPr>
            <a:spLocks noGrp="1"/>
          </p:cNvSpPr>
          <p:nvPr>
            <p:ph type="body" sz="quarter" idx="13"/>
          </p:nvPr>
        </p:nvSpPr>
        <p:spPr/>
        <p:txBody>
          <a:bodyPr>
            <a:normAutofit fontScale="77500" lnSpcReduction="20000"/>
          </a:bodyPr>
          <a:lstStyle/>
          <a:p>
            <a:r>
              <a:rPr lang="en-US" altLang="ko-KR" b="1" dirty="0" smtClean="0">
                <a:solidFill>
                  <a:schemeClr val="tx1"/>
                </a:solidFill>
                <a:latin typeface="맑은 고딕" pitchFamily="50" charset="-127"/>
                <a:ea typeface="맑은 고딕" pitchFamily="50" charset="-127"/>
              </a:rPr>
              <a:t>3.7</a:t>
            </a:r>
            <a:endParaRPr lang="ko-KR" altLang="en-US" b="1" dirty="0">
              <a:solidFill>
                <a:schemeClr val="tx1"/>
              </a:solidFill>
              <a:latin typeface="맑은 고딕" pitchFamily="50" charset="-127"/>
              <a:ea typeface="맑은 고딕" pitchFamily="50" charset="-127"/>
            </a:endParaRPr>
          </a:p>
        </p:txBody>
      </p:sp>
    </p:spTree>
    <p:extLst>
      <p:ext uri="{BB962C8B-B14F-4D97-AF65-F5344CB8AC3E}">
        <p14:creationId xmlns:p14="http://schemas.microsoft.com/office/powerpoint/2010/main" val="273238464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The Smells Seen Thus Far - III</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endParaRPr lang="ko-KR" altLang="en-US" b="1" dirty="0">
              <a:latin typeface="맑은 고딕" pitchFamily="50" charset="-127"/>
              <a:ea typeface="맑은 고딕" pitchFamily="50" charset="-127"/>
            </a:endParaRPr>
          </a:p>
        </p:txBody>
      </p:sp>
      <p:sp>
        <p:nvSpPr>
          <p:cNvPr id="2" name="내용 개체 틀 1"/>
          <p:cNvSpPr>
            <a:spLocks noGrp="1"/>
          </p:cNvSpPr>
          <p:nvPr>
            <p:ph sz="quarter" idx="10"/>
          </p:nvPr>
        </p:nvSpPr>
        <p:spPr>
          <a:xfrm>
            <a:off x="500089" y="1071566"/>
            <a:ext cx="8143877" cy="5357830"/>
          </a:xfrm>
        </p:spPr>
        <p:txBody>
          <a:bodyPr>
            <a:noAutofit/>
          </a:bodyPr>
          <a:lstStyle/>
          <a:p>
            <a:pPr marL="342000" indent="-342000"/>
            <a:r>
              <a:rPr lang="en-US" altLang="ko-KR" sz="2400" dirty="0" smtClean="0"/>
              <a:t>Conditional Test Logic</a:t>
            </a:r>
          </a:p>
          <a:p>
            <a:pPr lvl="1"/>
            <a:r>
              <a:rPr lang="en-US" altLang="ko-KR" sz="2000" dirty="0" smtClean="0"/>
              <a:t>Tests containing conditional logic (IF statements or loops)</a:t>
            </a:r>
          </a:p>
          <a:p>
            <a:pPr lvl="2"/>
            <a:r>
              <a:rPr lang="en-US" altLang="ko-KR" sz="1800" dirty="0" smtClean="0"/>
              <a:t>Hard to verify correctness. Does it always test the same thing?</a:t>
            </a:r>
          </a:p>
          <a:p>
            <a:pPr lvl="2"/>
            <a:r>
              <a:rPr lang="en-US" altLang="ko-KR" sz="1800" dirty="0" smtClean="0"/>
              <a:t>A cause of Buggy Tests (Project Smell)</a:t>
            </a:r>
          </a:p>
          <a:p>
            <a:pPr lvl="2"/>
            <a:endParaRPr lang="en-US" altLang="ko-KR" sz="1800" dirty="0" smtClean="0"/>
          </a:p>
          <a:p>
            <a:pPr marL="342000" indent="-342000"/>
            <a:r>
              <a:rPr lang="en-US" altLang="ko-KR" sz="2400" dirty="0" smtClean="0"/>
              <a:t>Test Code Duplication</a:t>
            </a:r>
          </a:p>
          <a:p>
            <a:pPr lvl="1"/>
            <a:r>
              <a:rPr lang="en-US" altLang="ko-KR" sz="2000" dirty="0" smtClean="0"/>
              <a:t>Same code sequences appear many times in many tests</a:t>
            </a:r>
          </a:p>
          <a:p>
            <a:pPr lvl="1"/>
            <a:r>
              <a:rPr lang="en-US" altLang="ko-KR" sz="2000" dirty="0" smtClean="0"/>
              <a:t>More code to modify when something changes</a:t>
            </a:r>
          </a:p>
          <a:p>
            <a:pPr lvl="1"/>
            <a:r>
              <a:rPr lang="en-US" altLang="ko-KR" sz="2000" dirty="0" smtClean="0"/>
              <a:t>A cause of Fragile Tests (Behavior Smell)</a:t>
            </a:r>
            <a:endParaRPr lang="ko-KR" altLang="en-US" sz="2000" dirty="0" smtClean="0"/>
          </a:p>
        </p:txBody>
      </p:sp>
      <p:sp>
        <p:nvSpPr>
          <p:cNvPr id="7" name="텍스트 개체 틀 6"/>
          <p:cNvSpPr>
            <a:spLocks noGrp="1"/>
          </p:cNvSpPr>
          <p:nvPr>
            <p:ph type="body" sz="quarter" idx="13"/>
          </p:nvPr>
        </p:nvSpPr>
        <p:spPr/>
        <p:txBody>
          <a:bodyPr>
            <a:normAutofit fontScale="77500" lnSpcReduction="20000"/>
          </a:bodyPr>
          <a:lstStyle/>
          <a:p>
            <a:r>
              <a:rPr lang="en-US" altLang="ko-KR" b="1" dirty="0" smtClean="0">
                <a:solidFill>
                  <a:schemeClr val="tx1"/>
                </a:solidFill>
                <a:latin typeface="맑은 고딕" pitchFamily="50" charset="-127"/>
                <a:ea typeface="맑은 고딕" pitchFamily="50" charset="-127"/>
              </a:rPr>
              <a:t>3.7</a:t>
            </a:r>
            <a:endParaRPr lang="ko-KR" altLang="en-US" b="1" dirty="0">
              <a:solidFill>
                <a:schemeClr val="tx1"/>
              </a:solidFill>
              <a:latin typeface="맑은 고딕" pitchFamily="50" charset="-127"/>
              <a:ea typeface="맑은 고딕" pitchFamily="50" charset="-127"/>
            </a:endParaRPr>
          </a:p>
        </p:txBody>
      </p:sp>
    </p:spTree>
    <p:extLst>
      <p:ext uri="{BB962C8B-B14F-4D97-AF65-F5344CB8AC3E}">
        <p14:creationId xmlns:p14="http://schemas.microsoft.com/office/powerpoint/2010/main" val="144907121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body" idx="1"/>
          </p:nvPr>
        </p:nvSpPr>
        <p:spPr>
          <a:xfrm>
            <a:off x="200056" y="1275384"/>
            <a:ext cx="8711021" cy="4673896"/>
          </a:xfrm>
          <a:ln/>
        </p:spPr>
        <p:txBody>
          <a:bodyPr lIns="0" tIns="0" rIns="0" bIns="0"/>
          <a:lstStyle/>
          <a:p>
            <a:pPr indent="-288608" algn="ctr">
              <a:lnSpc>
                <a:spcPct val="95000"/>
              </a:lnSpc>
              <a:spcBef>
                <a:spcPct val="0"/>
              </a:spcBef>
              <a:buNone/>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 pos="8469630" algn="l"/>
              </a:tabLst>
            </a:pPr>
            <a:r>
              <a:rPr lang="en-GB" sz="1900" dirty="0">
                <a:solidFill>
                  <a:srgbClr val="666666"/>
                </a:solidFill>
                <a:latin typeface="Arial" charset="0"/>
              </a:rPr>
              <a:t>As aspiring Software Craftsmen we are raising the bar of professional software development by practising it and helping others learn the craft. Through this work we have come to value:</a:t>
            </a:r>
          </a:p>
          <a:p>
            <a:pPr indent="-288608" algn="ctr">
              <a:lnSpc>
                <a:spcPct val="95000"/>
              </a:lnSpc>
              <a:spcBef>
                <a:spcPct val="0"/>
              </a:spcBef>
              <a:buNone/>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 pos="8469630" algn="l"/>
              </a:tabLst>
            </a:pPr>
            <a:r>
              <a:rPr lang="en-GB" sz="1900" dirty="0">
                <a:latin typeface="Arial" charset="0"/>
              </a:rPr>
              <a:t> </a:t>
            </a:r>
          </a:p>
          <a:p>
            <a:pPr indent="-288608">
              <a:lnSpc>
                <a:spcPct val="95000"/>
              </a:lnSpc>
              <a:spcBef>
                <a:spcPct val="0"/>
              </a:spcBef>
              <a:buNone/>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 pos="8469630" algn="l"/>
              </a:tabLst>
            </a:pPr>
            <a:r>
              <a:rPr lang="en-GB" sz="2200" dirty="0">
                <a:latin typeface="Arial" charset="0"/>
              </a:rPr>
              <a:t>            Not only working software, </a:t>
            </a:r>
          </a:p>
          <a:p>
            <a:pPr indent="-288608">
              <a:lnSpc>
                <a:spcPct val="95000"/>
              </a:lnSpc>
              <a:spcBef>
                <a:spcPct val="0"/>
              </a:spcBef>
              <a:buNone/>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 pos="8469630" algn="l"/>
              </a:tabLst>
            </a:pPr>
            <a:r>
              <a:rPr lang="en-GB" sz="2200" dirty="0">
                <a:latin typeface="Arial" charset="0"/>
              </a:rPr>
              <a:t>                            but also </a:t>
            </a:r>
            <a:r>
              <a:rPr lang="en-GB" sz="2600" b="1" dirty="0">
                <a:latin typeface="Arial" charset="0"/>
              </a:rPr>
              <a:t>well-crafted software</a:t>
            </a:r>
          </a:p>
          <a:p>
            <a:pPr indent="-288608">
              <a:lnSpc>
                <a:spcPct val="95000"/>
              </a:lnSpc>
              <a:spcBef>
                <a:spcPct val="0"/>
              </a:spcBef>
              <a:buNone/>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 pos="8469630" algn="l"/>
              </a:tabLst>
            </a:pPr>
            <a:r>
              <a:rPr lang="en-GB" sz="2200" dirty="0">
                <a:latin typeface="Arial" charset="0"/>
              </a:rPr>
              <a:t>            Not only responding to change</a:t>
            </a:r>
            <a:r>
              <a:rPr lang="en-GB" sz="2400" dirty="0">
                <a:latin typeface="Arial" charset="0"/>
              </a:rPr>
              <a:t>, </a:t>
            </a:r>
            <a:r>
              <a:rPr lang="en-GB" sz="2200" dirty="0">
                <a:latin typeface="Arial" charset="0"/>
              </a:rPr>
              <a:t> </a:t>
            </a:r>
          </a:p>
          <a:p>
            <a:pPr indent="-288608">
              <a:lnSpc>
                <a:spcPct val="95000"/>
              </a:lnSpc>
              <a:spcBef>
                <a:spcPct val="0"/>
              </a:spcBef>
              <a:buNone/>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 pos="8469630" algn="l"/>
              </a:tabLst>
            </a:pPr>
            <a:r>
              <a:rPr lang="en-GB" sz="2200" dirty="0">
                <a:latin typeface="Arial" charset="0"/>
              </a:rPr>
              <a:t>                            but also </a:t>
            </a:r>
            <a:r>
              <a:rPr lang="en-GB" sz="2600" b="1" dirty="0">
                <a:latin typeface="Arial" charset="0"/>
              </a:rPr>
              <a:t>steadily adding value</a:t>
            </a:r>
          </a:p>
          <a:p>
            <a:pPr indent="-288608">
              <a:lnSpc>
                <a:spcPct val="95000"/>
              </a:lnSpc>
              <a:spcBef>
                <a:spcPct val="0"/>
              </a:spcBef>
              <a:buNone/>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 pos="8469630" algn="l"/>
              </a:tabLst>
            </a:pPr>
            <a:r>
              <a:rPr lang="en-GB" sz="2200" dirty="0">
                <a:latin typeface="Arial" charset="0"/>
              </a:rPr>
              <a:t>            Not only individuals and interactions</a:t>
            </a:r>
            <a:r>
              <a:rPr lang="en-GB" sz="2400" dirty="0">
                <a:latin typeface="Arial" charset="0"/>
              </a:rPr>
              <a:t>, </a:t>
            </a:r>
          </a:p>
          <a:p>
            <a:pPr indent="-288608">
              <a:lnSpc>
                <a:spcPct val="95000"/>
              </a:lnSpc>
              <a:spcBef>
                <a:spcPct val="0"/>
              </a:spcBef>
              <a:buNone/>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 pos="8469630" algn="l"/>
              </a:tabLst>
            </a:pPr>
            <a:r>
              <a:rPr lang="en-GB" sz="2400" dirty="0">
                <a:latin typeface="Arial" charset="0"/>
              </a:rPr>
              <a:t>                        </a:t>
            </a:r>
            <a:r>
              <a:rPr lang="en-GB" sz="2200" dirty="0">
                <a:latin typeface="Arial" charset="0"/>
              </a:rPr>
              <a:t>    but also </a:t>
            </a:r>
            <a:r>
              <a:rPr lang="en-GB" sz="2600" b="1" dirty="0">
                <a:latin typeface="Arial" charset="0"/>
              </a:rPr>
              <a:t>a</a:t>
            </a:r>
            <a:r>
              <a:rPr lang="en-GB" sz="2200" dirty="0">
                <a:latin typeface="Arial" charset="0"/>
              </a:rPr>
              <a:t> </a:t>
            </a:r>
            <a:r>
              <a:rPr lang="en-GB" sz="2600" b="1" dirty="0">
                <a:latin typeface="Arial" charset="0"/>
              </a:rPr>
              <a:t>community of professionals</a:t>
            </a:r>
          </a:p>
          <a:p>
            <a:pPr indent="-288608">
              <a:lnSpc>
                <a:spcPct val="95000"/>
              </a:lnSpc>
              <a:spcBef>
                <a:spcPct val="0"/>
              </a:spcBef>
              <a:buNone/>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 pos="8469630" algn="l"/>
              </a:tabLst>
            </a:pPr>
            <a:r>
              <a:rPr lang="en-GB" sz="2200" dirty="0">
                <a:latin typeface="Arial" charset="0"/>
              </a:rPr>
              <a:t>            Not only customer collaboration</a:t>
            </a:r>
            <a:r>
              <a:rPr lang="en-GB" sz="2400" dirty="0">
                <a:latin typeface="Arial" charset="0"/>
              </a:rPr>
              <a:t>, </a:t>
            </a:r>
          </a:p>
          <a:p>
            <a:pPr indent="-288608">
              <a:lnSpc>
                <a:spcPct val="95000"/>
              </a:lnSpc>
              <a:spcBef>
                <a:spcPct val="0"/>
              </a:spcBef>
              <a:buNone/>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 pos="8469630" algn="l"/>
              </a:tabLst>
            </a:pPr>
            <a:r>
              <a:rPr lang="en-GB" sz="2400" dirty="0">
                <a:latin typeface="Arial" charset="0"/>
              </a:rPr>
              <a:t>                    </a:t>
            </a:r>
            <a:r>
              <a:rPr lang="en-GB" sz="2200" dirty="0">
                <a:latin typeface="Arial" charset="0"/>
              </a:rPr>
              <a:t>        but also </a:t>
            </a:r>
            <a:r>
              <a:rPr lang="en-GB" sz="2600" b="1" dirty="0">
                <a:latin typeface="Arial" charset="0"/>
              </a:rPr>
              <a:t>productive partnerships</a:t>
            </a:r>
          </a:p>
          <a:p>
            <a:pPr indent="-288608">
              <a:lnSpc>
                <a:spcPct val="95000"/>
              </a:lnSpc>
              <a:spcBef>
                <a:spcPct val="0"/>
              </a:spcBef>
              <a:buNone/>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 pos="8469630" algn="l"/>
              </a:tabLst>
            </a:pPr>
            <a:r>
              <a:rPr lang="en-GB" sz="2400" dirty="0">
                <a:latin typeface="Arial" charset="0"/>
              </a:rPr>
              <a:t> </a:t>
            </a:r>
          </a:p>
          <a:p>
            <a:pPr indent="-288608">
              <a:lnSpc>
                <a:spcPct val="95000"/>
              </a:lnSpc>
              <a:spcBef>
                <a:spcPct val="0"/>
              </a:spcBef>
              <a:buNone/>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 pos="8469630" algn="l"/>
              </a:tabLst>
            </a:pPr>
            <a:endParaRPr lang="en-GB" sz="2400" dirty="0">
              <a:latin typeface="Arial" charset="0"/>
            </a:endParaRPr>
          </a:p>
        </p:txBody>
      </p:sp>
      <p:sp>
        <p:nvSpPr>
          <p:cNvPr id="4" name="TextBox 3"/>
          <p:cNvSpPr txBox="1"/>
          <p:nvPr/>
        </p:nvSpPr>
        <p:spPr>
          <a:xfrm>
            <a:off x="248574" y="169524"/>
            <a:ext cx="6395128" cy="379164"/>
          </a:xfrm>
          <a:prstGeom prst="rect">
            <a:avLst/>
          </a:prstGeom>
          <a:noFill/>
        </p:spPr>
        <p:txBody>
          <a:bodyPr wrap="square" rtlCol="0">
            <a:spAutoFit/>
          </a:bodyPr>
          <a:lstStyle/>
          <a:p>
            <a:pPr>
              <a:lnSpc>
                <a:spcPts val="2300"/>
              </a:lnSpc>
            </a:pPr>
            <a:r>
              <a:rPr lang="en-US" altLang="ko-KR" sz="1600" b="1" spc="-20" dirty="0" smtClean="0">
                <a:latin typeface="나눔고딕"/>
                <a:ea typeface="나눔고딕"/>
                <a:cs typeface="나눔고딕"/>
              </a:rPr>
              <a:t>1.5 </a:t>
            </a:r>
            <a:r>
              <a:rPr lang="en-GB" sz="1600" b="1" spc="-20" dirty="0">
                <a:latin typeface="나눔고딕"/>
                <a:ea typeface="나눔고딕"/>
                <a:cs typeface="나눔고딕"/>
              </a:rPr>
              <a:t>Manifesto for Software </a:t>
            </a:r>
            <a:r>
              <a:rPr lang="en-GB" sz="1600" b="1" spc="-20" dirty="0" smtClean="0">
                <a:latin typeface="나눔고딕"/>
                <a:ea typeface="나눔고딕"/>
                <a:cs typeface="나눔고딕"/>
              </a:rPr>
              <a:t>Craftsmanship - </a:t>
            </a:r>
            <a:r>
              <a:rPr lang="en-GB" sz="1600" b="1" dirty="0" smtClean="0">
                <a:solidFill>
                  <a:srgbClr val="000080"/>
                </a:solidFill>
                <a:latin typeface="나눔고딕"/>
                <a:ea typeface="나눔고딕"/>
                <a:cs typeface="나눔고딕"/>
              </a:rPr>
              <a:t>raising </a:t>
            </a:r>
            <a:r>
              <a:rPr lang="en-GB" sz="1600" b="1" dirty="0">
                <a:solidFill>
                  <a:srgbClr val="000080"/>
                </a:solidFill>
                <a:latin typeface="나눔고딕"/>
                <a:ea typeface="나눔고딕"/>
                <a:cs typeface="나눔고딕"/>
              </a:rPr>
              <a:t>the bar</a:t>
            </a:r>
            <a:endParaRPr lang="en-US" altLang="ko-KR" sz="1600" b="1" spc="-20" dirty="0" smtClean="0">
              <a:latin typeface="나눔고딕"/>
              <a:ea typeface="나눔고딕"/>
              <a:cs typeface="나눔고딕"/>
            </a:endParaRPr>
          </a:p>
        </p:txBody>
      </p:sp>
    </p:spTree>
    <p:extLst>
      <p:ext uri="{BB962C8B-B14F-4D97-AF65-F5344CB8AC3E}">
        <p14:creationId xmlns:p14="http://schemas.microsoft.com/office/powerpoint/2010/main" val="355705635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The Patterns Used So Far</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endParaRPr lang="ko-KR" altLang="en-US" b="1" dirty="0">
              <a:latin typeface="맑은 고딕" pitchFamily="50" charset="-127"/>
              <a:ea typeface="맑은 고딕" pitchFamily="50" charset="-127"/>
            </a:endParaRPr>
          </a:p>
        </p:txBody>
      </p:sp>
      <p:sp>
        <p:nvSpPr>
          <p:cNvPr id="2" name="내용 개체 틀 1"/>
          <p:cNvSpPr>
            <a:spLocks noGrp="1"/>
          </p:cNvSpPr>
          <p:nvPr>
            <p:ph sz="quarter" idx="10"/>
          </p:nvPr>
        </p:nvSpPr>
        <p:spPr>
          <a:xfrm>
            <a:off x="500089" y="1071566"/>
            <a:ext cx="8143877" cy="5357830"/>
          </a:xfrm>
        </p:spPr>
        <p:txBody>
          <a:bodyPr>
            <a:noAutofit/>
          </a:bodyPr>
          <a:lstStyle/>
          <a:p>
            <a:pPr marL="342000" indent="-342000"/>
            <a:r>
              <a:rPr lang="en-US" altLang="ko-KR" sz="2400" dirty="0" smtClean="0"/>
              <a:t>Expected Objects</a:t>
            </a:r>
          </a:p>
          <a:p>
            <a:pPr lvl="1"/>
            <a:r>
              <a:rPr lang="en-US" altLang="ko-KR" sz="2400" dirty="0" smtClean="0"/>
              <a:t>Use </a:t>
            </a:r>
            <a:r>
              <a:rPr lang="en-US" altLang="ko-KR" sz="2400" dirty="0" err="1" smtClean="0"/>
              <a:t>AssertEquals</a:t>
            </a:r>
            <a:r>
              <a:rPr lang="en-US" altLang="ko-KR" sz="2400" dirty="0" smtClean="0"/>
              <a:t> on whole objects rather than comparing individual fields</a:t>
            </a:r>
          </a:p>
          <a:p>
            <a:pPr marL="342000" indent="-342000"/>
            <a:r>
              <a:rPr lang="en-US" altLang="ko-KR" sz="2400" dirty="0" smtClean="0"/>
              <a:t>Guard Assertions</a:t>
            </a:r>
          </a:p>
          <a:p>
            <a:pPr lvl="1"/>
            <a:r>
              <a:rPr lang="en-US" altLang="ko-KR" sz="2400" dirty="0" smtClean="0"/>
              <a:t>Remove conditional logic associated with avoiding assertions when they would fail</a:t>
            </a:r>
          </a:p>
          <a:p>
            <a:pPr marL="342000" indent="-342000"/>
            <a:r>
              <a:rPr lang="en-US" altLang="ko-KR" sz="2400" dirty="0" smtClean="0"/>
              <a:t>Custom Asserts</a:t>
            </a:r>
          </a:p>
          <a:p>
            <a:pPr lvl="1"/>
            <a:r>
              <a:rPr lang="en-US" altLang="ko-KR" sz="2400" dirty="0" smtClean="0"/>
              <a:t>Remove Test Code Duplication by factoring out common code</a:t>
            </a:r>
          </a:p>
          <a:p>
            <a:pPr lvl="1"/>
            <a:r>
              <a:rPr lang="en-US" altLang="ko-KR" sz="2400" dirty="0" smtClean="0"/>
              <a:t>Remove conditional logic associated with complex verification logic</a:t>
            </a:r>
            <a:endParaRPr lang="ko-KR" altLang="en-US" sz="2000" b="1" dirty="0" smtClean="0"/>
          </a:p>
        </p:txBody>
      </p:sp>
      <p:sp>
        <p:nvSpPr>
          <p:cNvPr id="7" name="텍스트 개체 틀 6"/>
          <p:cNvSpPr>
            <a:spLocks noGrp="1"/>
          </p:cNvSpPr>
          <p:nvPr>
            <p:ph type="body" sz="quarter" idx="13"/>
          </p:nvPr>
        </p:nvSpPr>
        <p:spPr/>
        <p:txBody>
          <a:bodyPr>
            <a:normAutofit fontScale="77500" lnSpcReduction="20000"/>
          </a:bodyPr>
          <a:lstStyle/>
          <a:p>
            <a:r>
              <a:rPr lang="en-US" altLang="ko-KR" b="1" dirty="0" smtClean="0">
                <a:solidFill>
                  <a:schemeClr val="tx1"/>
                </a:solidFill>
                <a:latin typeface="맑은 고딕" pitchFamily="50" charset="-127"/>
                <a:ea typeface="맑은 고딕" pitchFamily="50" charset="-127"/>
              </a:rPr>
              <a:t>3.8</a:t>
            </a:r>
            <a:endParaRPr lang="ko-KR" altLang="en-US" b="1" dirty="0">
              <a:solidFill>
                <a:schemeClr val="tx1"/>
              </a:solidFill>
              <a:latin typeface="맑은 고딕" pitchFamily="50" charset="-127"/>
              <a:ea typeface="맑은 고딕" pitchFamily="50" charset="-127"/>
            </a:endParaRPr>
          </a:p>
        </p:txBody>
      </p:sp>
    </p:spTree>
    <p:extLst>
      <p:ext uri="{BB962C8B-B14F-4D97-AF65-F5344CB8AC3E}">
        <p14:creationId xmlns:p14="http://schemas.microsoft.com/office/powerpoint/2010/main" val="306389324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Patterns</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dirty="0" smtClean="0"/>
              <a:t>Expected Object</a:t>
            </a:r>
            <a:endParaRPr lang="ko-KR" altLang="en-US" b="1" dirty="0">
              <a:latin typeface="맑은 고딕" pitchFamily="50" charset="-127"/>
              <a:ea typeface="맑은 고딕" pitchFamily="50" charset="-127"/>
            </a:endParaRPr>
          </a:p>
        </p:txBody>
      </p:sp>
      <p:sp>
        <p:nvSpPr>
          <p:cNvPr id="2" name="내용 개체 틀 1"/>
          <p:cNvSpPr>
            <a:spLocks noGrp="1"/>
          </p:cNvSpPr>
          <p:nvPr>
            <p:ph sz="quarter" idx="10"/>
          </p:nvPr>
        </p:nvSpPr>
        <p:spPr>
          <a:xfrm>
            <a:off x="500089" y="1143004"/>
            <a:ext cx="8143877" cy="5357830"/>
          </a:xfrm>
        </p:spPr>
        <p:txBody>
          <a:bodyPr>
            <a:noAutofit/>
          </a:bodyPr>
          <a:lstStyle/>
          <a:p>
            <a:pPr marL="342000" indent="-342000"/>
            <a:r>
              <a:rPr lang="en-US" altLang="ko-KR" sz="2400" dirty="0" smtClean="0"/>
              <a:t>Replace a series of </a:t>
            </a:r>
            <a:r>
              <a:rPr lang="en-US" altLang="ko-KR" sz="2400" dirty="0" err="1" smtClean="0"/>
              <a:t>assertEquals</a:t>
            </a:r>
            <a:r>
              <a:rPr lang="en-US" altLang="ko-KR" sz="2400" dirty="0" smtClean="0"/>
              <a:t> on individual fields:</a:t>
            </a:r>
          </a:p>
          <a:p>
            <a:pPr lvl="1"/>
            <a:r>
              <a:rPr lang="en-US" altLang="ko-KR" sz="2400" dirty="0" err="1" smtClean="0"/>
              <a:t>assertEquals</a:t>
            </a:r>
            <a:r>
              <a:rPr lang="en-US" altLang="ko-KR" sz="2400" dirty="0" smtClean="0"/>
              <a:t> (</a:t>
            </a:r>
            <a:r>
              <a:rPr lang="en-US" altLang="ko-KR" sz="2400" dirty="0" err="1" smtClean="0"/>
              <a:t>expectedXvalue</a:t>
            </a:r>
            <a:r>
              <a:rPr lang="en-US" altLang="ko-KR" sz="2400" dirty="0" smtClean="0"/>
              <a:t>, </a:t>
            </a:r>
            <a:r>
              <a:rPr lang="en-US" altLang="ko-KR" sz="2400" dirty="0" err="1" smtClean="0"/>
              <a:t>actualPoint</a:t>
            </a:r>
            <a:r>
              <a:rPr lang="en-US" altLang="ko-KR" sz="2400" dirty="0" smtClean="0"/>
              <a:t> .</a:t>
            </a:r>
            <a:r>
              <a:rPr lang="en-US" altLang="ko-KR" sz="2400" dirty="0" err="1" smtClean="0"/>
              <a:t>getx</a:t>
            </a:r>
            <a:r>
              <a:rPr lang="en-US" altLang="ko-KR" sz="2400" dirty="0" smtClean="0"/>
              <a:t>() );</a:t>
            </a:r>
          </a:p>
          <a:p>
            <a:pPr lvl="1"/>
            <a:r>
              <a:rPr lang="en-US" altLang="ko-KR" sz="2400" dirty="0" err="1" smtClean="0"/>
              <a:t>assertEquals</a:t>
            </a:r>
            <a:r>
              <a:rPr lang="en-US" altLang="ko-KR" sz="2400" dirty="0" smtClean="0"/>
              <a:t> ( </a:t>
            </a:r>
            <a:r>
              <a:rPr lang="en-US" altLang="ko-KR" sz="2400" dirty="0" err="1" smtClean="0"/>
              <a:t>expectedYvalue</a:t>
            </a:r>
            <a:r>
              <a:rPr lang="en-US" altLang="ko-KR" sz="2400" dirty="0" smtClean="0"/>
              <a:t>, </a:t>
            </a:r>
            <a:r>
              <a:rPr lang="en-US" altLang="ko-KR" sz="2400" dirty="0" err="1" smtClean="0"/>
              <a:t>actualPoint</a:t>
            </a:r>
            <a:r>
              <a:rPr lang="en-US" altLang="ko-KR" sz="2400" dirty="0" smtClean="0"/>
              <a:t> .</a:t>
            </a:r>
            <a:r>
              <a:rPr lang="en-US" altLang="ko-KR" sz="2400" dirty="0" err="1" smtClean="0"/>
              <a:t>getY</a:t>
            </a:r>
            <a:r>
              <a:rPr lang="en-US" altLang="ko-KR" sz="2400" dirty="0" smtClean="0"/>
              <a:t>() );</a:t>
            </a:r>
          </a:p>
          <a:p>
            <a:pPr marL="342000" indent="-342000"/>
            <a:r>
              <a:rPr lang="en-US" altLang="ko-KR" sz="2400" dirty="0" smtClean="0"/>
              <a:t>with a single assertion of the whole object:</a:t>
            </a:r>
          </a:p>
          <a:p>
            <a:pPr lvl="1"/>
            <a:r>
              <a:rPr lang="en-US" altLang="ko-KR" sz="2400" dirty="0" err="1" smtClean="0"/>
              <a:t>assertEquals</a:t>
            </a:r>
            <a:r>
              <a:rPr lang="en-US" altLang="ko-KR" sz="2400" dirty="0" smtClean="0"/>
              <a:t> (</a:t>
            </a:r>
            <a:r>
              <a:rPr lang="en-US" altLang="ko-KR" sz="2400" dirty="0" err="1" smtClean="0"/>
              <a:t>expectedPoint</a:t>
            </a:r>
            <a:r>
              <a:rPr lang="en-US" altLang="ko-KR" sz="2400" dirty="0" smtClean="0"/>
              <a:t>, </a:t>
            </a:r>
            <a:r>
              <a:rPr lang="en-US" altLang="ko-KR" sz="2400" dirty="0" err="1" smtClean="0"/>
              <a:t>actualPoint</a:t>
            </a:r>
            <a:r>
              <a:rPr lang="en-US" altLang="ko-KR" sz="2400" dirty="0" smtClean="0"/>
              <a:t> );</a:t>
            </a:r>
          </a:p>
          <a:p>
            <a:pPr marL="342000" indent="-342000"/>
            <a:r>
              <a:rPr lang="en-US" altLang="ko-KR" sz="2400" dirty="0" smtClean="0"/>
              <a:t>Ways to construct the Expected Object:</a:t>
            </a:r>
          </a:p>
          <a:p>
            <a:pPr lvl="1"/>
            <a:r>
              <a:rPr lang="en-US" altLang="ko-KR" sz="2400" dirty="0" smtClean="0"/>
              <a:t>Point </a:t>
            </a:r>
            <a:r>
              <a:rPr lang="en-US" altLang="ko-KR" sz="2400" dirty="0" err="1" smtClean="0"/>
              <a:t>expectedPoint</a:t>
            </a:r>
            <a:r>
              <a:rPr lang="en-US" altLang="ko-KR" sz="2400" dirty="0" smtClean="0"/>
              <a:t> = new Point(17.0, 9.0)</a:t>
            </a:r>
          </a:p>
          <a:p>
            <a:pPr lvl="1">
              <a:buNone/>
            </a:pPr>
            <a:r>
              <a:rPr lang="en-US" altLang="ko-KR" sz="2400" dirty="0" smtClean="0"/>
              <a:t>Or:</a:t>
            </a:r>
          </a:p>
          <a:p>
            <a:pPr lvl="1"/>
            <a:r>
              <a:rPr lang="en-US" altLang="ko-KR" sz="2400" dirty="0" err="1" smtClean="0"/>
              <a:t>expectedPoint.setX</a:t>
            </a:r>
            <a:r>
              <a:rPr lang="en-US" altLang="ko-KR" sz="2400" dirty="0" smtClean="0"/>
              <a:t>( 17.0);</a:t>
            </a:r>
          </a:p>
          <a:p>
            <a:pPr lvl="1"/>
            <a:r>
              <a:rPr lang="en-US" altLang="ko-KR" sz="2400" dirty="0" err="1" smtClean="0"/>
              <a:t>expectedPoint.sety</a:t>
            </a:r>
            <a:r>
              <a:rPr lang="en-US" altLang="ko-KR" sz="2400" dirty="0" smtClean="0"/>
              <a:t>( 9.0);</a:t>
            </a:r>
            <a:endParaRPr lang="ko-KR" altLang="en-US" sz="2000" b="1" dirty="0" smtClean="0"/>
          </a:p>
        </p:txBody>
      </p:sp>
      <p:sp>
        <p:nvSpPr>
          <p:cNvPr id="7" name="텍스트 개체 틀 6"/>
          <p:cNvSpPr>
            <a:spLocks noGrp="1"/>
          </p:cNvSpPr>
          <p:nvPr>
            <p:ph type="body" sz="quarter" idx="13"/>
          </p:nvPr>
        </p:nvSpPr>
        <p:spPr/>
        <p:txBody>
          <a:bodyPr>
            <a:normAutofit fontScale="77500" lnSpcReduction="20000"/>
          </a:bodyPr>
          <a:lstStyle/>
          <a:p>
            <a:r>
              <a:rPr lang="en-US" altLang="ko-KR" b="1" dirty="0" smtClean="0">
                <a:solidFill>
                  <a:schemeClr val="tx1"/>
                </a:solidFill>
                <a:latin typeface="맑은 고딕" pitchFamily="50" charset="-127"/>
                <a:ea typeface="맑은 고딕" pitchFamily="50" charset="-127"/>
              </a:rPr>
              <a:t>3.9</a:t>
            </a:r>
            <a:endParaRPr lang="ko-KR" altLang="en-US" b="1" dirty="0">
              <a:solidFill>
                <a:schemeClr val="tx1"/>
              </a:solidFill>
              <a:latin typeface="맑은 고딕" pitchFamily="50" charset="-127"/>
              <a:ea typeface="맑은 고딕" pitchFamily="50" charset="-127"/>
            </a:endParaRPr>
          </a:p>
        </p:txBody>
      </p:sp>
    </p:spTree>
    <p:extLst>
      <p:ext uri="{BB962C8B-B14F-4D97-AF65-F5344CB8AC3E}">
        <p14:creationId xmlns:p14="http://schemas.microsoft.com/office/powerpoint/2010/main" val="653679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Patterns</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dirty="0" smtClean="0"/>
              <a:t>Guard Assertion</a:t>
            </a:r>
            <a:endParaRPr lang="ko-KR" altLang="en-US" b="1" dirty="0">
              <a:latin typeface="맑은 고딕" pitchFamily="50" charset="-127"/>
              <a:ea typeface="맑은 고딕" pitchFamily="50" charset="-127"/>
            </a:endParaRPr>
          </a:p>
        </p:txBody>
      </p:sp>
      <p:sp>
        <p:nvSpPr>
          <p:cNvPr id="2" name="내용 개체 틀 1"/>
          <p:cNvSpPr>
            <a:spLocks noGrp="1"/>
          </p:cNvSpPr>
          <p:nvPr>
            <p:ph sz="quarter" idx="10"/>
          </p:nvPr>
        </p:nvSpPr>
        <p:spPr>
          <a:xfrm>
            <a:off x="500089" y="1143004"/>
            <a:ext cx="8143877" cy="5357830"/>
          </a:xfrm>
        </p:spPr>
        <p:txBody>
          <a:bodyPr>
            <a:noAutofit/>
          </a:bodyPr>
          <a:lstStyle/>
          <a:p>
            <a:pPr marL="342000" indent="-342000"/>
            <a:r>
              <a:rPr lang="en-US" altLang="ko-KR" sz="2400" dirty="0" smtClean="0"/>
              <a:t>Conditional Test Logic creates multiple execution paths </a:t>
            </a:r>
            <a:r>
              <a:rPr lang="en-US" altLang="ko-KR" sz="2400" dirty="0" err="1" smtClean="0"/>
              <a:t>thruogh</a:t>
            </a:r>
            <a:r>
              <a:rPr lang="en-US" altLang="ko-KR" sz="2400" dirty="0" smtClean="0"/>
              <a:t> test:</a:t>
            </a:r>
          </a:p>
          <a:p>
            <a:pPr lvl="1">
              <a:buNone/>
            </a:pPr>
            <a:r>
              <a:rPr lang="en-US" altLang="ko-KR" sz="2000" dirty="0" smtClean="0"/>
              <a:t>if (</a:t>
            </a:r>
            <a:r>
              <a:rPr lang="en-US" altLang="ko-KR" sz="2000" dirty="0" err="1" smtClean="0"/>
              <a:t>actualCollection</a:t>
            </a:r>
            <a:r>
              <a:rPr lang="en-US" altLang="ko-KR" sz="2000" dirty="0" smtClean="0"/>
              <a:t> == null)</a:t>
            </a:r>
          </a:p>
          <a:p>
            <a:pPr lvl="1">
              <a:buNone/>
            </a:pPr>
            <a:r>
              <a:rPr lang="en-US" altLang="ko-KR" sz="2000" dirty="0" smtClean="0"/>
              <a:t>	fail(“collection is null”);</a:t>
            </a:r>
          </a:p>
          <a:p>
            <a:pPr lvl="1">
              <a:buNone/>
            </a:pPr>
            <a:r>
              <a:rPr lang="en-US" altLang="ko-KR" sz="2000" dirty="0" smtClean="0"/>
              <a:t>else {</a:t>
            </a:r>
          </a:p>
          <a:p>
            <a:pPr lvl="1">
              <a:buNone/>
            </a:pPr>
            <a:r>
              <a:rPr lang="en-US" altLang="ko-KR" sz="2000" dirty="0" smtClean="0"/>
              <a:t>	</a:t>
            </a:r>
            <a:r>
              <a:rPr lang="en-US" altLang="ko-KR" sz="2000" dirty="0" err="1" smtClean="0"/>
              <a:t>assertTrue</a:t>
            </a:r>
            <a:r>
              <a:rPr lang="en-US" altLang="ko-KR" sz="2000" dirty="0" smtClean="0"/>
              <a:t>( </a:t>
            </a:r>
            <a:r>
              <a:rPr lang="en-US" altLang="ko-KR" sz="2000" dirty="0" err="1" smtClean="0"/>
              <a:t>actualCollection.includes</a:t>
            </a:r>
            <a:r>
              <a:rPr lang="en-US" altLang="ko-KR" sz="2000" dirty="0" smtClean="0"/>
              <a:t>(</a:t>
            </a:r>
            <a:r>
              <a:rPr lang="en-US" altLang="ko-KR" sz="2000" dirty="0" err="1" smtClean="0"/>
              <a:t>expectedElement</a:t>
            </a:r>
            <a:r>
              <a:rPr lang="en-US" altLang="ko-KR" sz="2000" dirty="0" smtClean="0"/>
              <a:t>) );</a:t>
            </a:r>
          </a:p>
          <a:p>
            <a:pPr lvl="1">
              <a:buNone/>
            </a:pPr>
            <a:r>
              <a:rPr lang="en-US" altLang="ko-KR" sz="2000" dirty="0" smtClean="0"/>
              <a:t>}</a:t>
            </a:r>
          </a:p>
          <a:p>
            <a:pPr marL="342000" indent="-342000"/>
            <a:r>
              <a:rPr lang="en-US" altLang="ko-KR" sz="2400" dirty="0" smtClean="0"/>
              <a:t>This makes tests hard to verify. Better to replace with a Guard Assertion:</a:t>
            </a:r>
          </a:p>
          <a:p>
            <a:pPr lvl="1">
              <a:buNone/>
            </a:pPr>
            <a:r>
              <a:rPr lang="en-US" altLang="ko-KR" sz="2400" dirty="0" err="1" smtClean="0"/>
              <a:t>assertNotNull</a:t>
            </a:r>
            <a:r>
              <a:rPr lang="en-US" altLang="ko-KR" sz="2400" dirty="0" smtClean="0"/>
              <a:t>( “collection is null”, </a:t>
            </a:r>
            <a:r>
              <a:rPr lang="en-US" altLang="ko-KR" sz="2400" dirty="0" err="1" smtClean="0"/>
              <a:t>actualCollection</a:t>
            </a:r>
            <a:r>
              <a:rPr lang="en-US" altLang="ko-KR" sz="2400" dirty="0" smtClean="0"/>
              <a:t>);</a:t>
            </a:r>
          </a:p>
          <a:p>
            <a:pPr lvl="1">
              <a:buNone/>
            </a:pPr>
            <a:r>
              <a:rPr lang="en-US" altLang="ko-KR" sz="2400" dirty="0" err="1" smtClean="0"/>
              <a:t>assertTrue</a:t>
            </a:r>
            <a:r>
              <a:rPr lang="en-US" altLang="ko-KR" sz="2400" dirty="0" smtClean="0"/>
              <a:t>( </a:t>
            </a:r>
            <a:r>
              <a:rPr lang="en-US" altLang="ko-KR" sz="2400" dirty="0" err="1" smtClean="0"/>
              <a:t>actualCollection.includes</a:t>
            </a:r>
            <a:r>
              <a:rPr lang="en-US" altLang="ko-KR" sz="2400" dirty="0" smtClean="0"/>
              <a:t>(</a:t>
            </a:r>
            <a:r>
              <a:rPr lang="en-US" altLang="ko-KR" sz="2400" dirty="0" err="1" smtClean="0"/>
              <a:t>expectedElement</a:t>
            </a:r>
            <a:r>
              <a:rPr lang="en-US" altLang="ko-KR" sz="2400" dirty="0" smtClean="0"/>
              <a:t>));</a:t>
            </a:r>
            <a:endParaRPr lang="ko-KR" altLang="en-US" sz="2000" b="1" dirty="0" smtClean="0"/>
          </a:p>
        </p:txBody>
      </p:sp>
      <p:sp>
        <p:nvSpPr>
          <p:cNvPr id="7" name="텍스트 개체 틀 6"/>
          <p:cNvSpPr>
            <a:spLocks noGrp="1"/>
          </p:cNvSpPr>
          <p:nvPr>
            <p:ph type="body" sz="quarter" idx="13"/>
          </p:nvPr>
        </p:nvSpPr>
        <p:spPr/>
        <p:txBody>
          <a:bodyPr>
            <a:normAutofit fontScale="77500" lnSpcReduction="20000"/>
          </a:bodyPr>
          <a:lstStyle/>
          <a:p>
            <a:r>
              <a:rPr lang="en-US" altLang="ko-KR" b="1" dirty="0" smtClean="0">
                <a:solidFill>
                  <a:schemeClr val="tx1"/>
                </a:solidFill>
                <a:latin typeface="맑은 고딕" pitchFamily="50" charset="-127"/>
                <a:ea typeface="맑은 고딕" pitchFamily="50" charset="-127"/>
              </a:rPr>
              <a:t>3.9</a:t>
            </a:r>
            <a:endParaRPr lang="ko-KR" altLang="en-US" b="1" dirty="0">
              <a:solidFill>
                <a:schemeClr val="tx1"/>
              </a:solidFill>
              <a:latin typeface="맑은 고딕" pitchFamily="50" charset="-127"/>
              <a:ea typeface="맑은 고딕" pitchFamily="50" charset="-127"/>
            </a:endParaRPr>
          </a:p>
        </p:txBody>
      </p:sp>
    </p:spTree>
    <p:extLst>
      <p:ext uri="{BB962C8B-B14F-4D97-AF65-F5344CB8AC3E}">
        <p14:creationId xmlns:p14="http://schemas.microsoft.com/office/powerpoint/2010/main" val="21003097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Patterns</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dirty="0" smtClean="0"/>
              <a:t>Custom Assertion</a:t>
            </a:r>
            <a:endParaRPr lang="ko-KR" altLang="en-US" b="1" dirty="0">
              <a:latin typeface="맑은 고딕" pitchFamily="50" charset="-127"/>
              <a:ea typeface="맑은 고딕" pitchFamily="50" charset="-127"/>
            </a:endParaRPr>
          </a:p>
        </p:txBody>
      </p:sp>
      <p:sp>
        <p:nvSpPr>
          <p:cNvPr id="2" name="내용 개체 틀 1"/>
          <p:cNvSpPr>
            <a:spLocks noGrp="1"/>
          </p:cNvSpPr>
          <p:nvPr>
            <p:ph sz="quarter" idx="10"/>
          </p:nvPr>
        </p:nvSpPr>
        <p:spPr>
          <a:xfrm>
            <a:off x="500089" y="1143004"/>
            <a:ext cx="8143877" cy="5357830"/>
          </a:xfrm>
        </p:spPr>
        <p:txBody>
          <a:bodyPr>
            <a:noAutofit/>
          </a:bodyPr>
          <a:lstStyle/>
          <a:p>
            <a:pPr marL="342000" indent="-342000"/>
            <a:r>
              <a:rPr lang="en-US" altLang="ko-KR" sz="2400" dirty="0" smtClean="0"/>
              <a:t>Remove duplicated assertion logic by creating your own Assertion Methods to:</a:t>
            </a:r>
          </a:p>
          <a:p>
            <a:pPr lvl="1"/>
            <a:r>
              <a:rPr lang="en-US" altLang="ko-KR" sz="2400" dirty="0" smtClean="0"/>
              <a:t>Improve readability</a:t>
            </a:r>
          </a:p>
          <a:p>
            <a:pPr lvl="2"/>
            <a:r>
              <a:rPr lang="en-US" altLang="ko-KR" sz="2200" dirty="0" smtClean="0"/>
              <a:t>Intent-revealing methods that verify expected outcome</a:t>
            </a:r>
          </a:p>
          <a:p>
            <a:pPr lvl="1"/>
            <a:r>
              <a:rPr lang="en-US" altLang="ko-KR" sz="2400" dirty="0" smtClean="0"/>
              <a:t>Simplify troubleshooting</a:t>
            </a:r>
          </a:p>
          <a:p>
            <a:pPr lvl="2"/>
            <a:r>
              <a:rPr lang="en-US" altLang="ko-KR" sz="2200" dirty="0" smtClean="0"/>
              <a:t>Make </a:t>
            </a:r>
            <a:r>
              <a:rPr lang="en-US" altLang="ko-KR" sz="2200" dirty="0" err="1" smtClean="0"/>
              <a:t>xUnit</a:t>
            </a:r>
            <a:r>
              <a:rPr lang="en-US" altLang="ko-KR" sz="2200" dirty="0" smtClean="0"/>
              <a:t> failure reports easier to understand</a:t>
            </a:r>
          </a:p>
          <a:p>
            <a:pPr lvl="1"/>
            <a:r>
              <a:rPr lang="en-US" altLang="ko-KR" sz="2400" dirty="0" smtClean="0"/>
              <a:t>Define test-specific equality</a:t>
            </a:r>
          </a:p>
          <a:p>
            <a:pPr lvl="2"/>
            <a:r>
              <a:rPr lang="en-US" altLang="ko-KR" sz="2200" dirty="0" smtClean="0"/>
              <a:t>Ignore “don’t care” fields when comparing objects</a:t>
            </a:r>
          </a:p>
          <a:p>
            <a:pPr lvl="2"/>
            <a:r>
              <a:rPr lang="en-US" altLang="ko-KR" sz="2200" dirty="0" smtClean="0"/>
              <a:t>“Foreign Method” specific to testing</a:t>
            </a:r>
          </a:p>
          <a:p>
            <a:pPr lvl="1"/>
            <a:r>
              <a:rPr lang="en-US" altLang="ko-KR" sz="2400" dirty="0" smtClean="0"/>
              <a:t>Can be defined using Extract Method Refactoring.</a:t>
            </a:r>
            <a:endParaRPr lang="ko-KR" altLang="en-US" sz="2000" b="1" dirty="0" smtClean="0"/>
          </a:p>
        </p:txBody>
      </p:sp>
      <p:sp>
        <p:nvSpPr>
          <p:cNvPr id="7" name="텍스트 개체 틀 6"/>
          <p:cNvSpPr>
            <a:spLocks noGrp="1"/>
          </p:cNvSpPr>
          <p:nvPr>
            <p:ph type="body" sz="quarter" idx="13"/>
          </p:nvPr>
        </p:nvSpPr>
        <p:spPr/>
        <p:txBody>
          <a:bodyPr>
            <a:normAutofit fontScale="77500" lnSpcReduction="20000"/>
          </a:bodyPr>
          <a:lstStyle/>
          <a:p>
            <a:r>
              <a:rPr lang="en-US" altLang="ko-KR" b="1" dirty="0" smtClean="0">
                <a:solidFill>
                  <a:schemeClr val="tx1"/>
                </a:solidFill>
                <a:latin typeface="맑은 고딕" pitchFamily="50" charset="-127"/>
                <a:ea typeface="맑은 고딕" pitchFamily="50" charset="-127"/>
              </a:rPr>
              <a:t>3.9</a:t>
            </a:r>
            <a:endParaRPr lang="ko-KR" altLang="en-US" b="1" dirty="0">
              <a:solidFill>
                <a:schemeClr val="tx1"/>
              </a:solidFill>
              <a:latin typeface="맑은 고딕" pitchFamily="50" charset="-127"/>
              <a:ea typeface="맑은 고딕" pitchFamily="50" charset="-127"/>
            </a:endParaRPr>
          </a:p>
        </p:txBody>
      </p:sp>
    </p:spTree>
    <p:extLst>
      <p:ext uri="{BB962C8B-B14F-4D97-AF65-F5344CB8AC3E}">
        <p14:creationId xmlns:p14="http://schemas.microsoft.com/office/powerpoint/2010/main" val="245877897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Exercise</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dirty="0" smtClean="0"/>
              <a:t>CS1 – Result Verification</a:t>
            </a:r>
            <a:endParaRPr lang="ko-KR" altLang="en-US" b="1" dirty="0">
              <a:latin typeface="맑은 고딕" pitchFamily="50" charset="-127"/>
              <a:ea typeface="맑은 고딕" pitchFamily="50" charset="-127"/>
            </a:endParaRPr>
          </a:p>
        </p:txBody>
      </p:sp>
      <p:sp>
        <p:nvSpPr>
          <p:cNvPr id="2" name="내용 개체 틀 1"/>
          <p:cNvSpPr>
            <a:spLocks noGrp="1"/>
          </p:cNvSpPr>
          <p:nvPr>
            <p:ph sz="quarter" idx="10"/>
          </p:nvPr>
        </p:nvSpPr>
        <p:spPr>
          <a:xfrm>
            <a:off x="500089" y="1214442"/>
            <a:ext cx="8143877" cy="5357830"/>
          </a:xfrm>
        </p:spPr>
        <p:txBody>
          <a:bodyPr>
            <a:noAutofit/>
          </a:bodyPr>
          <a:lstStyle/>
          <a:p>
            <a:r>
              <a:rPr lang="en-US" altLang="ko-KR" sz="2000" dirty="0" smtClean="0"/>
              <a:t> </a:t>
            </a:r>
            <a:r>
              <a:rPr lang="en-US" altLang="ko-KR" sz="2000" i="1" dirty="0" smtClean="0"/>
              <a:t>Situation:</a:t>
            </a:r>
          </a:p>
          <a:p>
            <a:pPr lvl="1"/>
            <a:r>
              <a:rPr lang="en-US" altLang="ko-KR" sz="1800" dirty="0" smtClean="0"/>
              <a:t>You have just inherited maintenance of the Flight Management System. The good news is that there are automated unit tests. The bad news is that most of the tests look something like these tests.</a:t>
            </a:r>
          </a:p>
          <a:p>
            <a:r>
              <a:rPr lang="en-US" altLang="ko-KR" sz="2000" i="1" dirty="0" smtClean="0"/>
              <a:t> Instructions:</a:t>
            </a:r>
          </a:p>
          <a:p>
            <a:pPr lvl="1"/>
            <a:r>
              <a:rPr lang="en-US" altLang="ko-KR" sz="1800" dirty="0" smtClean="0"/>
              <a:t>Examine the code in the handout and determine what code smells you are seeing.</a:t>
            </a:r>
          </a:p>
          <a:p>
            <a:r>
              <a:rPr lang="en-US" altLang="ko-KR" sz="2000" i="1" dirty="0" smtClean="0"/>
              <a:t> Discussion Questions:</a:t>
            </a:r>
          </a:p>
          <a:p>
            <a:pPr lvl="1"/>
            <a:r>
              <a:rPr lang="en-US" altLang="ko-KR" sz="1800" dirty="0" smtClean="0"/>
              <a:t>Which Code Smells are we having?</a:t>
            </a:r>
          </a:p>
          <a:p>
            <a:pPr lvl="1"/>
            <a:r>
              <a:rPr lang="en-US" altLang="ko-KR" sz="1800" dirty="0" smtClean="0"/>
              <a:t>What are the underlying root causes?</a:t>
            </a:r>
          </a:p>
          <a:p>
            <a:pPr lvl="1"/>
            <a:r>
              <a:rPr lang="en-US" altLang="ko-KR" sz="1800" dirty="0" smtClean="0"/>
              <a:t>Which </a:t>
            </a:r>
            <a:r>
              <a:rPr lang="en-US" altLang="ko-KR" sz="1800" dirty="0" err="1" smtClean="0"/>
              <a:t>XUnit</a:t>
            </a:r>
            <a:r>
              <a:rPr lang="en-US" altLang="ko-KR" sz="1800" dirty="0" smtClean="0"/>
              <a:t> Patterns can we apply to alleviate them?</a:t>
            </a:r>
            <a:endParaRPr lang="ko-KR" altLang="en-US" sz="7200" b="1" dirty="0" smtClean="0"/>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3.10</a:t>
            </a:r>
            <a:endParaRPr lang="ko-KR" altLang="en-US" b="1" dirty="0">
              <a:solidFill>
                <a:schemeClr val="tx1"/>
              </a:solidFill>
              <a:latin typeface="맑은 고딕" pitchFamily="50" charset="-127"/>
              <a:ea typeface="맑은 고딕" pitchFamily="50" charset="-127"/>
            </a:endParaRPr>
          </a:p>
        </p:txBody>
      </p:sp>
    </p:spTree>
    <p:extLst>
      <p:ext uri="{BB962C8B-B14F-4D97-AF65-F5344CB8AC3E}">
        <p14:creationId xmlns:p14="http://schemas.microsoft.com/office/powerpoint/2010/main" val="230223452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b="1" dirty="0" smtClean="0">
                <a:latin typeface="맑은 고딕" pitchFamily="50" charset="-127"/>
                <a:ea typeface="맑은 고딕" pitchFamily="50" charset="-127"/>
              </a:rPr>
              <a:t>Example</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dirty="0" smtClean="0"/>
              <a:t>The Whole Test</a:t>
            </a:r>
            <a:endParaRPr lang="ko-KR" altLang="en-US" b="1" dirty="0">
              <a:latin typeface="맑은 고딕" pitchFamily="50" charset="-127"/>
              <a:ea typeface="맑은 고딕" pitchFamily="50" charset="-127"/>
            </a:endParaRPr>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3.11</a:t>
            </a:r>
            <a:endParaRPr lang="ko-KR" altLang="en-US" b="1" dirty="0">
              <a:solidFill>
                <a:schemeClr val="tx1"/>
              </a:solidFill>
              <a:latin typeface="맑은 고딕" pitchFamily="50" charset="-127"/>
              <a:ea typeface="맑은 고딕" pitchFamily="50" charset="-127"/>
            </a:endParaRPr>
          </a:p>
        </p:txBody>
      </p:sp>
      <p:sp>
        <p:nvSpPr>
          <p:cNvPr id="11" name="직사각형 10"/>
          <p:cNvSpPr/>
          <p:nvPr/>
        </p:nvSpPr>
        <p:spPr>
          <a:xfrm>
            <a:off x="571472" y="1266515"/>
            <a:ext cx="8143932" cy="4662815"/>
          </a:xfrm>
          <a:prstGeom prst="rect">
            <a:avLst/>
          </a:prstGeom>
        </p:spPr>
        <p:txBody>
          <a:bodyPr wrap="square">
            <a:spAutoFit/>
          </a:bodyPr>
          <a:lstStyle/>
          <a:p>
            <a:r>
              <a:rPr lang="en-US" altLang="ko-KR" sz="1100" dirty="0" smtClean="0">
                <a:solidFill>
                  <a:prstClr val="black"/>
                </a:solidFill>
                <a:latin typeface="맑은 고딕" pitchFamily="50" charset="-127"/>
                <a:ea typeface="맑은 고딕" pitchFamily="50" charset="-127"/>
              </a:rPr>
              <a:t>public void </a:t>
            </a:r>
            <a:r>
              <a:rPr lang="en-US" altLang="ko-KR" sz="1100" dirty="0" err="1" smtClean="0">
                <a:solidFill>
                  <a:prstClr val="black"/>
                </a:solidFill>
                <a:latin typeface="맑은 고딕" pitchFamily="50" charset="-127"/>
                <a:ea typeface="맑은 고딕" pitchFamily="50" charset="-127"/>
              </a:rPr>
              <a:t>testAddItemQuantity_severalQuantity</a:t>
            </a:r>
            <a:r>
              <a:rPr lang="en-US" altLang="ko-KR" sz="1100" dirty="0" smtClean="0">
                <a:solidFill>
                  <a:prstClr val="black"/>
                </a:solidFill>
                <a:latin typeface="맑은 고딕" pitchFamily="50" charset="-127"/>
                <a:ea typeface="맑은 고딕" pitchFamily="50" charset="-127"/>
              </a:rPr>
              <a:t>() throws Exception {</a:t>
            </a:r>
          </a:p>
          <a:p>
            <a:r>
              <a:rPr lang="en-US" altLang="ko-KR" sz="1100" dirty="0" smtClean="0">
                <a:solidFill>
                  <a:prstClr val="black"/>
                </a:solidFill>
                <a:latin typeface="맑은 고딕" pitchFamily="50" charset="-127"/>
                <a:ea typeface="맑은 고딕" pitchFamily="50" charset="-127"/>
              </a:rPr>
              <a:t>  try {</a:t>
            </a:r>
          </a:p>
          <a:p>
            <a:r>
              <a:rPr lang="en-US" altLang="ko-KR" sz="1100" dirty="0" smtClean="0">
                <a:solidFill>
                  <a:prstClr val="black"/>
                </a:solidFill>
                <a:latin typeface="맑은 고딕" pitchFamily="50" charset="-127"/>
                <a:ea typeface="맑은 고딕" pitchFamily="50" charset="-127"/>
              </a:rPr>
              <a:t>    // Setup Fixture</a:t>
            </a:r>
          </a:p>
          <a:p>
            <a:r>
              <a:rPr lang="en-US" altLang="ko-KR" sz="1100" dirty="0" smtClean="0">
                <a:solidFill>
                  <a:prstClr val="black"/>
                </a:solidFill>
                <a:latin typeface="맑은 고딕" pitchFamily="50" charset="-127"/>
                <a:ea typeface="맑은 고딕" pitchFamily="50" charset="-127"/>
              </a:rPr>
              <a:t>    final </a:t>
            </a:r>
            <a:r>
              <a:rPr lang="en-US" altLang="ko-KR" sz="1100" dirty="0" err="1" smtClean="0">
                <a:solidFill>
                  <a:prstClr val="black"/>
                </a:solidFill>
                <a:latin typeface="맑은 고딕" pitchFamily="50" charset="-127"/>
                <a:ea typeface="맑은 고딕" pitchFamily="50" charset="-127"/>
              </a:rPr>
              <a:t>int</a:t>
            </a:r>
            <a:r>
              <a:rPr lang="en-US" altLang="ko-KR" sz="1100" dirty="0" smtClean="0">
                <a:solidFill>
                  <a:prstClr val="black"/>
                </a:solidFill>
                <a:latin typeface="맑은 고딕" pitchFamily="50" charset="-127"/>
                <a:ea typeface="맑은 고딕" pitchFamily="50" charset="-127"/>
              </a:rPr>
              <a:t> QUANTITY = 5;</a:t>
            </a:r>
          </a:p>
          <a:p>
            <a:r>
              <a:rPr lang="en-US" altLang="ko-KR" sz="1100" dirty="0" smtClean="0">
                <a:solidFill>
                  <a:prstClr val="black"/>
                </a:solidFill>
                <a:latin typeface="맑은 고딕" pitchFamily="50" charset="-127"/>
                <a:ea typeface="맑은 고딕" pitchFamily="50" charset="-127"/>
              </a:rPr>
              <a:t>    Address </a:t>
            </a:r>
            <a:r>
              <a:rPr lang="en-US" altLang="ko-KR" sz="1100" dirty="0" err="1" smtClean="0">
                <a:solidFill>
                  <a:prstClr val="black"/>
                </a:solidFill>
                <a:latin typeface="맑은 고딕" pitchFamily="50" charset="-127"/>
                <a:ea typeface="맑은 고딕" pitchFamily="50" charset="-127"/>
              </a:rPr>
              <a:t>billingAddress</a:t>
            </a:r>
            <a:r>
              <a:rPr lang="en-US" altLang="ko-KR" sz="1100" dirty="0" smtClean="0">
                <a:solidFill>
                  <a:prstClr val="black"/>
                </a:solidFill>
                <a:latin typeface="맑은 고딕" pitchFamily="50" charset="-127"/>
                <a:ea typeface="맑은 고딕" pitchFamily="50" charset="-127"/>
              </a:rPr>
              <a:t> = new Address("1222 1st St SW", "Calgary", "Alberta", "T2N 2V2", "Canada");</a:t>
            </a:r>
          </a:p>
          <a:p>
            <a:r>
              <a:rPr lang="en-US" altLang="ko-KR" sz="1100" dirty="0" smtClean="0">
                <a:solidFill>
                  <a:prstClr val="black"/>
                </a:solidFill>
                <a:latin typeface="맑은 고딕" pitchFamily="50" charset="-127"/>
                <a:ea typeface="맑은 고딕" pitchFamily="50" charset="-127"/>
              </a:rPr>
              <a:t>    Address </a:t>
            </a:r>
            <a:r>
              <a:rPr lang="en-US" altLang="ko-KR" sz="1100" dirty="0" err="1" smtClean="0">
                <a:solidFill>
                  <a:prstClr val="black"/>
                </a:solidFill>
                <a:latin typeface="맑은 고딕" pitchFamily="50" charset="-127"/>
                <a:ea typeface="맑은 고딕" pitchFamily="50" charset="-127"/>
              </a:rPr>
              <a:t>shippingAddress</a:t>
            </a:r>
            <a:r>
              <a:rPr lang="en-US" altLang="ko-KR" sz="1100" dirty="0" smtClean="0">
                <a:solidFill>
                  <a:prstClr val="black"/>
                </a:solidFill>
                <a:latin typeface="맑은 고딕" pitchFamily="50" charset="-127"/>
                <a:ea typeface="맑은 고딕" pitchFamily="50" charset="-127"/>
              </a:rPr>
              <a:t> = new Address("1333 1st St SW", "Calgary", "Alberta", "T2N 2V2", "Canada");</a:t>
            </a:r>
          </a:p>
          <a:p>
            <a:r>
              <a:rPr lang="en-US" altLang="ko-KR" sz="1100" dirty="0" smtClean="0">
                <a:solidFill>
                  <a:prstClr val="black"/>
                </a:solidFill>
                <a:latin typeface="맑은 고딕" pitchFamily="50" charset="-127"/>
                <a:ea typeface="맑은 고딕" pitchFamily="50" charset="-127"/>
              </a:rPr>
              <a:t>    Customer </a:t>
            </a:r>
            <a:r>
              <a:rPr lang="en-US" altLang="ko-KR" sz="1100" dirty="0" err="1" smtClean="0">
                <a:solidFill>
                  <a:prstClr val="black"/>
                </a:solidFill>
                <a:latin typeface="맑은 고딕" pitchFamily="50" charset="-127"/>
                <a:ea typeface="맑은 고딕" pitchFamily="50" charset="-127"/>
              </a:rPr>
              <a:t>customer</a:t>
            </a:r>
            <a:r>
              <a:rPr lang="en-US" altLang="ko-KR" sz="1100" dirty="0" smtClean="0">
                <a:solidFill>
                  <a:prstClr val="black"/>
                </a:solidFill>
                <a:latin typeface="맑은 고딕" pitchFamily="50" charset="-127"/>
                <a:ea typeface="맑은 고딕" pitchFamily="50" charset="-127"/>
              </a:rPr>
              <a:t> = new Customer(99, "John", "Doe", new </a:t>
            </a:r>
            <a:r>
              <a:rPr lang="en-US" altLang="ko-KR" sz="1100" dirty="0" err="1" smtClean="0">
                <a:solidFill>
                  <a:prstClr val="black"/>
                </a:solidFill>
                <a:latin typeface="맑은 고딕" pitchFamily="50" charset="-127"/>
                <a:ea typeface="맑은 고딕" pitchFamily="50" charset="-127"/>
              </a:rPr>
              <a:t>BigDecimal</a:t>
            </a:r>
            <a:r>
              <a:rPr lang="en-US" altLang="ko-KR" sz="1100" dirty="0" smtClean="0">
                <a:solidFill>
                  <a:prstClr val="black"/>
                </a:solidFill>
                <a:latin typeface="맑은 고딕" pitchFamily="50" charset="-127"/>
                <a:ea typeface="맑은 고딕" pitchFamily="50" charset="-127"/>
              </a:rPr>
              <a:t>("30"), </a:t>
            </a:r>
            <a:r>
              <a:rPr lang="en-US" altLang="ko-KR" sz="1100" dirty="0" err="1" smtClean="0">
                <a:solidFill>
                  <a:prstClr val="black"/>
                </a:solidFill>
                <a:latin typeface="맑은 고딕" pitchFamily="50" charset="-127"/>
                <a:ea typeface="맑은 고딕" pitchFamily="50" charset="-127"/>
              </a:rPr>
              <a:t>billingAddress</a:t>
            </a:r>
            <a:r>
              <a:rPr lang="en-US" altLang="ko-KR" sz="1100" dirty="0" smtClean="0">
                <a:solidFill>
                  <a:prstClr val="black"/>
                </a:solidFill>
                <a:latin typeface="맑은 고딕" pitchFamily="50" charset="-127"/>
                <a:ea typeface="맑은 고딕" pitchFamily="50" charset="-127"/>
              </a:rPr>
              <a:t>,</a:t>
            </a:r>
          </a:p>
          <a:p>
            <a:r>
              <a:rPr lang="en-US" altLang="ko-KR" sz="1100" dirty="0" smtClean="0">
                <a:solidFill>
                  <a:prstClr val="black"/>
                </a:solidFill>
                <a:latin typeface="맑은 고딕" pitchFamily="50" charset="-127"/>
                <a:ea typeface="맑은 고딕" pitchFamily="50" charset="-127"/>
              </a:rPr>
              <a:t>    </a:t>
            </a:r>
            <a:r>
              <a:rPr lang="en-US" altLang="ko-KR" sz="1100" dirty="0" err="1" smtClean="0">
                <a:solidFill>
                  <a:prstClr val="black"/>
                </a:solidFill>
                <a:latin typeface="맑은 고딕" pitchFamily="50" charset="-127"/>
                <a:ea typeface="맑은 고딕" pitchFamily="50" charset="-127"/>
              </a:rPr>
              <a:t>shippingAddress</a:t>
            </a:r>
            <a:r>
              <a:rPr lang="en-US" altLang="ko-KR" sz="1100" dirty="0" smtClean="0">
                <a:solidFill>
                  <a:prstClr val="black"/>
                </a:solidFill>
                <a:latin typeface="맑은 고딕" pitchFamily="50" charset="-127"/>
                <a:ea typeface="맑은 고딕" pitchFamily="50" charset="-127"/>
              </a:rPr>
              <a:t>);</a:t>
            </a:r>
          </a:p>
          <a:p>
            <a:r>
              <a:rPr lang="en-US" altLang="ko-KR" sz="1100" dirty="0" smtClean="0">
                <a:solidFill>
                  <a:prstClr val="black"/>
                </a:solidFill>
                <a:latin typeface="맑은 고딕" pitchFamily="50" charset="-127"/>
                <a:ea typeface="맑은 고딕" pitchFamily="50" charset="-127"/>
              </a:rPr>
              <a:t>    Product </a:t>
            </a:r>
            <a:r>
              <a:rPr lang="en-US" altLang="ko-KR" sz="1100" dirty="0" err="1" smtClean="0">
                <a:solidFill>
                  <a:prstClr val="black"/>
                </a:solidFill>
                <a:latin typeface="맑은 고딕" pitchFamily="50" charset="-127"/>
                <a:ea typeface="맑은 고딕" pitchFamily="50" charset="-127"/>
              </a:rPr>
              <a:t>product</a:t>
            </a:r>
            <a:r>
              <a:rPr lang="en-US" altLang="ko-KR" sz="1100" dirty="0" smtClean="0">
                <a:solidFill>
                  <a:prstClr val="black"/>
                </a:solidFill>
                <a:latin typeface="맑은 고딕" pitchFamily="50" charset="-127"/>
                <a:ea typeface="맑은 고딕" pitchFamily="50" charset="-127"/>
              </a:rPr>
              <a:t> = new Product(88, "</a:t>
            </a:r>
            <a:r>
              <a:rPr lang="en-US" altLang="ko-KR" sz="1100" dirty="0" err="1" smtClean="0">
                <a:solidFill>
                  <a:prstClr val="black"/>
                </a:solidFill>
                <a:latin typeface="맑은 고딕" pitchFamily="50" charset="-127"/>
                <a:ea typeface="맑은 고딕" pitchFamily="50" charset="-127"/>
              </a:rPr>
              <a:t>SomeWidget</a:t>
            </a:r>
            <a:r>
              <a:rPr lang="en-US" altLang="ko-KR" sz="1100" dirty="0" smtClean="0">
                <a:solidFill>
                  <a:prstClr val="black"/>
                </a:solidFill>
                <a:latin typeface="맑은 고딕" pitchFamily="50" charset="-127"/>
                <a:ea typeface="맑은 고딕" pitchFamily="50" charset="-127"/>
              </a:rPr>
              <a:t>", new </a:t>
            </a:r>
            <a:r>
              <a:rPr lang="en-US" altLang="ko-KR" sz="1100" dirty="0" err="1" smtClean="0">
                <a:solidFill>
                  <a:prstClr val="black"/>
                </a:solidFill>
                <a:latin typeface="맑은 고딕" pitchFamily="50" charset="-127"/>
                <a:ea typeface="맑은 고딕" pitchFamily="50" charset="-127"/>
              </a:rPr>
              <a:t>BigDecimal</a:t>
            </a:r>
            <a:r>
              <a:rPr lang="en-US" altLang="ko-KR" sz="1100" dirty="0" smtClean="0">
                <a:solidFill>
                  <a:prstClr val="black"/>
                </a:solidFill>
                <a:latin typeface="맑은 고딕" pitchFamily="50" charset="-127"/>
                <a:ea typeface="맑은 고딕" pitchFamily="50" charset="-127"/>
              </a:rPr>
              <a:t>("19.99"));</a:t>
            </a:r>
          </a:p>
          <a:p>
            <a:r>
              <a:rPr lang="en-US" altLang="ko-KR" sz="1100" dirty="0" smtClean="0">
                <a:solidFill>
                  <a:prstClr val="black"/>
                </a:solidFill>
                <a:latin typeface="맑은 고딕" pitchFamily="50" charset="-127"/>
                <a:ea typeface="맑은 고딕" pitchFamily="50" charset="-127"/>
              </a:rPr>
              <a:t>    Invoice </a:t>
            </a:r>
            <a:r>
              <a:rPr lang="en-US" altLang="ko-KR" sz="1100" dirty="0" err="1" smtClean="0">
                <a:solidFill>
                  <a:prstClr val="black"/>
                </a:solidFill>
                <a:latin typeface="맑은 고딕" pitchFamily="50" charset="-127"/>
                <a:ea typeface="맑은 고딕" pitchFamily="50" charset="-127"/>
              </a:rPr>
              <a:t>invoice</a:t>
            </a:r>
            <a:r>
              <a:rPr lang="en-US" altLang="ko-KR" sz="1100" dirty="0" smtClean="0">
                <a:solidFill>
                  <a:prstClr val="black"/>
                </a:solidFill>
                <a:latin typeface="맑은 고딕" pitchFamily="50" charset="-127"/>
                <a:ea typeface="맑은 고딕" pitchFamily="50" charset="-127"/>
              </a:rPr>
              <a:t> = new Invoice(customer);</a:t>
            </a:r>
          </a:p>
          <a:p>
            <a:r>
              <a:rPr lang="en-US" altLang="ko-KR" sz="1100" dirty="0" smtClean="0">
                <a:solidFill>
                  <a:prstClr val="black"/>
                </a:solidFill>
                <a:latin typeface="맑은 고딕" pitchFamily="50" charset="-127"/>
                <a:ea typeface="맑은 고딕" pitchFamily="50" charset="-127"/>
              </a:rPr>
              <a:t>    // Exercise SUT</a:t>
            </a:r>
          </a:p>
          <a:p>
            <a:r>
              <a:rPr lang="en-US" altLang="ko-KR" sz="1100" dirty="0" smtClean="0">
                <a:solidFill>
                  <a:prstClr val="black"/>
                </a:solidFill>
                <a:latin typeface="맑은 고딕" pitchFamily="50" charset="-127"/>
                <a:ea typeface="맑은 고딕" pitchFamily="50" charset="-127"/>
              </a:rPr>
              <a:t>    </a:t>
            </a:r>
            <a:r>
              <a:rPr lang="en-US" altLang="ko-KR" sz="1100" dirty="0" err="1" smtClean="0">
                <a:solidFill>
                  <a:prstClr val="black"/>
                </a:solidFill>
                <a:latin typeface="맑은 고딕" pitchFamily="50" charset="-127"/>
                <a:ea typeface="맑은 고딕" pitchFamily="50" charset="-127"/>
              </a:rPr>
              <a:t>invoice.addItemQuantity</a:t>
            </a:r>
            <a:r>
              <a:rPr lang="en-US" altLang="ko-KR" sz="1100" dirty="0" smtClean="0">
                <a:solidFill>
                  <a:prstClr val="black"/>
                </a:solidFill>
                <a:latin typeface="맑은 고딕" pitchFamily="50" charset="-127"/>
                <a:ea typeface="맑은 고딕" pitchFamily="50" charset="-127"/>
              </a:rPr>
              <a:t>(product, QUANTITY);</a:t>
            </a:r>
          </a:p>
          <a:p>
            <a:r>
              <a:rPr lang="en-US" altLang="ko-KR" sz="1100" dirty="0" smtClean="0">
                <a:solidFill>
                  <a:prstClr val="black"/>
                </a:solidFill>
                <a:latin typeface="맑은 고딕" pitchFamily="50" charset="-127"/>
                <a:ea typeface="맑은 고딕" pitchFamily="50" charset="-127"/>
              </a:rPr>
              <a:t>    // Verify Outcome</a:t>
            </a:r>
          </a:p>
          <a:p>
            <a:r>
              <a:rPr lang="en-US" altLang="ko-KR" sz="1100" dirty="0" smtClean="0">
                <a:solidFill>
                  <a:prstClr val="black"/>
                </a:solidFill>
                <a:latin typeface="맑은 고딕" pitchFamily="50" charset="-127"/>
                <a:ea typeface="맑은 고딕" pitchFamily="50" charset="-127"/>
              </a:rPr>
              <a:t>    List </a:t>
            </a:r>
            <a:r>
              <a:rPr lang="en-US" altLang="ko-KR" sz="1100" dirty="0" err="1" smtClean="0">
                <a:solidFill>
                  <a:prstClr val="black"/>
                </a:solidFill>
                <a:latin typeface="맑은 고딕" pitchFamily="50" charset="-127"/>
                <a:ea typeface="맑은 고딕" pitchFamily="50" charset="-127"/>
              </a:rPr>
              <a:t>lineItems</a:t>
            </a:r>
            <a:r>
              <a:rPr lang="en-US" altLang="ko-KR" sz="1100" dirty="0" smtClean="0">
                <a:solidFill>
                  <a:prstClr val="black"/>
                </a:solidFill>
                <a:latin typeface="맑은 고딕" pitchFamily="50" charset="-127"/>
                <a:ea typeface="맑은 고딕" pitchFamily="50" charset="-127"/>
              </a:rPr>
              <a:t> = </a:t>
            </a:r>
            <a:r>
              <a:rPr lang="en-US" altLang="ko-KR" sz="1100" dirty="0" err="1" smtClean="0">
                <a:solidFill>
                  <a:prstClr val="black"/>
                </a:solidFill>
                <a:latin typeface="맑은 고딕" pitchFamily="50" charset="-127"/>
                <a:ea typeface="맑은 고딕" pitchFamily="50" charset="-127"/>
              </a:rPr>
              <a:t>invoice.getLineItems</a:t>
            </a:r>
            <a:r>
              <a:rPr lang="en-US" altLang="ko-KR" sz="1100" dirty="0" smtClean="0">
                <a:solidFill>
                  <a:prstClr val="black"/>
                </a:solidFill>
                <a:latin typeface="맑은 고딕" pitchFamily="50" charset="-127"/>
                <a:ea typeface="맑은 고딕" pitchFamily="50" charset="-127"/>
              </a:rPr>
              <a:t>();</a:t>
            </a:r>
          </a:p>
          <a:p>
            <a:r>
              <a:rPr lang="en-US" altLang="ko-KR" sz="1100" dirty="0" smtClean="0">
                <a:solidFill>
                  <a:prstClr val="black"/>
                </a:solidFill>
                <a:latin typeface="맑은 고딕" pitchFamily="50" charset="-127"/>
                <a:ea typeface="맑은 고딕" pitchFamily="50" charset="-127"/>
              </a:rPr>
              <a:t>    List </a:t>
            </a:r>
            <a:r>
              <a:rPr lang="en-US" altLang="ko-KR" sz="1100" dirty="0" err="1" smtClean="0">
                <a:solidFill>
                  <a:prstClr val="black"/>
                </a:solidFill>
                <a:latin typeface="맑은 고딕" pitchFamily="50" charset="-127"/>
                <a:ea typeface="맑은 고딕" pitchFamily="50" charset="-127"/>
              </a:rPr>
              <a:t>lineItems</a:t>
            </a:r>
            <a:r>
              <a:rPr lang="en-US" altLang="ko-KR" sz="1100" dirty="0" smtClean="0">
                <a:solidFill>
                  <a:prstClr val="black"/>
                </a:solidFill>
                <a:latin typeface="맑은 고딕" pitchFamily="50" charset="-127"/>
                <a:ea typeface="맑은 고딕" pitchFamily="50" charset="-127"/>
              </a:rPr>
              <a:t> = </a:t>
            </a:r>
            <a:r>
              <a:rPr lang="en-US" altLang="ko-KR" sz="1100" dirty="0" err="1" smtClean="0">
                <a:solidFill>
                  <a:prstClr val="black"/>
                </a:solidFill>
                <a:latin typeface="맑은 고딕" pitchFamily="50" charset="-127"/>
                <a:ea typeface="맑은 고딕" pitchFamily="50" charset="-127"/>
              </a:rPr>
              <a:t>invoice.getLineItems</a:t>
            </a:r>
            <a:r>
              <a:rPr lang="en-US" altLang="ko-KR" sz="1100" dirty="0" smtClean="0">
                <a:solidFill>
                  <a:prstClr val="black"/>
                </a:solidFill>
                <a:latin typeface="맑은 고딕" pitchFamily="50" charset="-127"/>
                <a:ea typeface="맑은 고딕" pitchFamily="50" charset="-127"/>
              </a:rPr>
              <a:t>();</a:t>
            </a:r>
          </a:p>
          <a:p>
            <a:r>
              <a:rPr lang="en-US" altLang="ko-KR" sz="1100" dirty="0" smtClean="0">
                <a:solidFill>
                  <a:prstClr val="black"/>
                </a:solidFill>
                <a:latin typeface="맑은 고딕" pitchFamily="50" charset="-127"/>
                <a:ea typeface="맑은 고딕" pitchFamily="50" charset="-127"/>
              </a:rPr>
              <a:t>    </a:t>
            </a:r>
            <a:r>
              <a:rPr lang="en-US" altLang="ko-KR" sz="1100" dirty="0" err="1" smtClean="0">
                <a:solidFill>
                  <a:prstClr val="black"/>
                </a:solidFill>
                <a:latin typeface="맑은 고딕" pitchFamily="50" charset="-127"/>
                <a:ea typeface="맑은 고딕" pitchFamily="50" charset="-127"/>
              </a:rPr>
              <a:t>assertEquals</a:t>
            </a:r>
            <a:r>
              <a:rPr lang="en-US" altLang="ko-KR" sz="1100" dirty="0" smtClean="0">
                <a:solidFill>
                  <a:prstClr val="black"/>
                </a:solidFill>
                <a:latin typeface="맑은 고딕" pitchFamily="50" charset="-127"/>
                <a:ea typeface="맑은 고딕" pitchFamily="50" charset="-127"/>
              </a:rPr>
              <a:t>(“number of items”, </a:t>
            </a:r>
            <a:r>
              <a:rPr lang="en-US" altLang="ko-KR" sz="1100" dirty="0" err="1" smtClean="0">
                <a:solidFill>
                  <a:prstClr val="black"/>
                </a:solidFill>
                <a:latin typeface="맑은 고딕" pitchFamily="50" charset="-127"/>
                <a:ea typeface="맑은 고딕" pitchFamily="50" charset="-127"/>
              </a:rPr>
              <a:t>lineItems.size</a:t>
            </a:r>
            <a:r>
              <a:rPr lang="en-US" altLang="ko-KR" sz="1100" dirty="0" smtClean="0">
                <a:solidFill>
                  <a:prstClr val="black"/>
                </a:solidFill>
                <a:latin typeface="맑은 고딕" pitchFamily="50" charset="-127"/>
                <a:ea typeface="맑은 고딕" pitchFamily="50" charset="-127"/>
              </a:rPr>
              <a:t>(), 1);</a:t>
            </a:r>
          </a:p>
          <a:p>
            <a:r>
              <a:rPr lang="en-US" altLang="ko-KR" sz="1100" dirty="0" smtClean="0">
                <a:solidFill>
                  <a:prstClr val="black"/>
                </a:solidFill>
                <a:latin typeface="맑은 고딕" pitchFamily="50" charset="-127"/>
                <a:ea typeface="맑은 고딕" pitchFamily="50" charset="-127"/>
              </a:rPr>
              <a:t>    </a:t>
            </a:r>
            <a:r>
              <a:rPr lang="en-US" altLang="ko-KR" sz="1100" dirty="0" err="1" smtClean="0">
                <a:solidFill>
                  <a:prstClr val="black"/>
                </a:solidFill>
                <a:latin typeface="맑은 고딕" pitchFamily="50" charset="-127"/>
                <a:ea typeface="맑은 고딕" pitchFamily="50" charset="-127"/>
              </a:rPr>
              <a:t>LineItem</a:t>
            </a:r>
            <a:r>
              <a:rPr lang="en-US" altLang="ko-KR" sz="1100" dirty="0" smtClean="0">
                <a:solidFill>
                  <a:prstClr val="black"/>
                </a:solidFill>
                <a:latin typeface="맑은 고딕" pitchFamily="50" charset="-127"/>
                <a:ea typeface="맑은 고딕" pitchFamily="50" charset="-127"/>
              </a:rPr>
              <a:t> </a:t>
            </a:r>
            <a:r>
              <a:rPr lang="en-US" altLang="ko-KR" sz="1100" dirty="0" err="1" smtClean="0">
                <a:solidFill>
                  <a:prstClr val="black"/>
                </a:solidFill>
                <a:latin typeface="맑은 고딕" pitchFamily="50" charset="-127"/>
                <a:ea typeface="맑은 고딕" pitchFamily="50" charset="-127"/>
              </a:rPr>
              <a:t>actualLineItem</a:t>
            </a:r>
            <a:r>
              <a:rPr lang="en-US" altLang="ko-KR" sz="1100" dirty="0" smtClean="0">
                <a:solidFill>
                  <a:prstClr val="black"/>
                </a:solidFill>
                <a:latin typeface="맑은 고딕" pitchFamily="50" charset="-127"/>
                <a:ea typeface="맑은 고딕" pitchFamily="50" charset="-127"/>
              </a:rPr>
              <a:t> = (</a:t>
            </a:r>
            <a:r>
              <a:rPr lang="en-US" altLang="ko-KR" sz="1100" dirty="0" err="1" smtClean="0">
                <a:solidFill>
                  <a:prstClr val="black"/>
                </a:solidFill>
                <a:latin typeface="맑은 고딕" pitchFamily="50" charset="-127"/>
                <a:ea typeface="맑은 고딕" pitchFamily="50" charset="-127"/>
              </a:rPr>
              <a:t>LineItem</a:t>
            </a:r>
            <a:r>
              <a:rPr lang="en-US" altLang="ko-KR" sz="1100" dirty="0" smtClean="0">
                <a:solidFill>
                  <a:prstClr val="black"/>
                </a:solidFill>
                <a:latin typeface="맑은 고딕" pitchFamily="50" charset="-127"/>
                <a:ea typeface="맑은 고딕" pitchFamily="50" charset="-127"/>
              </a:rPr>
              <a:t>)</a:t>
            </a:r>
            <a:r>
              <a:rPr lang="en-US" altLang="ko-KR" sz="1100" dirty="0" err="1" smtClean="0">
                <a:solidFill>
                  <a:prstClr val="black"/>
                </a:solidFill>
                <a:latin typeface="맑은 고딕" pitchFamily="50" charset="-127"/>
                <a:ea typeface="맑은 고딕" pitchFamily="50" charset="-127"/>
              </a:rPr>
              <a:t>lineItems.get</a:t>
            </a:r>
            <a:r>
              <a:rPr lang="en-US" altLang="ko-KR" sz="1100" dirty="0" smtClean="0">
                <a:solidFill>
                  <a:prstClr val="black"/>
                </a:solidFill>
                <a:latin typeface="맑은 고딕" pitchFamily="50" charset="-127"/>
                <a:ea typeface="맑은 고딕" pitchFamily="50" charset="-127"/>
              </a:rPr>
              <a:t>(0);</a:t>
            </a:r>
          </a:p>
          <a:p>
            <a:r>
              <a:rPr lang="en-US" altLang="ko-KR" sz="1100" dirty="0" smtClean="0">
                <a:solidFill>
                  <a:prstClr val="black"/>
                </a:solidFill>
                <a:latin typeface="맑은 고딕" pitchFamily="50" charset="-127"/>
                <a:ea typeface="맑은 고딕" pitchFamily="50" charset="-127"/>
              </a:rPr>
              <a:t>    </a:t>
            </a:r>
            <a:r>
              <a:rPr lang="en-US" altLang="ko-KR" sz="1100" dirty="0" err="1" smtClean="0">
                <a:solidFill>
                  <a:prstClr val="black"/>
                </a:solidFill>
                <a:latin typeface="맑은 고딕" pitchFamily="50" charset="-127"/>
                <a:ea typeface="맑은 고딕" pitchFamily="50" charset="-127"/>
              </a:rPr>
              <a:t>LineItem</a:t>
            </a:r>
            <a:r>
              <a:rPr lang="en-US" altLang="ko-KR" sz="1100" dirty="0" smtClean="0">
                <a:solidFill>
                  <a:prstClr val="black"/>
                </a:solidFill>
                <a:latin typeface="맑은 고딕" pitchFamily="50" charset="-127"/>
                <a:ea typeface="맑은 고딕" pitchFamily="50" charset="-127"/>
              </a:rPr>
              <a:t> </a:t>
            </a:r>
            <a:r>
              <a:rPr lang="en-US" altLang="ko-KR" sz="1100" dirty="0" err="1" smtClean="0">
                <a:solidFill>
                  <a:prstClr val="black"/>
                </a:solidFill>
                <a:latin typeface="맑은 고딕" pitchFamily="50" charset="-127"/>
                <a:ea typeface="맑은 고딕" pitchFamily="50" charset="-127"/>
              </a:rPr>
              <a:t>expectedLineItem</a:t>
            </a:r>
            <a:r>
              <a:rPr lang="en-US" altLang="ko-KR" sz="1100" dirty="0" smtClean="0">
                <a:solidFill>
                  <a:prstClr val="black"/>
                </a:solidFill>
                <a:latin typeface="맑은 고딕" pitchFamily="50" charset="-127"/>
                <a:ea typeface="맑은 고딕" pitchFamily="50" charset="-127"/>
              </a:rPr>
              <a:t> =  new </a:t>
            </a:r>
            <a:r>
              <a:rPr lang="en-US" altLang="ko-KR" sz="1100" dirty="0" err="1" smtClean="0">
                <a:solidFill>
                  <a:prstClr val="black"/>
                </a:solidFill>
                <a:latin typeface="맑은 고딕" pitchFamily="50" charset="-127"/>
                <a:ea typeface="맑은 고딕" pitchFamily="50" charset="-127"/>
              </a:rPr>
              <a:t>LineItem</a:t>
            </a:r>
            <a:r>
              <a:rPr lang="en-US" altLang="ko-KR" sz="1100" dirty="0" smtClean="0">
                <a:solidFill>
                  <a:prstClr val="black"/>
                </a:solidFill>
                <a:latin typeface="맑은 고딕" pitchFamily="50" charset="-127"/>
                <a:ea typeface="맑은 고딕" pitchFamily="50" charset="-127"/>
              </a:rPr>
              <a:t>(invoice, product, QUANTITY);</a:t>
            </a:r>
          </a:p>
          <a:p>
            <a:r>
              <a:rPr lang="en-US" altLang="ko-KR" sz="1100" dirty="0" smtClean="0">
                <a:solidFill>
                  <a:prstClr val="black"/>
                </a:solidFill>
                <a:latin typeface="맑은 고딕" pitchFamily="50" charset="-127"/>
                <a:ea typeface="맑은 고딕" pitchFamily="50" charset="-127"/>
              </a:rPr>
              <a:t>    </a:t>
            </a:r>
            <a:r>
              <a:rPr lang="en-US" altLang="ko-KR" sz="1100" dirty="0" err="1" smtClean="0">
                <a:solidFill>
                  <a:prstClr val="black"/>
                </a:solidFill>
                <a:latin typeface="맑은 고딕" pitchFamily="50" charset="-127"/>
                <a:ea typeface="맑은 고딕" pitchFamily="50" charset="-127"/>
              </a:rPr>
              <a:t>assertLineItemsEquals</a:t>
            </a:r>
            <a:r>
              <a:rPr lang="en-US" altLang="ko-KR" sz="1100" dirty="0" smtClean="0">
                <a:solidFill>
                  <a:prstClr val="black"/>
                </a:solidFill>
                <a:latin typeface="맑은 고딕" pitchFamily="50" charset="-127"/>
                <a:ea typeface="맑은 고딕" pitchFamily="50" charset="-127"/>
              </a:rPr>
              <a:t>(</a:t>
            </a:r>
            <a:r>
              <a:rPr lang="en-US" altLang="ko-KR" sz="1100" dirty="0" err="1" smtClean="0">
                <a:solidFill>
                  <a:prstClr val="black"/>
                </a:solidFill>
                <a:latin typeface="맑은 고딕" pitchFamily="50" charset="-127"/>
                <a:ea typeface="맑은 고딕" pitchFamily="50" charset="-127"/>
              </a:rPr>
              <a:t>expectedLineItem</a:t>
            </a:r>
            <a:r>
              <a:rPr lang="en-US" altLang="ko-KR" sz="1100" dirty="0" smtClean="0">
                <a:solidFill>
                  <a:prstClr val="black"/>
                </a:solidFill>
                <a:latin typeface="맑은 고딕" pitchFamily="50" charset="-127"/>
                <a:ea typeface="맑은 고딕" pitchFamily="50" charset="-127"/>
              </a:rPr>
              <a:t> , </a:t>
            </a:r>
            <a:r>
              <a:rPr lang="en-US" altLang="ko-KR" sz="1100" dirty="0" err="1" smtClean="0">
                <a:solidFill>
                  <a:prstClr val="black"/>
                </a:solidFill>
                <a:latin typeface="맑은 고딕" pitchFamily="50" charset="-127"/>
                <a:ea typeface="맑은 고딕" pitchFamily="50" charset="-127"/>
              </a:rPr>
              <a:t>actualLineItem</a:t>
            </a:r>
            <a:r>
              <a:rPr lang="en-US" altLang="ko-KR" sz="1100" dirty="0" smtClean="0">
                <a:solidFill>
                  <a:prstClr val="black"/>
                </a:solidFill>
                <a:latin typeface="맑은 고딕" pitchFamily="50" charset="-127"/>
                <a:ea typeface="맑은 고딕" pitchFamily="50" charset="-127"/>
              </a:rPr>
              <a:t> );</a:t>
            </a:r>
          </a:p>
          <a:p>
            <a:r>
              <a:rPr lang="en-US" altLang="ko-KR" sz="1100" dirty="0" smtClean="0">
                <a:solidFill>
                  <a:prstClr val="black"/>
                </a:solidFill>
                <a:latin typeface="맑은 고딕" pitchFamily="50" charset="-127"/>
                <a:ea typeface="맑은 고딕" pitchFamily="50" charset="-127"/>
              </a:rPr>
              <a:t>} finally {</a:t>
            </a:r>
          </a:p>
          <a:p>
            <a:r>
              <a:rPr lang="en-US" altLang="ko-KR" sz="1100" dirty="0" smtClean="0">
                <a:solidFill>
                  <a:prstClr val="black"/>
                </a:solidFill>
                <a:latin typeface="맑은 고딕" pitchFamily="50" charset="-127"/>
                <a:ea typeface="맑은 고딕" pitchFamily="50" charset="-127"/>
              </a:rPr>
              <a:t>    </a:t>
            </a:r>
            <a:r>
              <a:rPr lang="en-US" altLang="ko-KR" sz="1100" dirty="0" err="1" smtClean="0">
                <a:solidFill>
                  <a:prstClr val="black"/>
                </a:solidFill>
                <a:latin typeface="맑은 고딕" pitchFamily="50" charset="-127"/>
                <a:ea typeface="맑은 고딕" pitchFamily="50" charset="-127"/>
              </a:rPr>
              <a:t>deleteObject</a:t>
            </a:r>
            <a:r>
              <a:rPr lang="en-US" altLang="ko-KR" sz="1100" dirty="0" smtClean="0">
                <a:solidFill>
                  <a:prstClr val="black"/>
                </a:solidFill>
                <a:latin typeface="맑은 고딕" pitchFamily="50" charset="-127"/>
                <a:ea typeface="맑은 고딕" pitchFamily="50" charset="-127"/>
              </a:rPr>
              <a:t>(</a:t>
            </a:r>
            <a:r>
              <a:rPr lang="en-US" altLang="ko-KR" sz="1100" dirty="0" err="1" smtClean="0">
                <a:solidFill>
                  <a:prstClr val="black"/>
                </a:solidFill>
                <a:latin typeface="맑은 고딕" pitchFamily="50" charset="-127"/>
                <a:ea typeface="맑은 고딕" pitchFamily="50" charset="-127"/>
              </a:rPr>
              <a:t>expectedLineItem</a:t>
            </a:r>
            <a:r>
              <a:rPr lang="en-US" altLang="ko-KR" sz="1100" dirty="0" smtClean="0">
                <a:solidFill>
                  <a:prstClr val="black"/>
                </a:solidFill>
                <a:latin typeface="맑은 고딕" pitchFamily="50" charset="-127"/>
                <a:ea typeface="맑은 고딕" pitchFamily="50" charset="-127"/>
              </a:rPr>
              <a:t>);</a:t>
            </a:r>
          </a:p>
          <a:p>
            <a:r>
              <a:rPr lang="en-US" altLang="ko-KR" sz="1100" dirty="0" smtClean="0">
                <a:solidFill>
                  <a:prstClr val="black"/>
                </a:solidFill>
                <a:latin typeface="맑은 고딕" pitchFamily="50" charset="-127"/>
                <a:ea typeface="맑은 고딕" pitchFamily="50" charset="-127"/>
              </a:rPr>
              <a:t>    </a:t>
            </a:r>
            <a:r>
              <a:rPr lang="en-US" altLang="ko-KR" sz="1100" dirty="0" err="1" smtClean="0">
                <a:solidFill>
                  <a:prstClr val="black"/>
                </a:solidFill>
                <a:latin typeface="맑은 고딕" pitchFamily="50" charset="-127"/>
                <a:ea typeface="맑은 고딕" pitchFamily="50" charset="-127"/>
              </a:rPr>
              <a:t>deleteObject</a:t>
            </a:r>
            <a:r>
              <a:rPr lang="en-US" altLang="ko-KR" sz="1100" dirty="0" smtClean="0">
                <a:solidFill>
                  <a:prstClr val="black"/>
                </a:solidFill>
                <a:latin typeface="맑은 고딕" pitchFamily="50" charset="-127"/>
                <a:ea typeface="맑은 고딕" pitchFamily="50" charset="-127"/>
              </a:rPr>
              <a:t>(invoice);</a:t>
            </a:r>
          </a:p>
          <a:p>
            <a:r>
              <a:rPr lang="en-US" altLang="ko-KR" sz="1100" dirty="0" smtClean="0">
                <a:solidFill>
                  <a:prstClr val="black"/>
                </a:solidFill>
                <a:latin typeface="맑은 고딕" pitchFamily="50" charset="-127"/>
                <a:ea typeface="맑은 고딕" pitchFamily="50" charset="-127"/>
              </a:rPr>
              <a:t>    </a:t>
            </a:r>
            <a:r>
              <a:rPr lang="en-US" altLang="ko-KR" sz="1100" dirty="0" err="1" smtClean="0">
                <a:solidFill>
                  <a:prstClr val="black"/>
                </a:solidFill>
                <a:latin typeface="맑은 고딕" pitchFamily="50" charset="-127"/>
                <a:ea typeface="맑은 고딕" pitchFamily="50" charset="-127"/>
              </a:rPr>
              <a:t>deleteObject</a:t>
            </a:r>
            <a:r>
              <a:rPr lang="en-US" altLang="ko-KR" sz="1100" dirty="0" smtClean="0">
                <a:solidFill>
                  <a:prstClr val="black"/>
                </a:solidFill>
                <a:latin typeface="맑은 고딕" pitchFamily="50" charset="-127"/>
                <a:ea typeface="맑은 고딕" pitchFamily="50" charset="-127"/>
              </a:rPr>
              <a:t>(product);</a:t>
            </a:r>
          </a:p>
          <a:p>
            <a:r>
              <a:rPr lang="en-US" altLang="ko-KR" sz="1100" dirty="0" smtClean="0">
                <a:solidFill>
                  <a:prstClr val="black"/>
                </a:solidFill>
                <a:latin typeface="맑은 고딕" pitchFamily="50" charset="-127"/>
                <a:ea typeface="맑은 고딕" pitchFamily="50" charset="-127"/>
              </a:rPr>
              <a:t>    </a:t>
            </a:r>
            <a:r>
              <a:rPr lang="en-US" altLang="ko-KR" sz="1100" dirty="0" err="1" smtClean="0">
                <a:solidFill>
                  <a:prstClr val="black"/>
                </a:solidFill>
                <a:latin typeface="맑은 고딕" pitchFamily="50" charset="-127"/>
                <a:ea typeface="맑은 고딕" pitchFamily="50" charset="-127"/>
              </a:rPr>
              <a:t>deleteObject</a:t>
            </a:r>
            <a:r>
              <a:rPr lang="en-US" altLang="ko-KR" sz="1100" dirty="0" smtClean="0">
                <a:solidFill>
                  <a:prstClr val="black"/>
                </a:solidFill>
                <a:latin typeface="맑은 고딕" pitchFamily="50" charset="-127"/>
                <a:ea typeface="맑은 고딕" pitchFamily="50" charset="-127"/>
              </a:rPr>
              <a:t>(customer);</a:t>
            </a:r>
          </a:p>
          <a:p>
            <a:r>
              <a:rPr lang="en-US" altLang="ko-KR" sz="1100" dirty="0" smtClean="0">
                <a:solidFill>
                  <a:prstClr val="black"/>
                </a:solidFill>
                <a:latin typeface="맑은 고딕" pitchFamily="50" charset="-127"/>
                <a:ea typeface="맑은 고딕" pitchFamily="50" charset="-127"/>
              </a:rPr>
              <a:t>    </a:t>
            </a:r>
            <a:r>
              <a:rPr lang="en-US" altLang="ko-KR" sz="1100" dirty="0" err="1" smtClean="0">
                <a:solidFill>
                  <a:prstClr val="black"/>
                </a:solidFill>
                <a:latin typeface="맑은 고딕" pitchFamily="50" charset="-127"/>
                <a:ea typeface="맑은 고딕" pitchFamily="50" charset="-127"/>
              </a:rPr>
              <a:t>deleteObject</a:t>
            </a:r>
            <a:r>
              <a:rPr lang="en-US" altLang="ko-KR" sz="1100" dirty="0" smtClean="0">
                <a:solidFill>
                  <a:prstClr val="black"/>
                </a:solidFill>
                <a:latin typeface="맑은 고딕" pitchFamily="50" charset="-127"/>
                <a:ea typeface="맑은 고딕" pitchFamily="50" charset="-127"/>
              </a:rPr>
              <a:t>(</a:t>
            </a:r>
            <a:r>
              <a:rPr lang="en-US" altLang="ko-KR" sz="1100" dirty="0" err="1" smtClean="0">
                <a:solidFill>
                  <a:prstClr val="black"/>
                </a:solidFill>
                <a:latin typeface="맑은 고딕" pitchFamily="50" charset="-127"/>
                <a:ea typeface="맑은 고딕" pitchFamily="50" charset="-127"/>
              </a:rPr>
              <a:t>billingAddress</a:t>
            </a:r>
            <a:r>
              <a:rPr lang="en-US" altLang="ko-KR" sz="1100" dirty="0" smtClean="0">
                <a:solidFill>
                  <a:prstClr val="black"/>
                </a:solidFill>
                <a:latin typeface="맑은 고딕" pitchFamily="50" charset="-127"/>
                <a:ea typeface="맑은 고딕" pitchFamily="50" charset="-127"/>
              </a:rPr>
              <a:t>);</a:t>
            </a:r>
          </a:p>
          <a:p>
            <a:r>
              <a:rPr lang="en-US" altLang="ko-KR" sz="1100" dirty="0" smtClean="0">
                <a:solidFill>
                  <a:prstClr val="black"/>
                </a:solidFill>
                <a:latin typeface="맑은 고딕" pitchFamily="50" charset="-127"/>
                <a:ea typeface="맑은 고딕" pitchFamily="50" charset="-127"/>
              </a:rPr>
              <a:t>    </a:t>
            </a:r>
            <a:r>
              <a:rPr lang="en-US" altLang="ko-KR" sz="1100" dirty="0" err="1" smtClean="0">
                <a:solidFill>
                  <a:prstClr val="black"/>
                </a:solidFill>
                <a:latin typeface="맑은 고딕" pitchFamily="50" charset="-127"/>
                <a:ea typeface="맑은 고딕" pitchFamily="50" charset="-127"/>
              </a:rPr>
              <a:t>deleteObject</a:t>
            </a:r>
            <a:r>
              <a:rPr lang="en-US" altLang="ko-KR" sz="1100" dirty="0" smtClean="0">
                <a:solidFill>
                  <a:prstClr val="black"/>
                </a:solidFill>
                <a:latin typeface="맑은 고딕" pitchFamily="50" charset="-127"/>
                <a:ea typeface="맑은 고딕" pitchFamily="50" charset="-127"/>
              </a:rPr>
              <a:t>(</a:t>
            </a:r>
            <a:r>
              <a:rPr lang="en-US" altLang="ko-KR" sz="1100" dirty="0" err="1" smtClean="0">
                <a:solidFill>
                  <a:prstClr val="black"/>
                </a:solidFill>
                <a:latin typeface="맑은 고딕" pitchFamily="50" charset="-127"/>
                <a:ea typeface="맑은 고딕" pitchFamily="50" charset="-127"/>
              </a:rPr>
              <a:t>shippingAddress</a:t>
            </a:r>
            <a:r>
              <a:rPr lang="en-US" altLang="ko-KR" sz="1100" dirty="0" smtClean="0">
                <a:solidFill>
                  <a:prstClr val="black"/>
                </a:solidFill>
                <a:latin typeface="맑은 고딕" pitchFamily="50" charset="-127"/>
                <a:ea typeface="맑은 고딕" pitchFamily="50" charset="-127"/>
              </a:rPr>
              <a:t>);</a:t>
            </a:r>
          </a:p>
          <a:p>
            <a:r>
              <a:rPr lang="en-US" altLang="ko-KR" sz="1100" dirty="0" smtClean="0">
                <a:solidFill>
                  <a:prstClr val="black"/>
                </a:solidFill>
                <a:latin typeface="맑은 고딕" pitchFamily="50" charset="-127"/>
                <a:ea typeface="맑은 고딕" pitchFamily="50" charset="-127"/>
              </a:rPr>
              <a:t>}</a:t>
            </a:r>
            <a:endParaRPr lang="en-US" altLang="ko-KR" sz="1100" dirty="0">
              <a:solidFill>
                <a:prstClr val="black"/>
              </a:solidFill>
              <a:latin typeface="맑은 고딕" pitchFamily="50" charset="-127"/>
              <a:ea typeface="맑은 고딕" pitchFamily="50" charset="-127"/>
            </a:endParaRPr>
          </a:p>
        </p:txBody>
      </p:sp>
      <p:sp>
        <p:nvSpPr>
          <p:cNvPr id="12" name="직사각형 11"/>
          <p:cNvSpPr/>
          <p:nvPr/>
        </p:nvSpPr>
        <p:spPr>
          <a:xfrm>
            <a:off x="642910" y="3301655"/>
            <a:ext cx="5143536" cy="1214446"/>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Rix고딕 M"/>
              <a:ea typeface="Rix고딕 M"/>
            </a:endParaRPr>
          </a:p>
        </p:txBody>
      </p:sp>
    </p:spTree>
    <p:extLst>
      <p:ext uri="{BB962C8B-B14F-4D97-AF65-F5344CB8AC3E}">
        <p14:creationId xmlns:p14="http://schemas.microsoft.com/office/powerpoint/2010/main" val="416489809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b="1" dirty="0" smtClean="0">
                <a:latin typeface="맑은 고딕" pitchFamily="50" charset="-127"/>
                <a:ea typeface="맑은 고딕" pitchFamily="50" charset="-127"/>
              </a:rPr>
              <a:t>Example</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dirty="0" smtClean="0"/>
              <a:t>Inline Fixture Teardown - Naive</a:t>
            </a:r>
            <a:endParaRPr lang="ko-KR" altLang="en-US" b="1" dirty="0">
              <a:latin typeface="맑은 고딕" pitchFamily="50" charset="-127"/>
              <a:ea typeface="맑은 고딕" pitchFamily="50" charset="-127"/>
            </a:endParaRPr>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3.11</a:t>
            </a:r>
            <a:endParaRPr lang="ko-KR" altLang="en-US" b="1" dirty="0">
              <a:solidFill>
                <a:schemeClr val="tx1"/>
              </a:solidFill>
              <a:latin typeface="맑은 고딕" pitchFamily="50" charset="-127"/>
              <a:ea typeface="맑은 고딕" pitchFamily="50" charset="-127"/>
            </a:endParaRPr>
          </a:p>
        </p:txBody>
      </p:sp>
      <p:sp>
        <p:nvSpPr>
          <p:cNvPr id="11" name="직사각형 10"/>
          <p:cNvSpPr/>
          <p:nvPr/>
        </p:nvSpPr>
        <p:spPr>
          <a:xfrm>
            <a:off x="571472" y="1155688"/>
            <a:ext cx="8143932" cy="3416320"/>
          </a:xfrm>
          <a:prstGeom prst="rect">
            <a:avLst/>
          </a:prstGeom>
        </p:spPr>
        <p:txBody>
          <a:bodyPr wrap="square">
            <a:spAutoFit/>
          </a:bodyPr>
          <a:lstStyle/>
          <a:p>
            <a:r>
              <a:rPr lang="en-US" altLang="ko-KR" dirty="0" smtClean="0">
                <a:solidFill>
                  <a:prstClr val="black"/>
                </a:solidFill>
                <a:latin typeface="맑은 고딕" pitchFamily="50" charset="-127"/>
                <a:ea typeface="맑은 고딕" pitchFamily="50" charset="-127"/>
              </a:rPr>
              <a:t>try {</a:t>
            </a:r>
          </a:p>
          <a:p>
            <a:r>
              <a:rPr lang="en-US" altLang="ko-KR" dirty="0" smtClean="0">
                <a:solidFill>
                  <a:prstClr val="black"/>
                </a:solidFill>
                <a:latin typeface="맑은 고딕" pitchFamily="50" charset="-127"/>
                <a:ea typeface="맑은 고딕" pitchFamily="50" charset="-127"/>
              </a:rPr>
              <a:t>    // Setup Fixture</a:t>
            </a:r>
          </a:p>
          <a:p>
            <a:r>
              <a:rPr lang="en-US" altLang="ko-KR" dirty="0" smtClean="0">
                <a:solidFill>
                  <a:prstClr val="black"/>
                </a:solidFill>
                <a:latin typeface="맑은 고딕" pitchFamily="50" charset="-127"/>
                <a:ea typeface="맑은 고딕" pitchFamily="50" charset="-127"/>
              </a:rPr>
              <a:t>    // Exercise SUT</a:t>
            </a:r>
          </a:p>
          <a:p>
            <a:r>
              <a:rPr lang="en-US" altLang="ko-KR" dirty="0" smtClean="0">
                <a:solidFill>
                  <a:prstClr val="black"/>
                </a:solidFill>
                <a:latin typeface="맑은 고딕" pitchFamily="50" charset="-127"/>
                <a:ea typeface="맑은 고딕" pitchFamily="50" charset="-127"/>
              </a:rPr>
              <a:t>    // Verify Outcome</a:t>
            </a:r>
          </a:p>
          <a:p>
            <a:r>
              <a:rPr lang="en-US" altLang="ko-KR" dirty="0" smtClean="0">
                <a:solidFill>
                  <a:prstClr val="black"/>
                </a:solidFill>
                <a:latin typeface="맑은 고딕" pitchFamily="50" charset="-127"/>
                <a:ea typeface="맑은 고딕" pitchFamily="50" charset="-127"/>
              </a:rPr>
              <a:t>} finally {</a:t>
            </a:r>
          </a:p>
          <a:p>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deleteObject</a:t>
            </a:r>
            <a:r>
              <a:rPr lang="en-US" altLang="ko-KR" dirty="0" smtClean="0">
                <a:solidFill>
                  <a:prstClr val="black"/>
                </a:solidFill>
                <a:latin typeface="맑은 고딕" pitchFamily="50" charset="-127"/>
                <a:ea typeface="맑은 고딕" pitchFamily="50" charset="-127"/>
              </a:rPr>
              <a:t>(</a:t>
            </a:r>
            <a:r>
              <a:rPr lang="en-US" altLang="ko-KR" dirty="0" err="1" smtClean="0">
                <a:solidFill>
                  <a:prstClr val="black"/>
                </a:solidFill>
                <a:latin typeface="맑은 고딕" pitchFamily="50" charset="-127"/>
                <a:ea typeface="맑은 고딕" pitchFamily="50" charset="-127"/>
              </a:rPr>
              <a:t>expectedLineItem</a:t>
            </a:r>
            <a:r>
              <a:rPr lang="en-US" altLang="ko-KR" dirty="0" smtClean="0">
                <a:solidFill>
                  <a:prstClr val="black"/>
                </a:solidFill>
                <a:latin typeface="맑은 고딕" pitchFamily="50" charset="-127"/>
                <a:ea typeface="맑은 고딕" pitchFamily="50" charset="-127"/>
              </a:rPr>
              <a:t>);</a:t>
            </a:r>
          </a:p>
          <a:p>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deleteObject</a:t>
            </a:r>
            <a:r>
              <a:rPr lang="en-US" altLang="ko-KR" dirty="0" smtClean="0">
                <a:solidFill>
                  <a:prstClr val="black"/>
                </a:solidFill>
                <a:latin typeface="맑은 고딕" pitchFamily="50" charset="-127"/>
                <a:ea typeface="맑은 고딕" pitchFamily="50" charset="-127"/>
              </a:rPr>
              <a:t>(invoice);</a:t>
            </a:r>
          </a:p>
          <a:p>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deleteObject</a:t>
            </a:r>
            <a:r>
              <a:rPr lang="en-US" altLang="ko-KR" dirty="0" smtClean="0">
                <a:solidFill>
                  <a:prstClr val="black"/>
                </a:solidFill>
                <a:latin typeface="맑은 고딕" pitchFamily="50" charset="-127"/>
                <a:ea typeface="맑은 고딕" pitchFamily="50" charset="-127"/>
              </a:rPr>
              <a:t>(product);</a:t>
            </a:r>
          </a:p>
          <a:p>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deleteObject</a:t>
            </a:r>
            <a:r>
              <a:rPr lang="en-US" altLang="ko-KR" dirty="0" smtClean="0">
                <a:solidFill>
                  <a:prstClr val="black"/>
                </a:solidFill>
                <a:latin typeface="맑은 고딕" pitchFamily="50" charset="-127"/>
                <a:ea typeface="맑은 고딕" pitchFamily="50" charset="-127"/>
              </a:rPr>
              <a:t>(customer);</a:t>
            </a:r>
          </a:p>
          <a:p>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deleteObject</a:t>
            </a:r>
            <a:r>
              <a:rPr lang="en-US" altLang="ko-KR" dirty="0" smtClean="0">
                <a:solidFill>
                  <a:prstClr val="black"/>
                </a:solidFill>
                <a:latin typeface="맑은 고딕" pitchFamily="50" charset="-127"/>
                <a:ea typeface="맑은 고딕" pitchFamily="50" charset="-127"/>
              </a:rPr>
              <a:t>(</a:t>
            </a:r>
            <a:r>
              <a:rPr lang="en-US" altLang="ko-KR" dirty="0" err="1" smtClean="0">
                <a:solidFill>
                  <a:prstClr val="black"/>
                </a:solidFill>
                <a:latin typeface="맑은 고딕" pitchFamily="50" charset="-127"/>
                <a:ea typeface="맑은 고딕" pitchFamily="50" charset="-127"/>
              </a:rPr>
              <a:t>billingAddress</a:t>
            </a:r>
            <a:r>
              <a:rPr lang="en-US" altLang="ko-KR" dirty="0" smtClean="0">
                <a:solidFill>
                  <a:prstClr val="black"/>
                </a:solidFill>
                <a:latin typeface="맑은 고딕" pitchFamily="50" charset="-127"/>
                <a:ea typeface="맑은 고딕" pitchFamily="50" charset="-127"/>
              </a:rPr>
              <a:t>);</a:t>
            </a:r>
          </a:p>
          <a:p>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deleteObject</a:t>
            </a:r>
            <a:r>
              <a:rPr lang="en-US" altLang="ko-KR" dirty="0" smtClean="0">
                <a:solidFill>
                  <a:prstClr val="black"/>
                </a:solidFill>
                <a:latin typeface="맑은 고딕" pitchFamily="50" charset="-127"/>
                <a:ea typeface="맑은 고딕" pitchFamily="50" charset="-127"/>
              </a:rPr>
              <a:t>(</a:t>
            </a:r>
            <a:r>
              <a:rPr lang="en-US" altLang="ko-KR" dirty="0" err="1" smtClean="0">
                <a:solidFill>
                  <a:prstClr val="black"/>
                </a:solidFill>
                <a:latin typeface="맑은 고딕" pitchFamily="50" charset="-127"/>
                <a:ea typeface="맑은 고딕" pitchFamily="50" charset="-127"/>
              </a:rPr>
              <a:t>shippingAddress</a:t>
            </a:r>
            <a:r>
              <a:rPr lang="en-US" altLang="ko-KR" dirty="0" smtClean="0">
                <a:solidFill>
                  <a:prstClr val="black"/>
                </a:solidFill>
                <a:latin typeface="맑은 고딕" pitchFamily="50" charset="-127"/>
                <a:ea typeface="맑은 고딕" pitchFamily="50" charset="-127"/>
              </a:rPr>
              <a:t>);</a:t>
            </a:r>
          </a:p>
          <a:p>
            <a:r>
              <a:rPr lang="en-US" altLang="ko-KR" dirty="0" smtClean="0">
                <a:solidFill>
                  <a:prstClr val="black"/>
                </a:solidFill>
                <a:latin typeface="맑은 고딕" pitchFamily="50" charset="-127"/>
                <a:ea typeface="맑은 고딕" pitchFamily="50" charset="-127"/>
              </a:rPr>
              <a:t>}</a:t>
            </a:r>
            <a:endParaRPr lang="en-US" altLang="ko-KR" dirty="0">
              <a:solidFill>
                <a:prstClr val="black"/>
              </a:solidFill>
              <a:latin typeface="맑은 고딕" pitchFamily="50" charset="-127"/>
              <a:ea typeface="맑은 고딕" pitchFamily="50" charset="-127"/>
            </a:endParaRPr>
          </a:p>
        </p:txBody>
      </p:sp>
      <p:sp>
        <p:nvSpPr>
          <p:cNvPr id="8" name="직사각형 7"/>
          <p:cNvSpPr/>
          <p:nvPr/>
        </p:nvSpPr>
        <p:spPr>
          <a:xfrm>
            <a:off x="928662" y="2476448"/>
            <a:ext cx="4214842" cy="428628"/>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Rix고딕 M"/>
              <a:ea typeface="Rix고딕 M"/>
            </a:endParaRPr>
          </a:p>
        </p:txBody>
      </p:sp>
    </p:spTree>
    <p:extLst>
      <p:ext uri="{BB962C8B-B14F-4D97-AF65-F5344CB8AC3E}">
        <p14:creationId xmlns:p14="http://schemas.microsoft.com/office/powerpoint/2010/main" val="93119661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b="1" dirty="0" smtClean="0">
                <a:latin typeface="맑은 고딕" pitchFamily="50" charset="-127"/>
                <a:ea typeface="맑은 고딕" pitchFamily="50" charset="-127"/>
              </a:rPr>
              <a:t>Example</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dirty="0" smtClean="0"/>
              <a:t>Inline Fixture Teardown - Robust</a:t>
            </a:r>
            <a:endParaRPr lang="ko-KR" altLang="en-US" b="1" dirty="0">
              <a:latin typeface="맑은 고딕" pitchFamily="50" charset="-127"/>
              <a:ea typeface="맑은 고딕" pitchFamily="50" charset="-127"/>
            </a:endParaRPr>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3.11</a:t>
            </a:r>
            <a:endParaRPr lang="ko-KR" altLang="en-US" b="1" dirty="0">
              <a:solidFill>
                <a:schemeClr val="tx1"/>
              </a:solidFill>
              <a:latin typeface="맑은 고딕" pitchFamily="50" charset="-127"/>
              <a:ea typeface="맑은 고딕" pitchFamily="50" charset="-127"/>
            </a:endParaRPr>
          </a:p>
        </p:txBody>
      </p:sp>
      <p:sp>
        <p:nvSpPr>
          <p:cNvPr id="11" name="직사각형 10"/>
          <p:cNvSpPr/>
          <p:nvPr/>
        </p:nvSpPr>
        <p:spPr>
          <a:xfrm>
            <a:off x="571472" y="1181947"/>
            <a:ext cx="8143932" cy="4247317"/>
          </a:xfrm>
          <a:prstGeom prst="rect">
            <a:avLst/>
          </a:prstGeom>
        </p:spPr>
        <p:txBody>
          <a:bodyPr wrap="square">
            <a:spAutoFit/>
          </a:bodyPr>
          <a:lstStyle/>
          <a:p>
            <a:r>
              <a:rPr lang="en-US" altLang="ko-KR" dirty="0" smtClean="0">
                <a:solidFill>
                  <a:prstClr val="black"/>
                </a:solidFill>
                <a:latin typeface="맑은 고딕" pitchFamily="50" charset="-127"/>
                <a:ea typeface="맑은 고딕" pitchFamily="50" charset="-127"/>
              </a:rPr>
              <a:t>try {</a:t>
            </a:r>
          </a:p>
          <a:p>
            <a:r>
              <a:rPr lang="en-US" altLang="ko-KR" dirty="0" smtClean="0">
                <a:solidFill>
                  <a:prstClr val="black"/>
                </a:solidFill>
                <a:latin typeface="맑은 고딕" pitchFamily="50" charset="-127"/>
                <a:ea typeface="맑은 고딕" pitchFamily="50" charset="-127"/>
              </a:rPr>
              <a:t>    // Setup Fixture</a:t>
            </a:r>
          </a:p>
          <a:p>
            <a:r>
              <a:rPr lang="en-US" altLang="ko-KR" dirty="0" smtClean="0">
                <a:solidFill>
                  <a:prstClr val="black"/>
                </a:solidFill>
                <a:latin typeface="맑은 고딕" pitchFamily="50" charset="-127"/>
                <a:ea typeface="맑은 고딕" pitchFamily="50" charset="-127"/>
              </a:rPr>
              <a:t>    // Exercise SUT</a:t>
            </a:r>
          </a:p>
          <a:p>
            <a:r>
              <a:rPr lang="en-US" altLang="ko-KR" dirty="0" smtClean="0">
                <a:solidFill>
                  <a:prstClr val="black"/>
                </a:solidFill>
                <a:latin typeface="맑은 고딕" pitchFamily="50" charset="-127"/>
                <a:ea typeface="맑은 고딕" pitchFamily="50" charset="-127"/>
              </a:rPr>
              <a:t>    // Verify Outcome</a:t>
            </a:r>
          </a:p>
          <a:p>
            <a:r>
              <a:rPr lang="en-US" altLang="ko-KR" dirty="0" smtClean="0">
                <a:solidFill>
                  <a:prstClr val="black"/>
                </a:solidFill>
                <a:latin typeface="맑은 고딕" pitchFamily="50" charset="-127"/>
                <a:ea typeface="맑은 고딕" pitchFamily="50" charset="-127"/>
              </a:rPr>
              <a:t>} finally {</a:t>
            </a:r>
          </a:p>
          <a:p>
            <a:r>
              <a:rPr lang="en-US" altLang="ko-KR" dirty="0" smtClean="0">
                <a:solidFill>
                  <a:prstClr val="black"/>
                </a:solidFill>
                <a:latin typeface="맑은 고딕" pitchFamily="50" charset="-127"/>
                <a:ea typeface="맑은 고딕" pitchFamily="50" charset="-127"/>
              </a:rPr>
              <a:t>try {</a:t>
            </a:r>
          </a:p>
          <a:p>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deleteObject</a:t>
            </a:r>
            <a:r>
              <a:rPr lang="en-US" altLang="ko-KR" dirty="0" smtClean="0">
                <a:solidFill>
                  <a:prstClr val="black"/>
                </a:solidFill>
                <a:latin typeface="맑은 고딕" pitchFamily="50" charset="-127"/>
                <a:ea typeface="맑은 고딕" pitchFamily="50" charset="-127"/>
              </a:rPr>
              <a:t>(</a:t>
            </a:r>
            <a:r>
              <a:rPr lang="en-US" altLang="ko-KR" dirty="0" err="1" smtClean="0">
                <a:solidFill>
                  <a:prstClr val="black"/>
                </a:solidFill>
                <a:latin typeface="맑은 고딕" pitchFamily="50" charset="-127"/>
                <a:ea typeface="맑은 고딕" pitchFamily="50" charset="-127"/>
              </a:rPr>
              <a:t>expectedLineItem</a:t>
            </a:r>
            <a:r>
              <a:rPr lang="en-US" altLang="ko-KR" dirty="0" smtClean="0">
                <a:solidFill>
                  <a:prstClr val="black"/>
                </a:solidFill>
                <a:latin typeface="맑은 고딕" pitchFamily="50" charset="-127"/>
                <a:ea typeface="맑은 고딕" pitchFamily="50" charset="-127"/>
              </a:rPr>
              <a:t>);</a:t>
            </a:r>
          </a:p>
          <a:p>
            <a:r>
              <a:rPr lang="en-US" altLang="ko-KR" dirty="0" smtClean="0">
                <a:solidFill>
                  <a:prstClr val="black"/>
                </a:solidFill>
                <a:latin typeface="맑은 고딕" pitchFamily="50" charset="-127"/>
                <a:ea typeface="맑은 고딕" pitchFamily="50" charset="-127"/>
              </a:rPr>
              <a:t>} finally {</a:t>
            </a:r>
          </a:p>
          <a:p>
            <a:r>
              <a:rPr lang="en-US" altLang="ko-KR" dirty="0" smtClean="0">
                <a:solidFill>
                  <a:prstClr val="black"/>
                </a:solidFill>
                <a:latin typeface="맑은 고딕" pitchFamily="50" charset="-127"/>
                <a:ea typeface="맑은 고딕" pitchFamily="50" charset="-127"/>
              </a:rPr>
              <a:t>  try {</a:t>
            </a:r>
          </a:p>
          <a:p>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deleteObject</a:t>
            </a:r>
            <a:r>
              <a:rPr lang="en-US" altLang="ko-KR" dirty="0" smtClean="0">
                <a:solidFill>
                  <a:prstClr val="black"/>
                </a:solidFill>
                <a:latin typeface="맑은 고딕" pitchFamily="50" charset="-127"/>
                <a:ea typeface="맑은 고딕" pitchFamily="50" charset="-127"/>
              </a:rPr>
              <a:t>(invoice);</a:t>
            </a:r>
          </a:p>
          <a:p>
            <a:r>
              <a:rPr lang="en-US" altLang="ko-KR" dirty="0" smtClean="0">
                <a:solidFill>
                  <a:prstClr val="black"/>
                </a:solidFill>
                <a:latin typeface="맑은 고딕" pitchFamily="50" charset="-127"/>
                <a:ea typeface="맑은 고딕" pitchFamily="50" charset="-127"/>
              </a:rPr>
              <a:t>  } finally {</a:t>
            </a:r>
          </a:p>
          <a:p>
            <a:r>
              <a:rPr lang="en-US" altLang="ko-KR" dirty="0" smtClean="0">
                <a:solidFill>
                  <a:prstClr val="black"/>
                </a:solidFill>
                <a:latin typeface="맑은 고딕" pitchFamily="50" charset="-127"/>
                <a:ea typeface="맑은 고딕" pitchFamily="50" charset="-127"/>
              </a:rPr>
              <a:t>    try {</a:t>
            </a:r>
          </a:p>
          <a:p>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deleteObject</a:t>
            </a:r>
            <a:r>
              <a:rPr lang="en-US" altLang="ko-KR" dirty="0" smtClean="0">
                <a:solidFill>
                  <a:prstClr val="black"/>
                </a:solidFill>
                <a:latin typeface="맑은 고딕" pitchFamily="50" charset="-127"/>
                <a:ea typeface="맑은 고딕" pitchFamily="50" charset="-127"/>
              </a:rPr>
              <a:t>(product);</a:t>
            </a:r>
          </a:p>
          <a:p>
            <a:r>
              <a:rPr lang="en-US" altLang="ko-KR" dirty="0" smtClean="0">
                <a:solidFill>
                  <a:prstClr val="black"/>
                </a:solidFill>
                <a:latin typeface="맑은 고딕" pitchFamily="50" charset="-127"/>
                <a:ea typeface="맑은 고딕" pitchFamily="50" charset="-127"/>
              </a:rPr>
              <a:t>    } finally {</a:t>
            </a:r>
          </a:p>
          <a:p>
            <a:r>
              <a:rPr lang="en-US" altLang="ko-KR" dirty="0" smtClean="0">
                <a:solidFill>
                  <a:prstClr val="black"/>
                </a:solidFill>
                <a:latin typeface="맑은 고딕" pitchFamily="50" charset="-127"/>
                <a:ea typeface="맑은 고딕" pitchFamily="50" charset="-127"/>
              </a:rPr>
              <a:t>}</a:t>
            </a:r>
            <a:endParaRPr lang="en-US" altLang="ko-KR" dirty="0">
              <a:solidFill>
                <a:prstClr val="black"/>
              </a:solidFill>
              <a:latin typeface="맑은 고딕" pitchFamily="50" charset="-127"/>
              <a:ea typeface="맑은 고딕" pitchFamily="50" charset="-127"/>
            </a:endParaRPr>
          </a:p>
        </p:txBody>
      </p:sp>
      <p:sp>
        <p:nvSpPr>
          <p:cNvPr id="8" name="직사각형 7"/>
          <p:cNvSpPr/>
          <p:nvPr/>
        </p:nvSpPr>
        <p:spPr>
          <a:xfrm>
            <a:off x="428596" y="2645583"/>
            <a:ext cx="5429288" cy="2714644"/>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Rix고딕 M"/>
              <a:ea typeface="Rix고딕 M"/>
            </a:endParaRPr>
          </a:p>
        </p:txBody>
      </p:sp>
    </p:spTree>
    <p:extLst>
      <p:ext uri="{BB962C8B-B14F-4D97-AF65-F5344CB8AC3E}">
        <p14:creationId xmlns:p14="http://schemas.microsoft.com/office/powerpoint/2010/main" val="227793266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Pattern</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dirty="0" smtClean="0"/>
              <a:t>Implicit Fixture Teardown - Naive</a:t>
            </a:r>
            <a:endParaRPr lang="ko-KR" altLang="en-US" b="1" dirty="0">
              <a:latin typeface="맑은 고딕" pitchFamily="50" charset="-127"/>
              <a:ea typeface="맑은 고딕" pitchFamily="50" charset="-127"/>
            </a:endParaRPr>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3.12</a:t>
            </a:r>
            <a:endParaRPr lang="ko-KR" altLang="en-US" b="1" dirty="0">
              <a:solidFill>
                <a:schemeClr val="tx1"/>
              </a:solidFill>
              <a:latin typeface="맑은 고딕" pitchFamily="50" charset="-127"/>
              <a:ea typeface="맑은 고딕" pitchFamily="50" charset="-127"/>
            </a:endParaRPr>
          </a:p>
        </p:txBody>
      </p:sp>
      <p:sp>
        <p:nvSpPr>
          <p:cNvPr id="11" name="직사각형 10"/>
          <p:cNvSpPr/>
          <p:nvPr/>
        </p:nvSpPr>
        <p:spPr>
          <a:xfrm>
            <a:off x="571472" y="1244632"/>
            <a:ext cx="8143932" cy="3970318"/>
          </a:xfrm>
          <a:prstGeom prst="rect">
            <a:avLst/>
          </a:prstGeom>
        </p:spPr>
        <p:txBody>
          <a:bodyPr wrap="square">
            <a:spAutoFit/>
          </a:bodyPr>
          <a:lstStyle/>
          <a:p>
            <a:r>
              <a:rPr lang="en-US" altLang="ko-KR" dirty="0" smtClean="0">
                <a:solidFill>
                  <a:prstClr val="black"/>
                </a:solidFill>
                <a:latin typeface="맑은 고딕" pitchFamily="50" charset="-127"/>
                <a:ea typeface="맑은 고딕" pitchFamily="50" charset="-127"/>
              </a:rPr>
              <a:t>public void </a:t>
            </a:r>
            <a:r>
              <a:rPr lang="en-US" altLang="ko-KR" dirty="0" err="1" smtClean="0">
                <a:solidFill>
                  <a:prstClr val="black"/>
                </a:solidFill>
                <a:latin typeface="맑은 고딕" pitchFamily="50" charset="-127"/>
                <a:ea typeface="맑은 고딕" pitchFamily="50" charset="-127"/>
              </a:rPr>
              <a:t>testAddItemQuantity_severalQuantity</a:t>
            </a:r>
            <a:r>
              <a:rPr lang="en-US" altLang="ko-KR" dirty="0" smtClean="0">
                <a:solidFill>
                  <a:prstClr val="black"/>
                </a:solidFill>
                <a:latin typeface="맑은 고딕" pitchFamily="50" charset="-127"/>
                <a:ea typeface="맑은 고딕" pitchFamily="50" charset="-127"/>
              </a:rPr>
              <a:t> ()</a:t>
            </a:r>
          </a:p>
          <a:p>
            <a:r>
              <a:rPr lang="en-US" altLang="ko-KR" dirty="0" smtClean="0">
                <a:solidFill>
                  <a:prstClr val="black"/>
                </a:solidFill>
                <a:latin typeface="맑은 고딕" pitchFamily="50" charset="-127"/>
                <a:ea typeface="맑은 고딕" pitchFamily="50" charset="-127"/>
              </a:rPr>
              <a:t>throws Exception {</a:t>
            </a:r>
          </a:p>
          <a:p>
            <a:r>
              <a:rPr lang="en-US" altLang="ko-KR" dirty="0" smtClean="0">
                <a:solidFill>
                  <a:prstClr val="black"/>
                </a:solidFill>
                <a:latin typeface="맑은 고딕" pitchFamily="50" charset="-127"/>
                <a:ea typeface="맑은 고딕" pitchFamily="50" charset="-127"/>
              </a:rPr>
              <a:t>// Setup Fixture</a:t>
            </a:r>
          </a:p>
          <a:p>
            <a:r>
              <a:rPr lang="en-US" altLang="ko-KR" dirty="0" smtClean="0">
                <a:solidFill>
                  <a:prstClr val="black"/>
                </a:solidFill>
                <a:latin typeface="맑은 고딕" pitchFamily="50" charset="-127"/>
                <a:ea typeface="맑은 고딕" pitchFamily="50" charset="-127"/>
              </a:rPr>
              <a:t>// Exercise SUT</a:t>
            </a:r>
          </a:p>
          <a:p>
            <a:r>
              <a:rPr lang="en-US" altLang="ko-KR" dirty="0" smtClean="0">
                <a:solidFill>
                  <a:prstClr val="black"/>
                </a:solidFill>
                <a:latin typeface="맑은 고딕" pitchFamily="50" charset="-127"/>
                <a:ea typeface="맑은 고딕" pitchFamily="50" charset="-127"/>
              </a:rPr>
              <a:t>// Verify Outcome</a:t>
            </a:r>
          </a:p>
          <a:p>
            <a:r>
              <a:rPr lang="en-US" altLang="ko-KR" dirty="0" smtClean="0">
                <a:solidFill>
                  <a:prstClr val="black"/>
                </a:solidFill>
                <a:latin typeface="맑은 고딕" pitchFamily="50" charset="-127"/>
                <a:ea typeface="맑은 고딕" pitchFamily="50" charset="-127"/>
              </a:rPr>
              <a:t>}</a:t>
            </a:r>
          </a:p>
          <a:p>
            <a:r>
              <a:rPr lang="en-US" altLang="ko-KR" dirty="0" smtClean="0">
                <a:solidFill>
                  <a:prstClr val="black"/>
                </a:solidFill>
                <a:latin typeface="맑은 고딕" pitchFamily="50" charset="-127"/>
                <a:ea typeface="맑은 고딕" pitchFamily="50" charset="-127"/>
              </a:rPr>
              <a:t>public void </a:t>
            </a:r>
            <a:r>
              <a:rPr lang="en-US" altLang="ko-KR" dirty="0" err="1" smtClean="0">
                <a:solidFill>
                  <a:prstClr val="black"/>
                </a:solidFill>
                <a:latin typeface="맑은 고딕" pitchFamily="50" charset="-127"/>
                <a:ea typeface="맑은 고딕" pitchFamily="50" charset="-127"/>
              </a:rPr>
              <a:t>tearDown</a:t>
            </a:r>
            <a:r>
              <a:rPr lang="en-US" altLang="ko-KR" dirty="0" smtClean="0">
                <a:solidFill>
                  <a:prstClr val="black"/>
                </a:solidFill>
                <a:latin typeface="맑은 고딕" pitchFamily="50" charset="-127"/>
                <a:ea typeface="맑은 고딕" pitchFamily="50" charset="-127"/>
              </a:rPr>
              <a:t>() {</a:t>
            </a:r>
          </a:p>
          <a:p>
            <a:r>
              <a:rPr lang="en-US" altLang="ko-KR" dirty="0" err="1" smtClean="0">
                <a:solidFill>
                  <a:prstClr val="black"/>
                </a:solidFill>
                <a:latin typeface="맑은 고딕" pitchFamily="50" charset="-127"/>
                <a:ea typeface="맑은 고딕" pitchFamily="50" charset="-127"/>
              </a:rPr>
              <a:t>deleteObject</a:t>
            </a:r>
            <a:r>
              <a:rPr lang="en-US" altLang="ko-KR" dirty="0" smtClean="0">
                <a:solidFill>
                  <a:prstClr val="black"/>
                </a:solidFill>
                <a:latin typeface="맑은 고딕" pitchFamily="50" charset="-127"/>
                <a:ea typeface="맑은 고딕" pitchFamily="50" charset="-127"/>
              </a:rPr>
              <a:t>(</a:t>
            </a:r>
            <a:r>
              <a:rPr lang="en-US" altLang="ko-KR" dirty="0" err="1" smtClean="0">
                <a:solidFill>
                  <a:prstClr val="black"/>
                </a:solidFill>
                <a:latin typeface="맑은 고딕" pitchFamily="50" charset="-127"/>
                <a:ea typeface="맑은 고딕" pitchFamily="50" charset="-127"/>
              </a:rPr>
              <a:t>expectedLineItem</a:t>
            </a:r>
            <a:r>
              <a:rPr lang="en-US" altLang="ko-KR" dirty="0" smtClean="0">
                <a:solidFill>
                  <a:prstClr val="black"/>
                </a:solidFill>
                <a:latin typeface="맑은 고딕" pitchFamily="50" charset="-127"/>
                <a:ea typeface="맑은 고딕" pitchFamily="50" charset="-127"/>
              </a:rPr>
              <a:t>);</a:t>
            </a:r>
          </a:p>
          <a:p>
            <a:r>
              <a:rPr lang="en-US" altLang="ko-KR" dirty="0" err="1" smtClean="0">
                <a:solidFill>
                  <a:prstClr val="black"/>
                </a:solidFill>
                <a:latin typeface="맑은 고딕" pitchFamily="50" charset="-127"/>
                <a:ea typeface="맑은 고딕" pitchFamily="50" charset="-127"/>
              </a:rPr>
              <a:t>deleteObject</a:t>
            </a:r>
            <a:r>
              <a:rPr lang="en-US" altLang="ko-KR" dirty="0" smtClean="0">
                <a:solidFill>
                  <a:prstClr val="black"/>
                </a:solidFill>
                <a:latin typeface="맑은 고딕" pitchFamily="50" charset="-127"/>
                <a:ea typeface="맑은 고딕" pitchFamily="50" charset="-127"/>
              </a:rPr>
              <a:t>(invoice);</a:t>
            </a:r>
          </a:p>
          <a:p>
            <a:r>
              <a:rPr lang="en-US" altLang="ko-KR" dirty="0" err="1" smtClean="0">
                <a:solidFill>
                  <a:prstClr val="black"/>
                </a:solidFill>
                <a:latin typeface="맑은 고딕" pitchFamily="50" charset="-127"/>
                <a:ea typeface="맑은 고딕" pitchFamily="50" charset="-127"/>
              </a:rPr>
              <a:t>deleteObject</a:t>
            </a:r>
            <a:r>
              <a:rPr lang="en-US" altLang="ko-KR" dirty="0" smtClean="0">
                <a:solidFill>
                  <a:prstClr val="black"/>
                </a:solidFill>
                <a:latin typeface="맑은 고딕" pitchFamily="50" charset="-127"/>
                <a:ea typeface="맑은 고딕" pitchFamily="50" charset="-127"/>
              </a:rPr>
              <a:t>(product);</a:t>
            </a:r>
          </a:p>
          <a:p>
            <a:r>
              <a:rPr lang="en-US" altLang="ko-KR" dirty="0" err="1" smtClean="0">
                <a:solidFill>
                  <a:prstClr val="black"/>
                </a:solidFill>
                <a:latin typeface="맑은 고딕" pitchFamily="50" charset="-127"/>
                <a:ea typeface="맑은 고딕" pitchFamily="50" charset="-127"/>
              </a:rPr>
              <a:t>deleteObject</a:t>
            </a:r>
            <a:r>
              <a:rPr lang="en-US" altLang="ko-KR" dirty="0" smtClean="0">
                <a:solidFill>
                  <a:prstClr val="black"/>
                </a:solidFill>
                <a:latin typeface="맑은 고딕" pitchFamily="50" charset="-127"/>
                <a:ea typeface="맑은 고딕" pitchFamily="50" charset="-127"/>
              </a:rPr>
              <a:t>(customer);</a:t>
            </a:r>
          </a:p>
          <a:p>
            <a:r>
              <a:rPr lang="en-US" altLang="ko-KR" dirty="0" err="1" smtClean="0">
                <a:solidFill>
                  <a:prstClr val="black"/>
                </a:solidFill>
                <a:latin typeface="맑은 고딕" pitchFamily="50" charset="-127"/>
                <a:ea typeface="맑은 고딕" pitchFamily="50" charset="-127"/>
              </a:rPr>
              <a:t>deleteObject</a:t>
            </a:r>
            <a:r>
              <a:rPr lang="en-US" altLang="ko-KR" dirty="0" smtClean="0">
                <a:solidFill>
                  <a:prstClr val="black"/>
                </a:solidFill>
                <a:latin typeface="맑은 고딕" pitchFamily="50" charset="-127"/>
                <a:ea typeface="맑은 고딕" pitchFamily="50" charset="-127"/>
              </a:rPr>
              <a:t>(</a:t>
            </a:r>
            <a:r>
              <a:rPr lang="en-US" altLang="ko-KR" dirty="0" err="1" smtClean="0">
                <a:solidFill>
                  <a:prstClr val="black"/>
                </a:solidFill>
                <a:latin typeface="맑은 고딕" pitchFamily="50" charset="-127"/>
                <a:ea typeface="맑은 고딕" pitchFamily="50" charset="-127"/>
              </a:rPr>
              <a:t>billingAddress</a:t>
            </a:r>
            <a:r>
              <a:rPr lang="en-US" altLang="ko-KR" dirty="0" smtClean="0">
                <a:solidFill>
                  <a:prstClr val="black"/>
                </a:solidFill>
                <a:latin typeface="맑은 고딕" pitchFamily="50" charset="-127"/>
                <a:ea typeface="맑은 고딕" pitchFamily="50" charset="-127"/>
              </a:rPr>
              <a:t>);</a:t>
            </a:r>
          </a:p>
          <a:p>
            <a:r>
              <a:rPr lang="en-US" altLang="ko-KR" dirty="0" err="1" smtClean="0">
                <a:solidFill>
                  <a:prstClr val="black"/>
                </a:solidFill>
                <a:latin typeface="맑은 고딕" pitchFamily="50" charset="-127"/>
                <a:ea typeface="맑은 고딕" pitchFamily="50" charset="-127"/>
              </a:rPr>
              <a:t>deleteObject</a:t>
            </a:r>
            <a:r>
              <a:rPr lang="en-US" altLang="ko-KR" dirty="0" smtClean="0">
                <a:solidFill>
                  <a:prstClr val="black"/>
                </a:solidFill>
                <a:latin typeface="맑은 고딕" pitchFamily="50" charset="-127"/>
                <a:ea typeface="맑은 고딕" pitchFamily="50" charset="-127"/>
              </a:rPr>
              <a:t>(</a:t>
            </a:r>
            <a:r>
              <a:rPr lang="en-US" altLang="ko-KR" dirty="0" err="1" smtClean="0">
                <a:solidFill>
                  <a:prstClr val="black"/>
                </a:solidFill>
                <a:latin typeface="맑은 고딕" pitchFamily="50" charset="-127"/>
                <a:ea typeface="맑은 고딕" pitchFamily="50" charset="-127"/>
              </a:rPr>
              <a:t>shippingAddress</a:t>
            </a:r>
            <a:r>
              <a:rPr lang="en-US" altLang="ko-KR" dirty="0" smtClean="0">
                <a:solidFill>
                  <a:prstClr val="black"/>
                </a:solidFill>
                <a:latin typeface="맑은 고딕" pitchFamily="50" charset="-127"/>
                <a:ea typeface="맑은 고딕" pitchFamily="50" charset="-127"/>
              </a:rPr>
              <a:t>);</a:t>
            </a:r>
          </a:p>
          <a:p>
            <a:r>
              <a:rPr lang="en-US" altLang="ko-KR" dirty="0" smtClean="0">
                <a:solidFill>
                  <a:prstClr val="black"/>
                </a:solidFill>
                <a:latin typeface="맑은 고딕" pitchFamily="50" charset="-127"/>
                <a:ea typeface="맑은 고딕" pitchFamily="50" charset="-127"/>
              </a:rPr>
              <a:t>}</a:t>
            </a:r>
            <a:endParaRPr lang="en-US" altLang="ko-KR" dirty="0">
              <a:solidFill>
                <a:prstClr val="black"/>
              </a:solidFill>
              <a:latin typeface="맑은 고딕" pitchFamily="50" charset="-127"/>
              <a:ea typeface="맑은 고딕" pitchFamily="50" charset="-127"/>
            </a:endParaRPr>
          </a:p>
        </p:txBody>
      </p:sp>
    </p:spTree>
    <p:extLst>
      <p:ext uri="{BB962C8B-B14F-4D97-AF65-F5344CB8AC3E}">
        <p14:creationId xmlns:p14="http://schemas.microsoft.com/office/powerpoint/2010/main" val="405375449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Pattern</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dirty="0" smtClean="0"/>
              <a:t>Implicit Fixture Teardown - Robust</a:t>
            </a:r>
            <a:endParaRPr lang="ko-KR" altLang="en-US" b="1" dirty="0">
              <a:latin typeface="맑은 고딕" pitchFamily="50" charset="-127"/>
              <a:ea typeface="맑은 고딕" pitchFamily="50" charset="-127"/>
            </a:endParaRPr>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3.12</a:t>
            </a:r>
            <a:endParaRPr lang="ko-KR" altLang="en-US" b="1" dirty="0">
              <a:solidFill>
                <a:schemeClr val="tx1"/>
              </a:solidFill>
              <a:latin typeface="맑은 고딕" pitchFamily="50" charset="-127"/>
              <a:ea typeface="맑은 고딕" pitchFamily="50" charset="-127"/>
            </a:endParaRPr>
          </a:p>
        </p:txBody>
      </p:sp>
      <p:sp>
        <p:nvSpPr>
          <p:cNvPr id="11" name="직사각형 10"/>
          <p:cNvSpPr/>
          <p:nvPr/>
        </p:nvSpPr>
        <p:spPr>
          <a:xfrm>
            <a:off x="571472" y="1214422"/>
            <a:ext cx="8143932" cy="4801314"/>
          </a:xfrm>
          <a:prstGeom prst="rect">
            <a:avLst/>
          </a:prstGeom>
        </p:spPr>
        <p:txBody>
          <a:bodyPr wrap="square">
            <a:spAutoFit/>
          </a:bodyPr>
          <a:lstStyle/>
          <a:p>
            <a:r>
              <a:rPr lang="en-US" altLang="ko-KR" dirty="0" smtClean="0">
                <a:solidFill>
                  <a:prstClr val="black"/>
                </a:solidFill>
                <a:latin typeface="맑은 고딕" pitchFamily="50" charset="-127"/>
                <a:ea typeface="맑은 고딕" pitchFamily="50" charset="-127"/>
              </a:rPr>
              <a:t>public void </a:t>
            </a:r>
            <a:r>
              <a:rPr lang="en-US" altLang="ko-KR" dirty="0" err="1" smtClean="0">
                <a:solidFill>
                  <a:prstClr val="black"/>
                </a:solidFill>
                <a:latin typeface="맑은 고딕" pitchFamily="50" charset="-127"/>
                <a:ea typeface="맑은 고딕" pitchFamily="50" charset="-127"/>
              </a:rPr>
              <a:t>testAddItemQuantity_severalQuantity</a:t>
            </a:r>
            <a:r>
              <a:rPr lang="en-US" altLang="ko-KR" dirty="0" smtClean="0">
                <a:solidFill>
                  <a:prstClr val="black"/>
                </a:solidFill>
                <a:latin typeface="맑은 고딕" pitchFamily="50" charset="-127"/>
                <a:ea typeface="맑은 고딕" pitchFamily="50" charset="-127"/>
              </a:rPr>
              <a:t> ()</a:t>
            </a:r>
          </a:p>
          <a:p>
            <a:r>
              <a:rPr lang="en-US" altLang="ko-KR" dirty="0" smtClean="0">
                <a:solidFill>
                  <a:prstClr val="black"/>
                </a:solidFill>
                <a:latin typeface="맑은 고딕" pitchFamily="50" charset="-127"/>
                <a:ea typeface="맑은 고딕" pitchFamily="50" charset="-127"/>
              </a:rPr>
              <a:t>throws Exception {</a:t>
            </a:r>
          </a:p>
          <a:p>
            <a:r>
              <a:rPr lang="en-US" altLang="ko-KR" dirty="0" smtClean="0">
                <a:solidFill>
                  <a:prstClr val="black"/>
                </a:solidFill>
                <a:latin typeface="맑은 고딕" pitchFamily="50" charset="-127"/>
                <a:ea typeface="맑은 고딕" pitchFamily="50" charset="-127"/>
              </a:rPr>
              <a:t>// Setup Fixture</a:t>
            </a:r>
          </a:p>
          <a:p>
            <a:r>
              <a:rPr lang="en-US" altLang="ko-KR" dirty="0" smtClean="0">
                <a:solidFill>
                  <a:prstClr val="black"/>
                </a:solidFill>
                <a:latin typeface="맑은 고딕" pitchFamily="50" charset="-127"/>
                <a:ea typeface="맑은 고딕" pitchFamily="50" charset="-127"/>
              </a:rPr>
              <a:t>// Exercise SUT</a:t>
            </a:r>
          </a:p>
          <a:p>
            <a:r>
              <a:rPr lang="en-US" altLang="ko-KR" dirty="0" smtClean="0">
                <a:solidFill>
                  <a:prstClr val="black"/>
                </a:solidFill>
                <a:latin typeface="맑은 고딕" pitchFamily="50" charset="-127"/>
                <a:ea typeface="맑은 고딕" pitchFamily="50" charset="-127"/>
              </a:rPr>
              <a:t>// Verify Outcome</a:t>
            </a:r>
          </a:p>
          <a:p>
            <a:r>
              <a:rPr lang="en-US" altLang="ko-KR" dirty="0" smtClean="0">
                <a:solidFill>
                  <a:prstClr val="black"/>
                </a:solidFill>
                <a:latin typeface="맑은 고딕" pitchFamily="50" charset="-127"/>
                <a:ea typeface="맑은 고딕" pitchFamily="50" charset="-127"/>
              </a:rPr>
              <a:t>}</a:t>
            </a:r>
          </a:p>
          <a:p>
            <a:r>
              <a:rPr lang="en-US" altLang="ko-KR" dirty="0" smtClean="0">
                <a:solidFill>
                  <a:prstClr val="black"/>
                </a:solidFill>
                <a:latin typeface="맑은 고딕" pitchFamily="50" charset="-127"/>
                <a:ea typeface="맑은 고딕" pitchFamily="50" charset="-127"/>
              </a:rPr>
              <a:t>public void </a:t>
            </a:r>
            <a:r>
              <a:rPr lang="en-US" altLang="ko-KR" dirty="0" err="1" smtClean="0">
                <a:solidFill>
                  <a:prstClr val="black"/>
                </a:solidFill>
                <a:latin typeface="맑은 고딕" pitchFamily="50" charset="-127"/>
                <a:ea typeface="맑은 고딕" pitchFamily="50" charset="-127"/>
              </a:rPr>
              <a:t>tearDown</a:t>
            </a:r>
            <a:r>
              <a:rPr lang="en-US" altLang="ko-KR" dirty="0" smtClean="0">
                <a:solidFill>
                  <a:prstClr val="black"/>
                </a:solidFill>
                <a:latin typeface="맑은 고딕" pitchFamily="50" charset="-127"/>
                <a:ea typeface="맑은 고딕" pitchFamily="50" charset="-127"/>
              </a:rPr>
              <a:t>() {</a:t>
            </a:r>
          </a:p>
          <a:p>
            <a:pPr lvl="1"/>
            <a:r>
              <a:rPr lang="en-US" altLang="ko-KR" dirty="0" smtClean="0">
                <a:solidFill>
                  <a:prstClr val="black"/>
                </a:solidFill>
                <a:latin typeface="맑은 고딕" pitchFamily="50" charset="-127"/>
                <a:ea typeface="맑은 고딕" pitchFamily="50" charset="-127"/>
              </a:rPr>
              <a:t>try {</a:t>
            </a:r>
          </a:p>
          <a:p>
            <a:pPr lvl="2"/>
            <a:r>
              <a:rPr lang="en-US" altLang="ko-KR" dirty="0" err="1" smtClean="0">
                <a:solidFill>
                  <a:prstClr val="black"/>
                </a:solidFill>
                <a:latin typeface="맑은 고딕" pitchFamily="50" charset="-127"/>
                <a:ea typeface="맑은 고딕" pitchFamily="50" charset="-127"/>
              </a:rPr>
              <a:t>deleteObject</a:t>
            </a:r>
            <a:r>
              <a:rPr lang="en-US" altLang="ko-KR" dirty="0" smtClean="0">
                <a:solidFill>
                  <a:prstClr val="black"/>
                </a:solidFill>
                <a:latin typeface="맑은 고딕" pitchFamily="50" charset="-127"/>
                <a:ea typeface="맑은 고딕" pitchFamily="50" charset="-127"/>
              </a:rPr>
              <a:t>(</a:t>
            </a:r>
            <a:r>
              <a:rPr lang="en-US" altLang="ko-KR" dirty="0" err="1" smtClean="0">
                <a:solidFill>
                  <a:prstClr val="black"/>
                </a:solidFill>
                <a:latin typeface="맑은 고딕" pitchFamily="50" charset="-127"/>
                <a:ea typeface="맑은 고딕" pitchFamily="50" charset="-127"/>
              </a:rPr>
              <a:t>expectedLineItem</a:t>
            </a:r>
            <a:r>
              <a:rPr lang="en-US" altLang="ko-KR" dirty="0" smtClean="0">
                <a:solidFill>
                  <a:prstClr val="black"/>
                </a:solidFill>
                <a:latin typeface="맑은 고딕" pitchFamily="50" charset="-127"/>
                <a:ea typeface="맑은 고딕" pitchFamily="50" charset="-127"/>
              </a:rPr>
              <a:t>);</a:t>
            </a:r>
          </a:p>
          <a:p>
            <a:pPr lvl="1"/>
            <a:r>
              <a:rPr lang="en-US" altLang="ko-KR" dirty="0" smtClean="0">
                <a:solidFill>
                  <a:prstClr val="black"/>
                </a:solidFill>
                <a:latin typeface="맑은 고딕" pitchFamily="50" charset="-127"/>
                <a:ea typeface="맑은 고딕" pitchFamily="50" charset="-127"/>
              </a:rPr>
              <a:t>} finally {</a:t>
            </a:r>
          </a:p>
          <a:p>
            <a:pPr lvl="2"/>
            <a:r>
              <a:rPr lang="en-US" altLang="ko-KR" dirty="0" smtClean="0">
                <a:solidFill>
                  <a:prstClr val="black"/>
                </a:solidFill>
                <a:latin typeface="맑은 고딕" pitchFamily="50" charset="-127"/>
                <a:ea typeface="맑은 고딕" pitchFamily="50" charset="-127"/>
              </a:rPr>
              <a:t>try {</a:t>
            </a:r>
          </a:p>
          <a:p>
            <a:pPr lvl="3"/>
            <a:r>
              <a:rPr lang="en-US" altLang="ko-KR" dirty="0" err="1" smtClean="0">
                <a:solidFill>
                  <a:prstClr val="black"/>
                </a:solidFill>
                <a:latin typeface="맑은 고딕" pitchFamily="50" charset="-127"/>
                <a:ea typeface="맑은 고딕" pitchFamily="50" charset="-127"/>
              </a:rPr>
              <a:t>deleteObject</a:t>
            </a:r>
            <a:r>
              <a:rPr lang="en-US" altLang="ko-KR" dirty="0" smtClean="0">
                <a:solidFill>
                  <a:prstClr val="black"/>
                </a:solidFill>
                <a:latin typeface="맑은 고딕" pitchFamily="50" charset="-127"/>
                <a:ea typeface="맑은 고딕" pitchFamily="50" charset="-127"/>
              </a:rPr>
              <a:t>(invoice);</a:t>
            </a:r>
          </a:p>
          <a:p>
            <a:pPr lvl="2"/>
            <a:r>
              <a:rPr lang="en-US" altLang="ko-KR" dirty="0" smtClean="0">
                <a:solidFill>
                  <a:prstClr val="black"/>
                </a:solidFill>
                <a:latin typeface="맑은 고딕" pitchFamily="50" charset="-127"/>
                <a:ea typeface="맑은 고딕" pitchFamily="50" charset="-127"/>
              </a:rPr>
              <a:t>} finally {</a:t>
            </a:r>
          </a:p>
          <a:p>
            <a:pPr lvl="3"/>
            <a:r>
              <a:rPr lang="en-US" altLang="ko-KR" dirty="0" smtClean="0">
                <a:solidFill>
                  <a:prstClr val="black"/>
                </a:solidFill>
                <a:latin typeface="맑은 고딕" pitchFamily="50" charset="-127"/>
                <a:ea typeface="맑은 고딕" pitchFamily="50" charset="-127"/>
              </a:rPr>
              <a:t>try {</a:t>
            </a:r>
          </a:p>
          <a:p>
            <a:pPr lvl="3"/>
            <a:r>
              <a:rPr lang="en-US" altLang="ko-KR" dirty="0" err="1" smtClean="0">
                <a:solidFill>
                  <a:prstClr val="black"/>
                </a:solidFill>
                <a:latin typeface="맑은 고딕" pitchFamily="50" charset="-127"/>
                <a:ea typeface="맑은 고딕" pitchFamily="50" charset="-127"/>
              </a:rPr>
              <a:t>deleteObject</a:t>
            </a:r>
            <a:r>
              <a:rPr lang="en-US" altLang="ko-KR" dirty="0" smtClean="0">
                <a:solidFill>
                  <a:prstClr val="black"/>
                </a:solidFill>
                <a:latin typeface="맑은 고딕" pitchFamily="50" charset="-127"/>
                <a:ea typeface="맑은 고딕" pitchFamily="50" charset="-127"/>
              </a:rPr>
              <a:t>(product);</a:t>
            </a:r>
          </a:p>
          <a:p>
            <a:pPr lvl="3"/>
            <a:r>
              <a:rPr lang="en-US" altLang="ko-KR" dirty="0" smtClean="0">
                <a:solidFill>
                  <a:prstClr val="black"/>
                </a:solidFill>
                <a:latin typeface="맑은 고딕" pitchFamily="50" charset="-127"/>
                <a:ea typeface="맑은 고딕" pitchFamily="50" charset="-127"/>
              </a:rPr>
              <a:t>} finally {</a:t>
            </a:r>
          </a:p>
          <a:p>
            <a:pPr lvl="4"/>
            <a:r>
              <a:rPr lang="en-US" altLang="ko-KR" dirty="0" smtClean="0">
                <a:solidFill>
                  <a:prstClr val="black"/>
                </a:solidFill>
                <a:latin typeface="맑은 고딕" pitchFamily="50" charset="-127"/>
                <a:ea typeface="맑은 고딕" pitchFamily="50" charset="-127"/>
              </a:rPr>
              <a:t>:</a:t>
            </a:r>
            <a:endParaRPr lang="en-US" altLang="ko-KR" dirty="0">
              <a:solidFill>
                <a:prstClr val="black"/>
              </a:solidFill>
              <a:latin typeface="맑은 고딕" pitchFamily="50" charset="-127"/>
              <a:ea typeface="맑은 고딕" pitchFamily="50" charset="-127"/>
            </a:endParaRPr>
          </a:p>
        </p:txBody>
      </p:sp>
      <p:sp>
        <p:nvSpPr>
          <p:cNvPr id="8" name="직사각형 7"/>
          <p:cNvSpPr/>
          <p:nvPr/>
        </p:nvSpPr>
        <p:spPr>
          <a:xfrm>
            <a:off x="571472" y="2872464"/>
            <a:ext cx="5500726" cy="3143272"/>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Rix고딕 M"/>
              <a:ea typeface="Rix고딕 M"/>
            </a:endParaRPr>
          </a:p>
        </p:txBody>
      </p:sp>
    </p:spTree>
    <p:extLst>
      <p:ext uri="{BB962C8B-B14F-4D97-AF65-F5344CB8AC3E}">
        <p14:creationId xmlns:p14="http://schemas.microsoft.com/office/powerpoint/2010/main" val="20013448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body" idx="1"/>
          </p:nvPr>
        </p:nvSpPr>
        <p:spPr>
          <a:xfrm>
            <a:off x="467544" y="2276872"/>
            <a:ext cx="8676456" cy="1728192"/>
          </a:xfrm>
          <a:ln/>
        </p:spPr>
        <p:txBody>
          <a:bodyPr/>
          <a:lstStyle/>
          <a:p>
            <a:pPr indent="-291465" algn="ctr">
              <a:buNone/>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Lst>
            </a:pPr>
            <a:r>
              <a:rPr lang="en-GB" i="1" dirty="0" smtClean="0">
                <a:latin typeface="Arial"/>
                <a:cs typeface="Arial"/>
              </a:rPr>
              <a:t>Software </a:t>
            </a:r>
            <a:r>
              <a:rPr lang="en-GB" i="1" dirty="0">
                <a:latin typeface="Arial"/>
                <a:cs typeface="Arial"/>
              </a:rPr>
              <a:t>Craftsmanship is all about putting </a:t>
            </a:r>
            <a:endParaRPr lang="en-GB" i="1" dirty="0" smtClean="0">
              <a:latin typeface="Arial"/>
              <a:cs typeface="Arial"/>
            </a:endParaRPr>
          </a:p>
          <a:p>
            <a:pPr indent="-291465" algn="ctr">
              <a:buNone/>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Lst>
            </a:pPr>
            <a:r>
              <a:rPr lang="en-GB" i="1" dirty="0" smtClean="0">
                <a:latin typeface="Arial"/>
                <a:cs typeface="Arial"/>
              </a:rPr>
              <a:t>responsibility</a:t>
            </a:r>
            <a:r>
              <a:rPr lang="en-GB" i="1" dirty="0">
                <a:latin typeface="Arial"/>
                <a:cs typeface="Arial"/>
              </a:rPr>
              <a:t>, professionalism, pragmatism </a:t>
            </a:r>
            <a:endParaRPr lang="en-GB" i="1" dirty="0" smtClean="0">
              <a:latin typeface="Arial"/>
              <a:cs typeface="Arial"/>
            </a:endParaRPr>
          </a:p>
          <a:p>
            <a:pPr indent="-291465" algn="ctr">
              <a:buNone/>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Lst>
            </a:pPr>
            <a:r>
              <a:rPr lang="en-GB" i="1" dirty="0" smtClean="0">
                <a:latin typeface="Arial"/>
                <a:cs typeface="Arial"/>
              </a:rPr>
              <a:t>and </a:t>
            </a:r>
            <a:r>
              <a:rPr lang="en-GB" i="1" dirty="0">
                <a:latin typeface="Arial"/>
                <a:cs typeface="Arial"/>
              </a:rPr>
              <a:t>pride back into software development</a:t>
            </a:r>
          </a:p>
        </p:txBody>
      </p:sp>
      <p:sp>
        <p:nvSpPr>
          <p:cNvPr id="4" name="TextBox 3"/>
          <p:cNvSpPr txBox="1"/>
          <p:nvPr/>
        </p:nvSpPr>
        <p:spPr>
          <a:xfrm>
            <a:off x="248574" y="169524"/>
            <a:ext cx="6395128" cy="379164"/>
          </a:xfrm>
          <a:prstGeom prst="rect">
            <a:avLst/>
          </a:prstGeom>
          <a:noFill/>
        </p:spPr>
        <p:txBody>
          <a:bodyPr wrap="square" rtlCol="0">
            <a:spAutoFit/>
          </a:bodyPr>
          <a:lstStyle/>
          <a:p>
            <a:pPr>
              <a:lnSpc>
                <a:spcPts val="2300"/>
              </a:lnSpc>
            </a:pPr>
            <a:r>
              <a:rPr lang="en-US" altLang="ko-KR" sz="1600" b="1" spc="-20" dirty="0" smtClean="0">
                <a:latin typeface="나눔고딕"/>
                <a:ea typeface="나눔고딕"/>
                <a:cs typeface="나눔고딕"/>
              </a:rPr>
              <a:t>1.5 </a:t>
            </a:r>
            <a:r>
              <a:rPr lang="en-GB" sz="1600" b="1" spc="-20" dirty="0" smtClean="0">
                <a:latin typeface="나눔고딕"/>
                <a:ea typeface="나눔고딕"/>
                <a:cs typeface="나눔고딕"/>
              </a:rPr>
              <a:t>What is </a:t>
            </a:r>
            <a:r>
              <a:rPr lang="en-GB" sz="1600" b="1" spc="-20" dirty="0">
                <a:latin typeface="나눔고딕"/>
                <a:ea typeface="나눔고딕"/>
                <a:cs typeface="나눔고딕"/>
              </a:rPr>
              <a:t>Software </a:t>
            </a:r>
            <a:r>
              <a:rPr lang="en-GB" sz="1600" b="1" spc="-20" dirty="0" smtClean="0">
                <a:latin typeface="나눔고딕"/>
                <a:ea typeface="나눔고딕"/>
                <a:cs typeface="나눔고딕"/>
              </a:rPr>
              <a:t>Craftsmanship?</a:t>
            </a:r>
            <a:endParaRPr lang="en-US" altLang="ko-KR" sz="1600" b="1" spc="-20" dirty="0" smtClean="0">
              <a:latin typeface="나눔고딕"/>
              <a:ea typeface="나눔고딕"/>
              <a:cs typeface="나눔고딕"/>
            </a:endParaRPr>
          </a:p>
        </p:txBody>
      </p:sp>
    </p:spTree>
    <p:extLst>
      <p:ext uri="{BB962C8B-B14F-4D97-AF65-F5344CB8AC3E}">
        <p14:creationId xmlns:p14="http://schemas.microsoft.com/office/powerpoint/2010/main" val="314159108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Pattern</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dirty="0" smtClean="0"/>
              <a:t>Automated Fixture Teardown - I</a:t>
            </a:r>
            <a:endParaRPr lang="ko-KR" altLang="en-US" b="1" dirty="0">
              <a:latin typeface="맑은 고딕" pitchFamily="50" charset="-127"/>
              <a:ea typeface="맑은 고딕" pitchFamily="50" charset="-127"/>
            </a:endParaRPr>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3.12</a:t>
            </a:r>
            <a:endParaRPr lang="ko-KR" altLang="en-US" b="1" dirty="0">
              <a:solidFill>
                <a:schemeClr val="tx1"/>
              </a:solidFill>
              <a:latin typeface="맑은 고딕" pitchFamily="50" charset="-127"/>
              <a:ea typeface="맑은 고딕" pitchFamily="50" charset="-127"/>
            </a:endParaRPr>
          </a:p>
        </p:txBody>
      </p:sp>
      <p:sp>
        <p:nvSpPr>
          <p:cNvPr id="11" name="직사각형 10"/>
          <p:cNvSpPr/>
          <p:nvPr/>
        </p:nvSpPr>
        <p:spPr>
          <a:xfrm>
            <a:off x="571472" y="1235879"/>
            <a:ext cx="8143932" cy="3693319"/>
          </a:xfrm>
          <a:prstGeom prst="rect">
            <a:avLst/>
          </a:prstGeom>
        </p:spPr>
        <p:txBody>
          <a:bodyPr wrap="square">
            <a:spAutoFit/>
          </a:bodyPr>
          <a:lstStyle/>
          <a:p>
            <a:r>
              <a:rPr lang="en-US" altLang="ko-KR" dirty="0" smtClean="0">
                <a:solidFill>
                  <a:prstClr val="black"/>
                </a:solidFill>
                <a:latin typeface="맑은 고딕" pitchFamily="50" charset="-127"/>
                <a:ea typeface="맑은 고딕" pitchFamily="50" charset="-127"/>
              </a:rPr>
              <a:t>public void </a:t>
            </a:r>
            <a:r>
              <a:rPr lang="en-US" altLang="ko-KR" dirty="0" err="1" smtClean="0">
                <a:solidFill>
                  <a:prstClr val="black"/>
                </a:solidFill>
                <a:latin typeface="맑은 고딕" pitchFamily="50" charset="-127"/>
                <a:ea typeface="맑은 고딕" pitchFamily="50" charset="-127"/>
              </a:rPr>
              <a:t>testAddItemQuantity_severalQuantity</a:t>
            </a:r>
            <a:r>
              <a:rPr lang="en-US" altLang="ko-KR" dirty="0" smtClean="0">
                <a:solidFill>
                  <a:prstClr val="black"/>
                </a:solidFill>
                <a:latin typeface="맑은 고딕" pitchFamily="50" charset="-127"/>
                <a:ea typeface="맑은 고딕" pitchFamily="50" charset="-127"/>
              </a:rPr>
              <a:t> () {</a:t>
            </a:r>
          </a:p>
          <a:p>
            <a:pPr lvl="1"/>
            <a:r>
              <a:rPr lang="en-US" altLang="ko-KR" dirty="0" smtClean="0">
                <a:solidFill>
                  <a:prstClr val="black"/>
                </a:solidFill>
                <a:latin typeface="맑은 고딕" pitchFamily="50" charset="-127"/>
                <a:ea typeface="맑은 고딕" pitchFamily="50" charset="-127"/>
              </a:rPr>
              <a:t>final </a:t>
            </a:r>
            <a:r>
              <a:rPr lang="en-US" altLang="ko-KR" dirty="0" err="1" smtClean="0">
                <a:solidFill>
                  <a:prstClr val="black"/>
                </a:solidFill>
                <a:latin typeface="맑은 고딕" pitchFamily="50" charset="-127"/>
                <a:ea typeface="맑은 고딕" pitchFamily="50" charset="-127"/>
              </a:rPr>
              <a:t>int</a:t>
            </a:r>
            <a:r>
              <a:rPr lang="en-US" altLang="ko-KR" dirty="0" smtClean="0">
                <a:solidFill>
                  <a:prstClr val="black"/>
                </a:solidFill>
                <a:latin typeface="맑은 고딕" pitchFamily="50" charset="-127"/>
                <a:ea typeface="맑은 고딕" pitchFamily="50" charset="-127"/>
              </a:rPr>
              <a:t> QUANTITY = 5;</a:t>
            </a:r>
          </a:p>
          <a:p>
            <a:pPr lvl="1"/>
            <a:r>
              <a:rPr lang="en-US" altLang="ko-KR" dirty="0" smtClean="0">
                <a:solidFill>
                  <a:prstClr val="black"/>
                </a:solidFill>
                <a:latin typeface="맑은 고딕" pitchFamily="50" charset="-127"/>
                <a:ea typeface="맑은 고딕" pitchFamily="50" charset="-127"/>
              </a:rPr>
              <a:t>Address </a:t>
            </a:r>
            <a:r>
              <a:rPr lang="en-US" altLang="ko-KR" dirty="0" err="1" smtClean="0">
                <a:solidFill>
                  <a:prstClr val="black"/>
                </a:solidFill>
                <a:latin typeface="맑은 고딕" pitchFamily="50" charset="-127"/>
                <a:ea typeface="맑은 고딕" pitchFamily="50" charset="-127"/>
              </a:rPr>
              <a:t>billingAddress</a:t>
            </a:r>
            <a:r>
              <a:rPr lang="en-US" altLang="ko-KR" dirty="0" smtClean="0">
                <a:solidFill>
                  <a:prstClr val="black"/>
                </a:solidFill>
                <a:latin typeface="맑은 고딕" pitchFamily="50" charset="-127"/>
                <a:ea typeface="맑은 고딕" pitchFamily="50" charset="-127"/>
              </a:rPr>
              <a:t> = new Address("1222 1st St SW",</a:t>
            </a:r>
          </a:p>
          <a:p>
            <a:pPr lvl="5"/>
            <a:r>
              <a:rPr lang="pt-BR" altLang="ko-KR" dirty="0" smtClean="0">
                <a:solidFill>
                  <a:prstClr val="black"/>
                </a:solidFill>
                <a:latin typeface="맑은 고딕" pitchFamily="50" charset="-127"/>
                <a:ea typeface="맑은 고딕" pitchFamily="50" charset="-127"/>
              </a:rPr>
              <a:t>"Calgary", "Alberta", "T2N 2V2", "Canada");</a:t>
            </a:r>
          </a:p>
          <a:p>
            <a:pPr lvl="1"/>
            <a:r>
              <a:rPr lang="en-US" altLang="ko-KR" dirty="0" err="1" smtClean="0">
                <a:solidFill>
                  <a:prstClr val="black"/>
                </a:solidFill>
                <a:latin typeface="맑은 고딕" pitchFamily="50" charset="-127"/>
                <a:ea typeface="맑은 고딕" pitchFamily="50" charset="-127"/>
              </a:rPr>
              <a:t>addTestObject</a:t>
            </a:r>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billingAddress</a:t>
            </a:r>
            <a:r>
              <a:rPr lang="en-US" altLang="ko-KR" dirty="0" smtClean="0">
                <a:solidFill>
                  <a:prstClr val="black"/>
                </a:solidFill>
                <a:latin typeface="맑은 고딕" pitchFamily="50" charset="-127"/>
                <a:ea typeface="맑은 고딕" pitchFamily="50" charset="-127"/>
              </a:rPr>
              <a:t> );</a:t>
            </a:r>
          </a:p>
          <a:p>
            <a:pPr lvl="1"/>
            <a:r>
              <a:rPr lang="en-US" altLang="ko-KR" dirty="0" smtClean="0">
                <a:solidFill>
                  <a:prstClr val="black"/>
                </a:solidFill>
                <a:latin typeface="맑은 고딕" pitchFamily="50" charset="-127"/>
                <a:ea typeface="맑은 고딕" pitchFamily="50" charset="-127"/>
              </a:rPr>
              <a:t>Address </a:t>
            </a:r>
            <a:r>
              <a:rPr lang="en-US" altLang="ko-KR" dirty="0" err="1" smtClean="0">
                <a:solidFill>
                  <a:prstClr val="black"/>
                </a:solidFill>
                <a:latin typeface="맑은 고딕" pitchFamily="50" charset="-127"/>
                <a:ea typeface="맑은 고딕" pitchFamily="50" charset="-127"/>
              </a:rPr>
              <a:t>shippingAddress</a:t>
            </a:r>
            <a:r>
              <a:rPr lang="en-US" altLang="ko-KR" dirty="0" smtClean="0">
                <a:solidFill>
                  <a:prstClr val="black"/>
                </a:solidFill>
                <a:latin typeface="맑은 고딕" pitchFamily="50" charset="-127"/>
                <a:ea typeface="맑은 고딕" pitchFamily="50" charset="-127"/>
              </a:rPr>
              <a:t> = new Address("1333 1st St SW",</a:t>
            </a:r>
          </a:p>
          <a:p>
            <a:pPr lvl="5"/>
            <a:r>
              <a:rPr lang="pt-BR" altLang="ko-KR" dirty="0" smtClean="0">
                <a:solidFill>
                  <a:prstClr val="black"/>
                </a:solidFill>
                <a:latin typeface="맑은 고딕" pitchFamily="50" charset="-127"/>
                <a:ea typeface="맑은 고딕" pitchFamily="50" charset="-127"/>
              </a:rPr>
              <a:t>"Calgary", "Alberta", "T2N 2V2", "Canada");</a:t>
            </a:r>
          </a:p>
          <a:p>
            <a:pPr lvl="1"/>
            <a:r>
              <a:rPr lang="en-US" altLang="ko-KR" dirty="0" err="1" smtClean="0">
                <a:solidFill>
                  <a:prstClr val="black"/>
                </a:solidFill>
                <a:latin typeface="맑은 고딕" pitchFamily="50" charset="-127"/>
                <a:ea typeface="맑은 고딕" pitchFamily="50" charset="-127"/>
              </a:rPr>
              <a:t>addTestObject</a:t>
            </a:r>
            <a:r>
              <a:rPr lang="en-US" altLang="ko-KR" dirty="0" smtClean="0">
                <a:solidFill>
                  <a:prstClr val="black"/>
                </a:solidFill>
                <a:latin typeface="맑은 고딕" pitchFamily="50" charset="-127"/>
                <a:ea typeface="맑은 고딕" pitchFamily="50" charset="-127"/>
              </a:rPr>
              <a:t>(</a:t>
            </a:r>
            <a:r>
              <a:rPr lang="en-US" altLang="ko-KR" dirty="0" err="1" smtClean="0">
                <a:solidFill>
                  <a:prstClr val="black"/>
                </a:solidFill>
                <a:latin typeface="맑은 고딕" pitchFamily="50" charset="-127"/>
                <a:ea typeface="맑은 고딕" pitchFamily="50" charset="-127"/>
              </a:rPr>
              <a:t>shippingAddress</a:t>
            </a:r>
            <a:r>
              <a:rPr lang="en-US" altLang="ko-KR" dirty="0" smtClean="0">
                <a:solidFill>
                  <a:prstClr val="black"/>
                </a:solidFill>
                <a:latin typeface="맑은 고딕" pitchFamily="50" charset="-127"/>
                <a:ea typeface="맑은 고딕" pitchFamily="50" charset="-127"/>
              </a:rPr>
              <a:t> );</a:t>
            </a:r>
          </a:p>
          <a:p>
            <a:pPr lvl="3"/>
            <a:r>
              <a:rPr lang="en-US" altLang="ko-KR" dirty="0" smtClean="0">
                <a:solidFill>
                  <a:prstClr val="black"/>
                </a:solidFill>
                <a:latin typeface="맑은 고딕" pitchFamily="50" charset="-127"/>
                <a:ea typeface="맑은 고딕" pitchFamily="50" charset="-127"/>
              </a:rPr>
              <a:t>:</a:t>
            </a:r>
          </a:p>
          <a:p>
            <a:r>
              <a:rPr lang="en-US" altLang="ko-KR" dirty="0" smtClean="0">
                <a:solidFill>
                  <a:prstClr val="black"/>
                </a:solidFill>
                <a:latin typeface="맑은 고딕" pitchFamily="50" charset="-127"/>
                <a:ea typeface="맑은 고딕" pitchFamily="50" charset="-127"/>
              </a:rPr>
              <a:t>}</a:t>
            </a:r>
          </a:p>
          <a:p>
            <a:r>
              <a:rPr lang="en-US" altLang="ko-KR" dirty="0" smtClean="0">
                <a:solidFill>
                  <a:prstClr val="black"/>
                </a:solidFill>
                <a:latin typeface="맑은 고딕" pitchFamily="50" charset="-127"/>
                <a:ea typeface="맑은 고딕" pitchFamily="50" charset="-127"/>
              </a:rPr>
              <a:t>public void </a:t>
            </a:r>
            <a:r>
              <a:rPr lang="en-US" altLang="ko-KR" dirty="0" err="1" smtClean="0">
                <a:solidFill>
                  <a:prstClr val="black"/>
                </a:solidFill>
                <a:latin typeface="맑은 고딕" pitchFamily="50" charset="-127"/>
                <a:ea typeface="맑은 고딕" pitchFamily="50" charset="-127"/>
              </a:rPr>
              <a:t>tearDown</a:t>
            </a:r>
            <a:r>
              <a:rPr lang="en-US" altLang="ko-KR" dirty="0" smtClean="0">
                <a:solidFill>
                  <a:prstClr val="black"/>
                </a:solidFill>
                <a:latin typeface="맑은 고딕" pitchFamily="50" charset="-127"/>
                <a:ea typeface="맑은 고딕" pitchFamily="50" charset="-127"/>
              </a:rPr>
              <a:t>() {</a:t>
            </a:r>
          </a:p>
          <a:p>
            <a:pPr lvl="1"/>
            <a:r>
              <a:rPr lang="en-US" altLang="ko-KR" dirty="0" err="1" smtClean="0">
                <a:solidFill>
                  <a:prstClr val="black"/>
                </a:solidFill>
                <a:latin typeface="맑은 고딕" pitchFamily="50" charset="-127"/>
                <a:ea typeface="맑은 고딕" pitchFamily="50" charset="-127"/>
              </a:rPr>
              <a:t>deleteAllTestObjects</a:t>
            </a:r>
            <a:r>
              <a:rPr lang="en-US" altLang="ko-KR" dirty="0" smtClean="0">
                <a:solidFill>
                  <a:prstClr val="black"/>
                </a:solidFill>
                <a:latin typeface="맑은 고딕" pitchFamily="50" charset="-127"/>
                <a:ea typeface="맑은 고딕" pitchFamily="50" charset="-127"/>
              </a:rPr>
              <a:t>();</a:t>
            </a:r>
          </a:p>
          <a:p>
            <a:r>
              <a:rPr lang="en-US" altLang="ko-KR" dirty="0" smtClean="0">
                <a:solidFill>
                  <a:prstClr val="black"/>
                </a:solidFill>
                <a:latin typeface="맑은 고딕" pitchFamily="50" charset="-127"/>
                <a:ea typeface="맑은 고딕" pitchFamily="50" charset="-127"/>
              </a:rPr>
              <a:t>}</a:t>
            </a:r>
            <a:endParaRPr lang="en-US" altLang="ko-KR" dirty="0">
              <a:solidFill>
                <a:prstClr val="black"/>
              </a:solidFill>
              <a:latin typeface="맑은 고딕" pitchFamily="50" charset="-127"/>
              <a:ea typeface="맑은 고딕" pitchFamily="50" charset="-127"/>
            </a:endParaRPr>
          </a:p>
        </p:txBody>
      </p:sp>
      <p:sp>
        <p:nvSpPr>
          <p:cNvPr id="9" name="직사각형 8"/>
          <p:cNvSpPr/>
          <p:nvPr/>
        </p:nvSpPr>
        <p:spPr>
          <a:xfrm>
            <a:off x="1000100" y="2143116"/>
            <a:ext cx="3643338" cy="357190"/>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Rix고딕 M"/>
              <a:ea typeface="Rix고딕 M"/>
            </a:endParaRPr>
          </a:p>
        </p:txBody>
      </p:sp>
      <p:sp>
        <p:nvSpPr>
          <p:cNvPr id="10" name="직사각형 9"/>
          <p:cNvSpPr/>
          <p:nvPr/>
        </p:nvSpPr>
        <p:spPr>
          <a:xfrm>
            <a:off x="1071538" y="3000372"/>
            <a:ext cx="3643338" cy="357190"/>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Rix고딕 M"/>
              <a:ea typeface="Rix고딕 M"/>
            </a:endParaRPr>
          </a:p>
        </p:txBody>
      </p:sp>
      <p:sp>
        <p:nvSpPr>
          <p:cNvPr id="12" name="직사각형 11"/>
          <p:cNvSpPr/>
          <p:nvPr/>
        </p:nvSpPr>
        <p:spPr>
          <a:xfrm>
            <a:off x="1071538" y="4071942"/>
            <a:ext cx="3643338" cy="357190"/>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Rix고딕 M"/>
              <a:ea typeface="Rix고딕 M"/>
            </a:endParaRPr>
          </a:p>
        </p:txBody>
      </p:sp>
    </p:spTree>
    <p:extLst>
      <p:ext uri="{BB962C8B-B14F-4D97-AF65-F5344CB8AC3E}">
        <p14:creationId xmlns:p14="http://schemas.microsoft.com/office/powerpoint/2010/main" val="33834665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Pattern</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dirty="0" smtClean="0"/>
              <a:t>Automated Fixture Teardown - II</a:t>
            </a:r>
            <a:endParaRPr lang="ko-KR" altLang="en-US" b="1" dirty="0">
              <a:latin typeface="맑은 고딕" pitchFamily="50" charset="-127"/>
              <a:ea typeface="맑은 고딕" pitchFamily="50" charset="-127"/>
            </a:endParaRPr>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3.12</a:t>
            </a:r>
            <a:endParaRPr lang="ko-KR" altLang="en-US" b="1" dirty="0">
              <a:solidFill>
                <a:schemeClr val="tx1"/>
              </a:solidFill>
              <a:latin typeface="맑은 고딕" pitchFamily="50" charset="-127"/>
              <a:ea typeface="맑은 고딕" pitchFamily="50" charset="-127"/>
            </a:endParaRPr>
          </a:p>
        </p:txBody>
      </p:sp>
      <p:sp>
        <p:nvSpPr>
          <p:cNvPr id="11" name="직사각형 10"/>
          <p:cNvSpPr/>
          <p:nvPr/>
        </p:nvSpPr>
        <p:spPr>
          <a:xfrm>
            <a:off x="571472" y="1218373"/>
            <a:ext cx="8143932" cy="3139321"/>
          </a:xfrm>
          <a:prstGeom prst="rect">
            <a:avLst/>
          </a:prstGeom>
        </p:spPr>
        <p:txBody>
          <a:bodyPr wrap="square">
            <a:spAutoFit/>
          </a:bodyPr>
          <a:lstStyle/>
          <a:p>
            <a:r>
              <a:rPr lang="en-US" altLang="ko-KR" dirty="0" smtClean="0">
                <a:solidFill>
                  <a:prstClr val="black"/>
                </a:solidFill>
                <a:latin typeface="맑은 고딕" pitchFamily="50" charset="-127"/>
                <a:ea typeface="맑은 고딕" pitchFamily="50" charset="-127"/>
              </a:rPr>
              <a:t>public void </a:t>
            </a:r>
            <a:r>
              <a:rPr lang="en-US" altLang="ko-KR" dirty="0" err="1" smtClean="0">
                <a:solidFill>
                  <a:prstClr val="black"/>
                </a:solidFill>
                <a:latin typeface="맑은 고딕" pitchFamily="50" charset="-127"/>
                <a:ea typeface="맑은 고딕" pitchFamily="50" charset="-127"/>
              </a:rPr>
              <a:t>deleteAllTestObjects</a:t>
            </a:r>
            <a:r>
              <a:rPr lang="en-US" altLang="ko-KR" dirty="0" smtClean="0">
                <a:solidFill>
                  <a:prstClr val="black"/>
                </a:solidFill>
                <a:latin typeface="맑은 고딕" pitchFamily="50" charset="-127"/>
                <a:ea typeface="맑은 고딕" pitchFamily="50" charset="-127"/>
              </a:rPr>
              <a:t>() {</a:t>
            </a:r>
          </a:p>
          <a:p>
            <a:pPr lvl="1"/>
            <a:r>
              <a:rPr lang="en-US" altLang="ko-KR" dirty="0" err="1" smtClean="0">
                <a:solidFill>
                  <a:prstClr val="black"/>
                </a:solidFill>
                <a:latin typeface="맑은 고딕" pitchFamily="50" charset="-127"/>
                <a:ea typeface="맑은 고딕" pitchFamily="50" charset="-127"/>
              </a:rPr>
              <a:t>Iterator</a:t>
            </a:r>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i</a:t>
            </a:r>
            <a:r>
              <a:rPr lang="en-US" altLang="ko-KR" dirty="0" smtClean="0">
                <a:solidFill>
                  <a:prstClr val="black"/>
                </a:solidFill>
                <a:latin typeface="맑은 고딕" pitchFamily="50" charset="-127"/>
                <a:ea typeface="맑은 고딕" pitchFamily="50" charset="-127"/>
              </a:rPr>
              <a:t> = </a:t>
            </a:r>
            <a:r>
              <a:rPr lang="en-US" altLang="ko-KR" dirty="0" err="1" smtClean="0">
                <a:solidFill>
                  <a:prstClr val="black"/>
                </a:solidFill>
                <a:latin typeface="맑은 고딕" pitchFamily="50" charset="-127"/>
                <a:ea typeface="맑은 고딕" pitchFamily="50" charset="-127"/>
              </a:rPr>
              <a:t>testObjects.iterator</a:t>
            </a:r>
            <a:r>
              <a:rPr lang="en-US" altLang="ko-KR" dirty="0" smtClean="0">
                <a:solidFill>
                  <a:prstClr val="black"/>
                </a:solidFill>
                <a:latin typeface="맑은 고딕" pitchFamily="50" charset="-127"/>
                <a:ea typeface="맑은 고딕" pitchFamily="50" charset="-127"/>
              </a:rPr>
              <a:t>();</a:t>
            </a:r>
          </a:p>
          <a:p>
            <a:pPr lvl="1"/>
            <a:r>
              <a:rPr lang="en-US" altLang="ko-KR" dirty="0" smtClean="0">
                <a:solidFill>
                  <a:prstClr val="black"/>
                </a:solidFill>
                <a:latin typeface="맑은 고딕" pitchFamily="50" charset="-127"/>
                <a:ea typeface="맑은 고딕" pitchFamily="50" charset="-127"/>
              </a:rPr>
              <a:t>while (</a:t>
            </a:r>
            <a:r>
              <a:rPr lang="en-US" altLang="ko-KR" dirty="0" err="1" smtClean="0">
                <a:solidFill>
                  <a:prstClr val="black"/>
                </a:solidFill>
                <a:latin typeface="맑은 고딕" pitchFamily="50" charset="-127"/>
                <a:ea typeface="맑은 고딕" pitchFamily="50" charset="-127"/>
              </a:rPr>
              <a:t>i.hasNext</a:t>
            </a:r>
            <a:r>
              <a:rPr lang="en-US" altLang="ko-KR" dirty="0" smtClean="0">
                <a:solidFill>
                  <a:prstClr val="black"/>
                </a:solidFill>
                <a:latin typeface="맑은 고딕" pitchFamily="50" charset="-127"/>
                <a:ea typeface="맑은 고딕" pitchFamily="50" charset="-127"/>
              </a:rPr>
              <a:t>()) {</a:t>
            </a:r>
          </a:p>
          <a:p>
            <a:pPr lvl="2"/>
            <a:r>
              <a:rPr lang="en-US" altLang="ko-KR" dirty="0" smtClean="0">
                <a:solidFill>
                  <a:prstClr val="black"/>
                </a:solidFill>
                <a:latin typeface="맑은 고딕" pitchFamily="50" charset="-127"/>
                <a:ea typeface="맑은 고딕" pitchFamily="50" charset="-127"/>
              </a:rPr>
              <a:t>try {</a:t>
            </a:r>
          </a:p>
          <a:p>
            <a:pPr lvl="3"/>
            <a:r>
              <a:rPr lang="en-US" altLang="ko-KR" dirty="0" err="1" smtClean="0">
                <a:solidFill>
                  <a:prstClr val="black"/>
                </a:solidFill>
                <a:latin typeface="맑은 고딕" pitchFamily="50" charset="-127"/>
                <a:ea typeface="맑은 고딕" pitchFamily="50" charset="-127"/>
              </a:rPr>
              <a:t>Deletable</a:t>
            </a:r>
            <a:r>
              <a:rPr lang="en-US" altLang="ko-KR" dirty="0" smtClean="0">
                <a:solidFill>
                  <a:prstClr val="black"/>
                </a:solidFill>
                <a:latin typeface="맑은 고딕" pitchFamily="50" charset="-127"/>
                <a:ea typeface="맑은 고딕" pitchFamily="50" charset="-127"/>
              </a:rPr>
              <a:t> object = (</a:t>
            </a:r>
            <a:r>
              <a:rPr lang="en-US" altLang="ko-KR" dirty="0" err="1" smtClean="0">
                <a:solidFill>
                  <a:prstClr val="black"/>
                </a:solidFill>
                <a:latin typeface="맑은 고딕" pitchFamily="50" charset="-127"/>
                <a:ea typeface="맑은 고딕" pitchFamily="50" charset="-127"/>
              </a:rPr>
              <a:t>Deletable</a:t>
            </a:r>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i.next</a:t>
            </a:r>
            <a:r>
              <a:rPr lang="en-US" altLang="ko-KR" dirty="0" smtClean="0">
                <a:solidFill>
                  <a:prstClr val="black"/>
                </a:solidFill>
                <a:latin typeface="맑은 고딕" pitchFamily="50" charset="-127"/>
                <a:ea typeface="맑은 고딕" pitchFamily="50" charset="-127"/>
              </a:rPr>
              <a:t>();</a:t>
            </a:r>
          </a:p>
          <a:p>
            <a:pPr lvl="3"/>
            <a:r>
              <a:rPr lang="en-US" altLang="ko-KR" dirty="0" err="1" smtClean="0">
                <a:solidFill>
                  <a:prstClr val="black"/>
                </a:solidFill>
                <a:latin typeface="맑은 고딕" pitchFamily="50" charset="-127"/>
                <a:ea typeface="맑은 고딕" pitchFamily="50" charset="-127"/>
              </a:rPr>
              <a:t>object.delete</a:t>
            </a:r>
            <a:r>
              <a:rPr lang="en-US" altLang="ko-KR" dirty="0" smtClean="0">
                <a:solidFill>
                  <a:prstClr val="black"/>
                </a:solidFill>
                <a:latin typeface="맑은 고딕" pitchFamily="50" charset="-127"/>
                <a:ea typeface="맑은 고딕" pitchFamily="50" charset="-127"/>
              </a:rPr>
              <a:t>();</a:t>
            </a:r>
          </a:p>
          <a:p>
            <a:pPr lvl="2"/>
            <a:r>
              <a:rPr lang="en-US" altLang="ko-KR" dirty="0" smtClean="0">
                <a:solidFill>
                  <a:prstClr val="black"/>
                </a:solidFill>
                <a:latin typeface="맑은 고딕" pitchFamily="50" charset="-127"/>
                <a:ea typeface="맑은 고딕" pitchFamily="50" charset="-127"/>
              </a:rPr>
              <a:t>} catch (Exception e) {</a:t>
            </a:r>
          </a:p>
          <a:p>
            <a:pPr lvl="3"/>
            <a:r>
              <a:rPr lang="en-US" altLang="ko-KR" dirty="0" smtClean="0">
                <a:solidFill>
                  <a:prstClr val="black"/>
                </a:solidFill>
                <a:latin typeface="맑은 고딕" pitchFamily="50" charset="-127"/>
                <a:ea typeface="맑은 고딕" pitchFamily="50" charset="-127"/>
              </a:rPr>
              <a:t>// do nothing if the remove failed</a:t>
            </a:r>
          </a:p>
          <a:p>
            <a:pPr lvl="2"/>
            <a:r>
              <a:rPr lang="en-US" altLang="ko-KR" dirty="0" smtClean="0">
                <a:solidFill>
                  <a:prstClr val="black"/>
                </a:solidFill>
                <a:latin typeface="맑은 고딕" pitchFamily="50" charset="-127"/>
                <a:ea typeface="맑은 고딕" pitchFamily="50" charset="-127"/>
              </a:rPr>
              <a:t>}</a:t>
            </a:r>
          </a:p>
          <a:p>
            <a:pPr lvl="1"/>
            <a:r>
              <a:rPr lang="en-US" altLang="ko-KR" dirty="0" smtClean="0">
                <a:solidFill>
                  <a:prstClr val="black"/>
                </a:solidFill>
                <a:latin typeface="맑은 고딕" pitchFamily="50" charset="-127"/>
                <a:ea typeface="맑은 고딕" pitchFamily="50" charset="-127"/>
              </a:rPr>
              <a:t>}</a:t>
            </a:r>
          </a:p>
          <a:p>
            <a:r>
              <a:rPr lang="en-US" altLang="ko-KR" dirty="0" smtClean="0">
                <a:solidFill>
                  <a:prstClr val="black"/>
                </a:solidFill>
                <a:latin typeface="맑은 고딕" pitchFamily="50" charset="-127"/>
                <a:ea typeface="맑은 고딕" pitchFamily="50" charset="-127"/>
              </a:rPr>
              <a:t>}</a:t>
            </a:r>
            <a:endParaRPr lang="en-US" altLang="ko-KR" dirty="0">
              <a:solidFill>
                <a:prstClr val="black"/>
              </a:solidFill>
              <a:latin typeface="맑은 고딕" pitchFamily="50" charset="-127"/>
              <a:ea typeface="맑은 고딕" pitchFamily="50" charset="-127"/>
            </a:endParaRPr>
          </a:p>
        </p:txBody>
      </p:sp>
    </p:spTree>
    <p:extLst>
      <p:ext uri="{BB962C8B-B14F-4D97-AF65-F5344CB8AC3E}">
        <p14:creationId xmlns:p14="http://schemas.microsoft.com/office/powerpoint/2010/main" val="279474736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Pattern</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dirty="0" smtClean="0"/>
              <a:t>Transaction Rollback Teardown</a:t>
            </a:r>
            <a:endParaRPr lang="ko-KR" altLang="en-US" b="1" dirty="0">
              <a:latin typeface="맑은 고딕" pitchFamily="50" charset="-127"/>
              <a:ea typeface="맑은 고딕" pitchFamily="50" charset="-127"/>
            </a:endParaRPr>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3.12</a:t>
            </a:r>
            <a:endParaRPr lang="ko-KR" altLang="en-US" b="1" dirty="0">
              <a:solidFill>
                <a:schemeClr val="tx1"/>
              </a:solidFill>
              <a:latin typeface="맑은 고딕" pitchFamily="50" charset="-127"/>
              <a:ea typeface="맑은 고딕" pitchFamily="50" charset="-127"/>
            </a:endParaRPr>
          </a:p>
        </p:txBody>
      </p:sp>
      <p:sp>
        <p:nvSpPr>
          <p:cNvPr id="11" name="직사각형 10"/>
          <p:cNvSpPr/>
          <p:nvPr/>
        </p:nvSpPr>
        <p:spPr>
          <a:xfrm>
            <a:off x="571472" y="1214422"/>
            <a:ext cx="8143932" cy="1754326"/>
          </a:xfrm>
          <a:prstGeom prst="rect">
            <a:avLst/>
          </a:prstGeom>
        </p:spPr>
        <p:txBody>
          <a:bodyPr wrap="square">
            <a:spAutoFit/>
          </a:bodyPr>
          <a:lstStyle/>
          <a:p>
            <a:r>
              <a:rPr lang="en-US" altLang="ko-KR" dirty="0" smtClean="0">
                <a:solidFill>
                  <a:prstClr val="black"/>
                </a:solidFill>
                <a:latin typeface="맑은 고딕" pitchFamily="50" charset="-127"/>
                <a:ea typeface="맑은 고딕" pitchFamily="50" charset="-127"/>
              </a:rPr>
              <a:t>public void </a:t>
            </a:r>
            <a:r>
              <a:rPr lang="en-US" altLang="ko-KR" dirty="0" err="1" smtClean="0">
                <a:solidFill>
                  <a:prstClr val="black"/>
                </a:solidFill>
                <a:latin typeface="맑은 고딕" pitchFamily="50" charset="-127"/>
                <a:ea typeface="맑은 고딕" pitchFamily="50" charset="-127"/>
              </a:rPr>
              <a:t>setUp</a:t>
            </a:r>
            <a:r>
              <a:rPr lang="en-US" altLang="ko-KR" dirty="0" smtClean="0">
                <a:solidFill>
                  <a:prstClr val="black"/>
                </a:solidFill>
                <a:latin typeface="맑은 고딕" pitchFamily="50" charset="-127"/>
                <a:ea typeface="맑은 고딕" pitchFamily="50" charset="-127"/>
              </a:rPr>
              <a:t>() {</a:t>
            </a:r>
          </a:p>
          <a:p>
            <a:pPr lvl="1"/>
            <a:r>
              <a:rPr lang="en-US" altLang="ko-KR" dirty="0" err="1" smtClean="0">
                <a:solidFill>
                  <a:prstClr val="black"/>
                </a:solidFill>
                <a:latin typeface="맑은 고딕" pitchFamily="50" charset="-127"/>
                <a:ea typeface="맑은 고딕" pitchFamily="50" charset="-127"/>
              </a:rPr>
              <a:t>TransactionManager.beginTransaction</a:t>
            </a:r>
            <a:r>
              <a:rPr lang="en-US" altLang="ko-KR" dirty="0" smtClean="0">
                <a:solidFill>
                  <a:prstClr val="black"/>
                </a:solidFill>
                <a:latin typeface="맑은 고딕" pitchFamily="50" charset="-127"/>
                <a:ea typeface="맑은 고딕" pitchFamily="50" charset="-127"/>
              </a:rPr>
              <a:t>();</a:t>
            </a:r>
          </a:p>
          <a:p>
            <a:r>
              <a:rPr lang="en-US" altLang="ko-KR" dirty="0" smtClean="0">
                <a:solidFill>
                  <a:prstClr val="black"/>
                </a:solidFill>
                <a:latin typeface="맑은 고딕" pitchFamily="50" charset="-127"/>
                <a:ea typeface="맑은 고딕" pitchFamily="50" charset="-127"/>
              </a:rPr>
              <a:t>}</a:t>
            </a:r>
          </a:p>
          <a:p>
            <a:r>
              <a:rPr lang="en-US" altLang="ko-KR" dirty="0" smtClean="0">
                <a:solidFill>
                  <a:prstClr val="black"/>
                </a:solidFill>
                <a:latin typeface="맑은 고딕" pitchFamily="50" charset="-127"/>
                <a:ea typeface="맑은 고딕" pitchFamily="50" charset="-127"/>
              </a:rPr>
              <a:t>public void </a:t>
            </a:r>
            <a:r>
              <a:rPr lang="en-US" altLang="ko-KR" dirty="0" err="1" smtClean="0">
                <a:solidFill>
                  <a:prstClr val="black"/>
                </a:solidFill>
                <a:latin typeface="맑은 고딕" pitchFamily="50" charset="-127"/>
                <a:ea typeface="맑은 고딕" pitchFamily="50" charset="-127"/>
              </a:rPr>
              <a:t>tearDown</a:t>
            </a:r>
            <a:r>
              <a:rPr lang="en-US" altLang="ko-KR" dirty="0" smtClean="0">
                <a:solidFill>
                  <a:prstClr val="black"/>
                </a:solidFill>
                <a:latin typeface="맑은 고딕" pitchFamily="50" charset="-127"/>
                <a:ea typeface="맑은 고딕" pitchFamily="50" charset="-127"/>
              </a:rPr>
              <a:t>() {</a:t>
            </a:r>
          </a:p>
          <a:p>
            <a:pPr lvl="1"/>
            <a:r>
              <a:rPr lang="en-US" altLang="ko-KR" dirty="0" err="1" smtClean="0">
                <a:solidFill>
                  <a:prstClr val="black"/>
                </a:solidFill>
                <a:latin typeface="맑은 고딕" pitchFamily="50" charset="-127"/>
                <a:ea typeface="맑은 고딕" pitchFamily="50" charset="-127"/>
              </a:rPr>
              <a:t>TransactionManager.abortTransaction</a:t>
            </a:r>
            <a:r>
              <a:rPr lang="en-US" altLang="ko-KR" dirty="0" smtClean="0">
                <a:solidFill>
                  <a:prstClr val="black"/>
                </a:solidFill>
                <a:latin typeface="맑은 고딕" pitchFamily="50" charset="-127"/>
                <a:ea typeface="맑은 고딕" pitchFamily="50" charset="-127"/>
              </a:rPr>
              <a:t>();</a:t>
            </a:r>
          </a:p>
          <a:p>
            <a:r>
              <a:rPr lang="en-US" altLang="ko-KR" dirty="0" smtClean="0">
                <a:solidFill>
                  <a:prstClr val="black"/>
                </a:solidFill>
                <a:latin typeface="맑은 고딕" pitchFamily="50" charset="-127"/>
                <a:ea typeface="맑은 고딕" pitchFamily="50" charset="-127"/>
              </a:rPr>
              <a:t>}</a:t>
            </a:r>
            <a:endParaRPr lang="en-US" altLang="ko-KR" dirty="0">
              <a:solidFill>
                <a:prstClr val="black"/>
              </a:solidFill>
              <a:latin typeface="맑은 고딕" pitchFamily="50" charset="-127"/>
              <a:ea typeface="맑은 고딕" pitchFamily="50" charset="-127"/>
            </a:endParaRPr>
          </a:p>
        </p:txBody>
      </p:sp>
      <p:sp>
        <p:nvSpPr>
          <p:cNvPr id="8" name="직사각형 7"/>
          <p:cNvSpPr/>
          <p:nvPr/>
        </p:nvSpPr>
        <p:spPr>
          <a:xfrm>
            <a:off x="928662" y="3709387"/>
            <a:ext cx="7715304" cy="1200329"/>
          </a:xfrm>
          <a:prstGeom prst="rect">
            <a:avLst/>
          </a:prstGeom>
        </p:spPr>
        <p:txBody>
          <a:bodyPr wrap="square">
            <a:spAutoFit/>
          </a:bodyPr>
          <a:lstStyle/>
          <a:p>
            <a:r>
              <a:rPr lang="en-US" altLang="ko-KR" sz="2400" b="1" dirty="0" smtClean="0">
                <a:solidFill>
                  <a:prstClr val="black"/>
                </a:solidFill>
                <a:latin typeface="맑은 고딕" pitchFamily="50" charset="-127"/>
                <a:ea typeface="맑은 고딕" pitchFamily="50" charset="-127"/>
              </a:rPr>
              <a:t>Important: SUT must not commit transaction</a:t>
            </a:r>
          </a:p>
          <a:p>
            <a:pPr marL="342000" indent="-342000" latinLnBrk="0">
              <a:buFont typeface="Arial" pitchFamily="34" charset="0"/>
              <a:buChar char="•"/>
            </a:pPr>
            <a:r>
              <a:rPr lang="fr-FR" altLang="ko-KR" sz="2400" dirty="0" smtClean="0">
                <a:solidFill>
                  <a:prstClr val="black"/>
                </a:solidFill>
                <a:latin typeface="맑은 고딕" pitchFamily="50" charset="-127"/>
                <a:ea typeface="맑은 고딕" pitchFamily="50" charset="-127"/>
              </a:rPr>
              <a:t>DfT (Design for Testability) Pattern: Humble Transaction Controller</a:t>
            </a:r>
            <a:endParaRPr lang="ko-KR" altLang="en-US" sz="2400" dirty="0">
              <a:solidFill>
                <a:prstClr val="black"/>
              </a:solidFill>
              <a:latin typeface="맑은 고딕" pitchFamily="50" charset="-127"/>
              <a:ea typeface="맑은 고딕" pitchFamily="50" charset="-127"/>
            </a:endParaRPr>
          </a:p>
        </p:txBody>
      </p:sp>
      <p:sp>
        <p:nvSpPr>
          <p:cNvPr id="9" name="직사각형 8"/>
          <p:cNvSpPr/>
          <p:nvPr/>
        </p:nvSpPr>
        <p:spPr>
          <a:xfrm>
            <a:off x="1000100" y="1468550"/>
            <a:ext cx="4286280" cy="357190"/>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Rix고딕 M"/>
              <a:ea typeface="Rix고딕 M"/>
            </a:endParaRPr>
          </a:p>
        </p:txBody>
      </p:sp>
      <p:sp>
        <p:nvSpPr>
          <p:cNvPr id="10" name="직사각형 9"/>
          <p:cNvSpPr/>
          <p:nvPr/>
        </p:nvSpPr>
        <p:spPr>
          <a:xfrm>
            <a:off x="1000100" y="2325806"/>
            <a:ext cx="4286280" cy="357190"/>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Rix고딕 M"/>
              <a:ea typeface="Rix고딕 M"/>
            </a:endParaRPr>
          </a:p>
        </p:txBody>
      </p:sp>
    </p:spTree>
    <p:extLst>
      <p:ext uri="{BB962C8B-B14F-4D97-AF65-F5344CB8AC3E}">
        <p14:creationId xmlns:p14="http://schemas.microsoft.com/office/powerpoint/2010/main" val="30721099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The Smells Seen Thus Far</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endParaRPr lang="ko-KR" altLang="en-US" b="1" dirty="0">
              <a:latin typeface="맑은 고딕" pitchFamily="50" charset="-127"/>
              <a:ea typeface="맑은 고딕" pitchFamily="50" charset="-127"/>
            </a:endParaRPr>
          </a:p>
        </p:txBody>
      </p:sp>
      <p:sp>
        <p:nvSpPr>
          <p:cNvPr id="2" name="내용 개체 틀 1"/>
          <p:cNvSpPr>
            <a:spLocks noGrp="1"/>
          </p:cNvSpPr>
          <p:nvPr>
            <p:ph sz="quarter" idx="10"/>
          </p:nvPr>
        </p:nvSpPr>
        <p:spPr>
          <a:xfrm>
            <a:off x="500089" y="1143004"/>
            <a:ext cx="8143877" cy="5357830"/>
          </a:xfrm>
        </p:spPr>
        <p:txBody>
          <a:bodyPr>
            <a:noAutofit/>
          </a:bodyPr>
          <a:lstStyle/>
          <a:p>
            <a:r>
              <a:rPr lang="en-US" altLang="ko-KR" sz="2400" dirty="0" smtClean="0"/>
              <a:t>Complex Undo Logic</a:t>
            </a:r>
          </a:p>
          <a:p>
            <a:pPr lvl="1"/>
            <a:r>
              <a:rPr lang="en-US" altLang="ko-KR" sz="2000" dirty="0" smtClean="0"/>
              <a:t>Complex fixture teardown code</a:t>
            </a:r>
          </a:p>
          <a:p>
            <a:pPr lvl="1"/>
            <a:r>
              <a:rPr lang="en-US" altLang="ko-KR" sz="1800" dirty="0" smtClean="0"/>
              <a:t>More likely to leave test environment corrupted leading to Erratic Tests (Causes: Unrepeatable Tests or Interacting Tests)</a:t>
            </a:r>
          </a:p>
        </p:txBody>
      </p:sp>
      <p:sp>
        <p:nvSpPr>
          <p:cNvPr id="7" name="텍스트 개체 틀 6"/>
          <p:cNvSpPr>
            <a:spLocks noGrp="1"/>
          </p:cNvSpPr>
          <p:nvPr>
            <p:ph type="body" sz="quarter" idx="13"/>
          </p:nvPr>
        </p:nvSpPr>
        <p:spPr>
          <a:xfrm>
            <a:off x="214282" y="214290"/>
            <a:ext cx="785818" cy="428628"/>
          </a:xfrm>
        </p:spPr>
        <p:txBody>
          <a:bodyPr>
            <a:normAutofit fontScale="70000" lnSpcReduction="20000"/>
          </a:bodyPr>
          <a:lstStyle/>
          <a:p>
            <a:r>
              <a:rPr lang="en-US" altLang="ko-KR" b="1" dirty="0" smtClean="0">
                <a:solidFill>
                  <a:schemeClr val="tx1"/>
                </a:solidFill>
                <a:latin typeface="맑은 고딕" pitchFamily="50" charset="-127"/>
                <a:ea typeface="맑은 고딕" pitchFamily="50" charset="-127"/>
              </a:rPr>
              <a:t>3.13</a:t>
            </a:r>
            <a:endParaRPr lang="ko-KR" altLang="en-US" b="1" dirty="0">
              <a:solidFill>
                <a:schemeClr val="tx1"/>
              </a:solidFill>
              <a:latin typeface="맑은 고딕" pitchFamily="50" charset="-127"/>
              <a:ea typeface="맑은 고딕" pitchFamily="50" charset="-127"/>
            </a:endParaRPr>
          </a:p>
        </p:txBody>
      </p:sp>
    </p:spTree>
    <p:extLst>
      <p:ext uri="{BB962C8B-B14F-4D97-AF65-F5344CB8AC3E}">
        <p14:creationId xmlns:p14="http://schemas.microsoft.com/office/powerpoint/2010/main" val="167154884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The Patterns Used So Far</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endParaRPr lang="ko-KR" altLang="en-US" b="1" dirty="0">
              <a:latin typeface="맑은 고딕" pitchFamily="50" charset="-127"/>
              <a:ea typeface="맑은 고딕" pitchFamily="50" charset="-127"/>
            </a:endParaRPr>
          </a:p>
        </p:txBody>
      </p:sp>
      <p:sp>
        <p:nvSpPr>
          <p:cNvPr id="2" name="내용 개체 틀 1"/>
          <p:cNvSpPr>
            <a:spLocks noGrp="1"/>
          </p:cNvSpPr>
          <p:nvPr>
            <p:ph sz="quarter" idx="10"/>
          </p:nvPr>
        </p:nvSpPr>
        <p:spPr>
          <a:xfrm>
            <a:off x="500089" y="1143004"/>
            <a:ext cx="8143877" cy="5357830"/>
          </a:xfrm>
        </p:spPr>
        <p:txBody>
          <a:bodyPr>
            <a:noAutofit/>
          </a:bodyPr>
          <a:lstStyle/>
          <a:p>
            <a:pPr marL="342000" indent="-342000"/>
            <a:r>
              <a:rPr lang="en-US" altLang="ko-KR" sz="2400" dirty="0" smtClean="0"/>
              <a:t>Inline Teardown</a:t>
            </a:r>
          </a:p>
          <a:p>
            <a:pPr lvl="1"/>
            <a:r>
              <a:rPr lang="en-US" altLang="ko-KR" sz="2400" dirty="0" smtClean="0"/>
              <a:t>Hand-coded tear down logic within the Test Method</a:t>
            </a:r>
          </a:p>
          <a:p>
            <a:pPr marL="342000" indent="-342000" latinLnBrk="0"/>
            <a:r>
              <a:rPr lang="en-US" altLang="ko-KR" sz="2400" dirty="0" smtClean="0"/>
              <a:t>Implicit Teardown</a:t>
            </a:r>
          </a:p>
          <a:p>
            <a:pPr lvl="1"/>
            <a:r>
              <a:rPr lang="en-US" altLang="ko-KR" sz="2400" dirty="0" smtClean="0"/>
              <a:t>Hand-coded tear down logic in a </a:t>
            </a:r>
            <a:r>
              <a:rPr lang="en-US" altLang="ko-KR" sz="2400" dirty="0" err="1" smtClean="0"/>
              <a:t>tearDown</a:t>
            </a:r>
            <a:r>
              <a:rPr lang="en-US" altLang="ko-KR" sz="2400" dirty="0" smtClean="0"/>
              <a:t> method</a:t>
            </a:r>
          </a:p>
          <a:p>
            <a:pPr marL="342000" indent="-342000"/>
            <a:r>
              <a:rPr lang="en-US" altLang="ko-KR" sz="2400" dirty="0" smtClean="0"/>
              <a:t>Automated Teardown</a:t>
            </a:r>
          </a:p>
          <a:p>
            <a:pPr lvl="1"/>
            <a:r>
              <a:rPr lang="en-US" altLang="ko-KR" sz="2400" dirty="0" smtClean="0"/>
              <a:t>Tear down all registered test objects programmatically</a:t>
            </a:r>
          </a:p>
          <a:p>
            <a:pPr marL="342000" indent="-342000"/>
            <a:r>
              <a:rPr lang="en-US" altLang="ko-KR" sz="2400" dirty="0" smtClean="0"/>
              <a:t>Transaction Rollback Teardown</a:t>
            </a:r>
          </a:p>
          <a:p>
            <a:pPr lvl="1"/>
            <a:r>
              <a:rPr lang="en-US" altLang="ko-KR" sz="2400" dirty="0" smtClean="0"/>
              <a:t>Get the database to undo all the changes made by test</a:t>
            </a:r>
          </a:p>
          <a:p>
            <a:pPr lvl="1"/>
            <a:r>
              <a:rPr lang="en-US" altLang="ko-KR" sz="2400" dirty="0" smtClean="0"/>
              <a:t>SUT must not commit transaction</a:t>
            </a:r>
            <a:endParaRPr lang="ko-KR" altLang="en-US" sz="2400" dirty="0" smtClean="0"/>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3.14</a:t>
            </a:r>
            <a:endParaRPr lang="ko-KR" altLang="en-US" b="1" dirty="0">
              <a:solidFill>
                <a:schemeClr val="tx1"/>
              </a:solidFill>
              <a:latin typeface="맑은 고딕" pitchFamily="50" charset="-127"/>
              <a:ea typeface="맑은 고딕" pitchFamily="50" charset="-127"/>
            </a:endParaRPr>
          </a:p>
        </p:txBody>
      </p:sp>
    </p:spTree>
    <p:extLst>
      <p:ext uri="{BB962C8B-B14F-4D97-AF65-F5344CB8AC3E}">
        <p14:creationId xmlns:p14="http://schemas.microsoft.com/office/powerpoint/2010/main" val="17990978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Example</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dirty="0" smtClean="0"/>
              <a:t>The Whole Test</a:t>
            </a:r>
            <a:endParaRPr lang="ko-KR" altLang="en-US" b="1" dirty="0">
              <a:latin typeface="맑은 고딕" pitchFamily="50" charset="-127"/>
              <a:ea typeface="맑은 고딕" pitchFamily="50" charset="-127"/>
            </a:endParaRPr>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3.15</a:t>
            </a:r>
            <a:endParaRPr lang="ko-KR" altLang="en-US" b="1" dirty="0">
              <a:solidFill>
                <a:schemeClr val="tx1"/>
              </a:solidFill>
              <a:latin typeface="맑은 고딕" pitchFamily="50" charset="-127"/>
              <a:ea typeface="맑은 고딕" pitchFamily="50" charset="-127"/>
            </a:endParaRPr>
          </a:p>
        </p:txBody>
      </p:sp>
      <p:sp>
        <p:nvSpPr>
          <p:cNvPr id="11" name="직사각형 10"/>
          <p:cNvSpPr/>
          <p:nvPr/>
        </p:nvSpPr>
        <p:spPr>
          <a:xfrm>
            <a:off x="500034" y="1237855"/>
            <a:ext cx="8429684" cy="5262979"/>
          </a:xfrm>
          <a:prstGeom prst="rect">
            <a:avLst/>
          </a:prstGeom>
        </p:spPr>
        <p:txBody>
          <a:bodyPr wrap="square">
            <a:spAutoFit/>
          </a:bodyPr>
          <a:lstStyle/>
          <a:p>
            <a:r>
              <a:rPr lang="en-US" altLang="ko-KR" sz="1400" dirty="0" smtClean="0">
                <a:solidFill>
                  <a:prstClr val="black"/>
                </a:solidFill>
                <a:latin typeface="맑은 고딕" pitchFamily="50" charset="-127"/>
                <a:ea typeface="맑은 고딕" pitchFamily="50" charset="-127"/>
              </a:rPr>
              <a:t>public void </a:t>
            </a:r>
            <a:r>
              <a:rPr lang="en-US" altLang="ko-KR" sz="1400" dirty="0" err="1" smtClean="0">
                <a:solidFill>
                  <a:prstClr val="black"/>
                </a:solidFill>
                <a:latin typeface="맑은 고딕" pitchFamily="50" charset="-127"/>
                <a:ea typeface="맑은 고딕" pitchFamily="50" charset="-127"/>
              </a:rPr>
              <a:t>testAddItemQuantity_severalQuantity</a:t>
            </a:r>
            <a:r>
              <a:rPr lang="en-US" altLang="ko-KR" sz="1400" dirty="0" smtClean="0">
                <a:solidFill>
                  <a:prstClr val="black"/>
                </a:solidFill>
                <a:latin typeface="맑은 고딕" pitchFamily="50" charset="-127"/>
                <a:ea typeface="맑은 고딕" pitchFamily="50" charset="-127"/>
              </a:rPr>
              <a:t> () throws Exception {</a:t>
            </a:r>
          </a:p>
          <a:p>
            <a:pPr lvl="1"/>
            <a:r>
              <a:rPr lang="en-US" altLang="ko-KR" sz="1400" dirty="0" smtClean="0">
                <a:solidFill>
                  <a:prstClr val="black"/>
                </a:solidFill>
                <a:latin typeface="맑은 고딕" pitchFamily="50" charset="-127"/>
                <a:ea typeface="맑은 고딕" pitchFamily="50" charset="-127"/>
              </a:rPr>
              <a:t>// Setup Fixture</a:t>
            </a:r>
          </a:p>
          <a:p>
            <a:pPr lvl="1"/>
            <a:r>
              <a:rPr lang="en-US" altLang="ko-KR" sz="1400" dirty="0" smtClean="0">
                <a:solidFill>
                  <a:prstClr val="black"/>
                </a:solidFill>
                <a:latin typeface="맑은 고딕" pitchFamily="50" charset="-127"/>
                <a:ea typeface="맑은 고딕" pitchFamily="50" charset="-127"/>
              </a:rPr>
              <a:t>final </a:t>
            </a:r>
            <a:r>
              <a:rPr lang="en-US" altLang="ko-KR" sz="1400" dirty="0" err="1" smtClean="0">
                <a:solidFill>
                  <a:prstClr val="black"/>
                </a:solidFill>
                <a:latin typeface="맑은 고딕" pitchFamily="50" charset="-127"/>
                <a:ea typeface="맑은 고딕" pitchFamily="50" charset="-127"/>
              </a:rPr>
              <a:t>int</a:t>
            </a:r>
            <a:r>
              <a:rPr lang="en-US" altLang="ko-KR" sz="1400" dirty="0" smtClean="0">
                <a:solidFill>
                  <a:prstClr val="black"/>
                </a:solidFill>
                <a:latin typeface="맑은 고딕" pitchFamily="50" charset="-127"/>
                <a:ea typeface="맑은 고딕" pitchFamily="50" charset="-127"/>
              </a:rPr>
              <a:t> QUANTITY = 5;</a:t>
            </a:r>
          </a:p>
          <a:p>
            <a:pPr lvl="1"/>
            <a:r>
              <a:rPr lang="en-US" altLang="ko-KR" sz="1400" dirty="0" smtClean="0">
                <a:solidFill>
                  <a:prstClr val="black"/>
                </a:solidFill>
                <a:latin typeface="맑은 고딕" pitchFamily="50" charset="-127"/>
                <a:ea typeface="맑은 고딕" pitchFamily="50" charset="-127"/>
              </a:rPr>
              <a:t>Address </a:t>
            </a:r>
            <a:r>
              <a:rPr lang="en-US" altLang="ko-KR" sz="1400" dirty="0" err="1" smtClean="0">
                <a:solidFill>
                  <a:prstClr val="black"/>
                </a:solidFill>
                <a:latin typeface="맑은 고딕" pitchFamily="50" charset="-127"/>
                <a:ea typeface="맑은 고딕" pitchFamily="50" charset="-127"/>
              </a:rPr>
              <a:t>billingAddress</a:t>
            </a:r>
            <a:r>
              <a:rPr lang="en-US" altLang="ko-KR" sz="1400" dirty="0" smtClean="0">
                <a:solidFill>
                  <a:prstClr val="black"/>
                </a:solidFill>
                <a:latin typeface="맑은 고딕" pitchFamily="50" charset="-127"/>
                <a:ea typeface="맑은 고딕" pitchFamily="50" charset="-127"/>
              </a:rPr>
              <a:t> = new Address("1222 1st St SW", "Calgary",</a:t>
            </a:r>
          </a:p>
          <a:p>
            <a:pPr lvl="1"/>
            <a:r>
              <a:rPr lang="en-US" altLang="ko-KR" sz="1400" dirty="0" smtClean="0">
                <a:solidFill>
                  <a:prstClr val="black"/>
                </a:solidFill>
                <a:latin typeface="맑은 고딕" pitchFamily="50" charset="-127"/>
                <a:ea typeface="맑은 고딕" pitchFamily="50" charset="-127"/>
              </a:rPr>
              <a:t>"Alberta", "T2N 2V2", "Canada");</a:t>
            </a:r>
          </a:p>
          <a:p>
            <a:pPr lvl="1"/>
            <a:r>
              <a:rPr lang="en-US" altLang="ko-KR" sz="1400" dirty="0" err="1" smtClean="0">
                <a:solidFill>
                  <a:prstClr val="black"/>
                </a:solidFill>
                <a:latin typeface="맑은 고딕" pitchFamily="50" charset="-127"/>
                <a:ea typeface="맑은 고딕" pitchFamily="50" charset="-127"/>
              </a:rPr>
              <a:t>addTestObject</a:t>
            </a:r>
            <a:r>
              <a:rPr lang="en-US" altLang="ko-KR" sz="1400" dirty="0" smtClean="0">
                <a:solidFill>
                  <a:prstClr val="black"/>
                </a:solidFill>
                <a:latin typeface="맑은 고딕" pitchFamily="50" charset="-127"/>
                <a:ea typeface="맑은 고딕" pitchFamily="50" charset="-127"/>
              </a:rPr>
              <a:t>(</a:t>
            </a:r>
            <a:r>
              <a:rPr lang="en-US" altLang="ko-KR" sz="1400" dirty="0" err="1" smtClean="0">
                <a:solidFill>
                  <a:prstClr val="black"/>
                </a:solidFill>
                <a:latin typeface="맑은 고딕" pitchFamily="50" charset="-127"/>
                <a:ea typeface="맑은 고딕" pitchFamily="50" charset="-127"/>
              </a:rPr>
              <a:t>billingAddress</a:t>
            </a:r>
            <a:r>
              <a:rPr lang="en-US" altLang="ko-KR" sz="1400" dirty="0" smtClean="0">
                <a:solidFill>
                  <a:prstClr val="black"/>
                </a:solidFill>
                <a:latin typeface="맑은 고딕" pitchFamily="50" charset="-127"/>
                <a:ea typeface="맑은 고딕" pitchFamily="50" charset="-127"/>
              </a:rPr>
              <a:t>);</a:t>
            </a:r>
          </a:p>
          <a:p>
            <a:pPr lvl="1"/>
            <a:r>
              <a:rPr lang="en-US" altLang="ko-KR" sz="1400" dirty="0" smtClean="0">
                <a:solidFill>
                  <a:prstClr val="black"/>
                </a:solidFill>
                <a:latin typeface="맑은 고딕" pitchFamily="50" charset="-127"/>
                <a:ea typeface="맑은 고딕" pitchFamily="50" charset="-127"/>
              </a:rPr>
              <a:t>Address </a:t>
            </a:r>
            <a:r>
              <a:rPr lang="en-US" altLang="ko-KR" sz="1400" dirty="0" err="1" smtClean="0">
                <a:solidFill>
                  <a:prstClr val="black"/>
                </a:solidFill>
                <a:latin typeface="맑은 고딕" pitchFamily="50" charset="-127"/>
                <a:ea typeface="맑은 고딕" pitchFamily="50" charset="-127"/>
              </a:rPr>
              <a:t>shippingAddress</a:t>
            </a:r>
            <a:r>
              <a:rPr lang="en-US" altLang="ko-KR" sz="1400" dirty="0" smtClean="0">
                <a:solidFill>
                  <a:prstClr val="black"/>
                </a:solidFill>
                <a:latin typeface="맑은 고딕" pitchFamily="50" charset="-127"/>
                <a:ea typeface="맑은 고딕" pitchFamily="50" charset="-127"/>
              </a:rPr>
              <a:t> = new Address("1333 1st St SW", "Calgary",</a:t>
            </a:r>
          </a:p>
          <a:p>
            <a:pPr lvl="1"/>
            <a:r>
              <a:rPr lang="en-US" altLang="ko-KR" sz="1400" dirty="0" smtClean="0">
                <a:solidFill>
                  <a:prstClr val="black"/>
                </a:solidFill>
                <a:latin typeface="맑은 고딕" pitchFamily="50" charset="-127"/>
                <a:ea typeface="맑은 고딕" pitchFamily="50" charset="-127"/>
              </a:rPr>
              <a:t>"Alberta", "T2N 2V2", "Canada");</a:t>
            </a:r>
          </a:p>
          <a:p>
            <a:pPr lvl="1"/>
            <a:r>
              <a:rPr lang="en-US" altLang="ko-KR" sz="1400" dirty="0" err="1" smtClean="0">
                <a:solidFill>
                  <a:prstClr val="black"/>
                </a:solidFill>
                <a:latin typeface="맑은 고딕" pitchFamily="50" charset="-127"/>
                <a:ea typeface="맑은 고딕" pitchFamily="50" charset="-127"/>
              </a:rPr>
              <a:t>addTestObject</a:t>
            </a:r>
            <a:r>
              <a:rPr lang="en-US" altLang="ko-KR" sz="1400" dirty="0" smtClean="0">
                <a:solidFill>
                  <a:prstClr val="black"/>
                </a:solidFill>
                <a:latin typeface="맑은 고딕" pitchFamily="50" charset="-127"/>
                <a:ea typeface="맑은 고딕" pitchFamily="50" charset="-127"/>
              </a:rPr>
              <a:t>(</a:t>
            </a:r>
            <a:r>
              <a:rPr lang="en-US" altLang="ko-KR" sz="1400" dirty="0" err="1" smtClean="0">
                <a:solidFill>
                  <a:prstClr val="black"/>
                </a:solidFill>
                <a:latin typeface="맑은 고딕" pitchFamily="50" charset="-127"/>
                <a:ea typeface="맑은 고딕" pitchFamily="50" charset="-127"/>
              </a:rPr>
              <a:t>billingAddress</a:t>
            </a:r>
            <a:r>
              <a:rPr lang="en-US" altLang="ko-KR" sz="1400" dirty="0" smtClean="0">
                <a:solidFill>
                  <a:prstClr val="black"/>
                </a:solidFill>
                <a:latin typeface="맑은 고딕" pitchFamily="50" charset="-127"/>
                <a:ea typeface="맑은 고딕" pitchFamily="50" charset="-127"/>
              </a:rPr>
              <a:t>);</a:t>
            </a:r>
          </a:p>
          <a:p>
            <a:pPr lvl="1"/>
            <a:r>
              <a:rPr lang="en-US" altLang="ko-KR" sz="1400" dirty="0" smtClean="0">
                <a:solidFill>
                  <a:prstClr val="black"/>
                </a:solidFill>
                <a:latin typeface="맑은 고딕" pitchFamily="50" charset="-127"/>
                <a:ea typeface="맑은 고딕" pitchFamily="50" charset="-127"/>
              </a:rPr>
              <a:t>Customer </a:t>
            </a:r>
            <a:r>
              <a:rPr lang="en-US" altLang="ko-KR" sz="1400" dirty="0" err="1" smtClean="0">
                <a:solidFill>
                  <a:prstClr val="black"/>
                </a:solidFill>
                <a:latin typeface="맑은 고딕" pitchFamily="50" charset="-127"/>
                <a:ea typeface="맑은 고딕" pitchFamily="50" charset="-127"/>
              </a:rPr>
              <a:t>customer</a:t>
            </a:r>
            <a:r>
              <a:rPr lang="en-US" altLang="ko-KR" sz="1400" dirty="0" smtClean="0">
                <a:solidFill>
                  <a:prstClr val="black"/>
                </a:solidFill>
                <a:latin typeface="맑은 고딕" pitchFamily="50" charset="-127"/>
                <a:ea typeface="맑은 고딕" pitchFamily="50" charset="-127"/>
              </a:rPr>
              <a:t> = new Customer(99, "John", "Doe", new </a:t>
            </a:r>
            <a:r>
              <a:rPr lang="en-US" altLang="ko-KR" sz="1400" dirty="0" err="1" smtClean="0">
                <a:solidFill>
                  <a:prstClr val="black"/>
                </a:solidFill>
                <a:latin typeface="맑은 고딕" pitchFamily="50" charset="-127"/>
                <a:ea typeface="맑은 고딕" pitchFamily="50" charset="-127"/>
              </a:rPr>
              <a:t>BigDecimal</a:t>
            </a:r>
            <a:r>
              <a:rPr lang="en-US" altLang="ko-KR" sz="1400" dirty="0" smtClean="0">
                <a:solidFill>
                  <a:prstClr val="black"/>
                </a:solidFill>
                <a:latin typeface="맑은 고딕" pitchFamily="50" charset="-127"/>
                <a:ea typeface="맑은 고딕" pitchFamily="50" charset="-127"/>
              </a:rPr>
              <a:t>("30"),</a:t>
            </a:r>
          </a:p>
          <a:p>
            <a:pPr lvl="1"/>
            <a:r>
              <a:rPr lang="en-US" altLang="ko-KR" sz="1400" dirty="0" err="1" smtClean="0">
                <a:solidFill>
                  <a:prstClr val="black"/>
                </a:solidFill>
                <a:latin typeface="맑은 고딕" pitchFamily="50" charset="-127"/>
                <a:ea typeface="맑은 고딕" pitchFamily="50" charset="-127"/>
              </a:rPr>
              <a:t>billingAddress</a:t>
            </a:r>
            <a:r>
              <a:rPr lang="en-US" altLang="ko-KR" sz="1400" dirty="0" smtClean="0">
                <a:solidFill>
                  <a:prstClr val="black"/>
                </a:solidFill>
                <a:latin typeface="맑은 고딕" pitchFamily="50" charset="-127"/>
                <a:ea typeface="맑은 고딕" pitchFamily="50" charset="-127"/>
              </a:rPr>
              <a:t>, </a:t>
            </a:r>
            <a:r>
              <a:rPr lang="en-US" altLang="ko-KR" sz="1400" dirty="0" err="1" smtClean="0">
                <a:solidFill>
                  <a:prstClr val="black"/>
                </a:solidFill>
                <a:latin typeface="맑은 고딕" pitchFamily="50" charset="-127"/>
                <a:ea typeface="맑은 고딕" pitchFamily="50" charset="-127"/>
              </a:rPr>
              <a:t>shippingAddress</a:t>
            </a:r>
            <a:r>
              <a:rPr lang="en-US" altLang="ko-KR" sz="1400" dirty="0" smtClean="0">
                <a:solidFill>
                  <a:prstClr val="black"/>
                </a:solidFill>
                <a:latin typeface="맑은 고딕" pitchFamily="50" charset="-127"/>
                <a:ea typeface="맑은 고딕" pitchFamily="50" charset="-127"/>
              </a:rPr>
              <a:t>);</a:t>
            </a:r>
          </a:p>
          <a:p>
            <a:pPr lvl="1"/>
            <a:r>
              <a:rPr lang="en-US" altLang="ko-KR" sz="1400" dirty="0" err="1" smtClean="0">
                <a:solidFill>
                  <a:prstClr val="black"/>
                </a:solidFill>
                <a:latin typeface="맑은 고딕" pitchFamily="50" charset="-127"/>
                <a:ea typeface="맑은 고딕" pitchFamily="50" charset="-127"/>
              </a:rPr>
              <a:t>addTestObject</a:t>
            </a:r>
            <a:r>
              <a:rPr lang="en-US" altLang="ko-KR" sz="1400" dirty="0" smtClean="0">
                <a:solidFill>
                  <a:prstClr val="black"/>
                </a:solidFill>
                <a:latin typeface="맑은 고딕" pitchFamily="50" charset="-127"/>
                <a:ea typeface="맑은 고딕" pitchFamily="50" charset="-127"/>
              </a:rPr>
              <a:t>(</a:t>
            </a:r>
            <a:r>
              <a:rPr lang="en-US" altLang="ko-KR" sz="1400" dirty="0" err="1" smtClean="0">
                <a:solidFill>
                  <a:prstClr val="black"/>
                </a:solidFill>
                <a:latin typeface="맑은 고딕" pitchFamily="50" charset="-127"/>
                <a:ea typeface="맑은 고딕" pitchFamily="50" charset="-127"/>
              </a:rPr>
              <a:t>billingAddress</a:t>
            </a:r>
            <a:r>
              <a:rPr lang="en-US" altLang="ko-KR" sz="1400" dirty="0" smtClean="0">
                <a:solidFill>
                  <a:prstClr val="black"/>
                </a:solidFill>
                <a:latin typeface="맑은 고딕" pitchFamily="50" charset="-127"/>
                <a:ea typeface="맑은 고딕" pitchFamily="50" charset="-127"/>
              </a:rPr>
              <a:t>);</a:t>
            </a:r>
          </a:p>
          <a:p>
            <a:pPr lvl="1"/>
            <a:r>
              <a:rPr lang="en-US" altLang="ko-KR" sz="1400" dirty="0" smtClean="0">
                <a:solidFill>
                  <a:prstClr val="black"/>
                </a:solidFill>
                <a:latin typeface="맑은 고딕" pitchFamily="50" charset="-127"/>
                <a:ea typeface="맑은 고딕" pitchFamily="50" charset="-127"/>
              </a:rPr>
              <a:t>Product </a:t>
            </a:r>
            <a:r>
              <a:rPr lang="en-US" altLang="ko-KR" sz="1400" dirty="0" err="1" smtClean="0">
                <a:solidFill>
                  <a:prstClr val="black"/>
                </a:solidFill>
                <a:latin typeface="맑은 고딕" pitchFamily="50" charset="-127"/>
                <a:ea typeface="맑은 고딕" pitchFamily="50" charset="-127"/>
              </a:rPr>
              <a:t>product</a:t>
            </a:r>
            <a:r>
              <a:rPr lang="en-US" altLang="ko-KR" sz="1400" dirty="0" smtClean="0">
                <a:solidFill>
                  <a:prstClr val="black"/>
                </a:solidFill>
                <a:latin typeface="맑은 고딕" pitchFamily="50" charset="-127"/>
                <a:ea typeface="맑은 고딕" pitchFamily="50" charset="-127"/>
              </a:rPr>
              <a:t> = new Product(88, "</a:t>
            </a:r>
            <a:r>
              <a:rPr lang="en-US" altLang="ko-KR" sz="1400" dirty="0" err="1" smtClean="0">
                <a:solidFill>
                  <a:prstClr val="black"/>
                </a:solidFill>
                <a:latin typeface="맑은 고딕" pitchFamily="50" charset="-127"/>
                <a:ea typeface="맑은 고딕" pitchFamily="50" charset="-127"/>
              </a:rPr>
              <a:t>SomeWidget</a:t>
            </a:r>
            <a:r>
              <a:rPr lang="en-US" altLang="ko-KR" sz="1400" dirty="0" smtClean="0">
                <a:solidFill>
                  <a:prstClr val="black"/>
                </a:solidFill>
                <a:latin typeface="맑은 고딕" pitchFamily="50" charset="-127"/>
                <a:ea typeface="맑은 고딕" pitchFamily="50" charset="-127"/>
              </a:rPr>
              <a:t>", new </a:t>
            </a:r>
            <a:r>
              <a:rPr lang="en-US" altLang="ko-KR" sz="1400" dirty="0" err="1" smtClean="0">
                <a:solidFill>
                  <a:prstClr val="black"/>
                </a:solidFill>
                <a:latin typeface="맑은 고딕" pitchFamily="50" charset="-127"/>
                <a:ea typeface="맑은 고딕" pitchFamily="50" charset="-127"/>
              </a:rPr>
              <a:t>BigDecimal</a:t>
            </a:r>
            <a:r>
              <a:rPr lang="en-US" altLang="ko-KR" sz="1400" dirty="0" smtClean="0">
                <a:solidFill>
                  <a:prstClr val="black"/>
                </a:solidFill>
                <a:latin typeface="맑은 고딕" pitchFamily="50" charset="-127"/>
                <a:ea typeface="맑은 고딕" pitchFamily="50" charset="-127"/>
              </a:rPr>
              <a:t>("19.99"));</a:t>
            </a:r>
          </a:p>
          <a:p>
            <a:pPr lvl="1"/>
            <a:r>
              <a:rPr lang="en-US" altLang="ko-KR" sz="1400" dirty="0" err="1" smtClean="0">
                <a:solidFill>
                  <a:prstClr val="black"/>
                </a:solidFill>
                <a:latin typeface="맑은 고딕" pitchFamily="50" charset="-127"/>
                <a:ea typeface="맑은 고딕" pitchFamily="50" charset="-127"/>
              </a:rPr>
              <a:t>addTestObject</a:t>
            </a:r>
            <a:r>
              <a:rPr lang="en-US" altLang="ko-KR" sz="1400" dirty="0" smtClean="0">
                <a:solidFill>
                  <a:prstClr val="black"/>
                </a:solidFill>
                <a:latin typeface="맑은 고딕" pitchFamily="50" charset="-127"/>
                <a:ea typeface="맑은 고딕" pitchFamily="50" charset="-127"/>
              </a:rPr>
              <a:t>(</a:t>
            </a:r>
            <a:r>
              <a:rPr lang="en-US" altLang="ko-KR" sz="1400" dirty="0" err="1" smtClean="0">
                <a:solidFill>
                  <a:prstClr val="black"/>
                </a:solidFill>
                <a:latin typeface="맑은 고딕" pitchFamily="50" charset="-127"/>
                <a:ea typeface="맑은 고딕" pitchFamily="50" charset="-127"/>
              </a:rPr>
              <a:t>billingAddress</a:t>
            </a:r>
            <a:r>
              <a:rPr lang="en-US" altLang="ko-KR" sz="1400" dirty="0" smtClean="0">
                <a:solidFill>
                  <a:prstClr val="black"/>
                </a:solidFill>
                <a:latin typeface="맑은 고딕" pitchFamily="50" charset="-127"/>
                <a:ea typeface="맑은 고딕" pitchFamily="50" charset="-127"/>
              </a:rPr>
              <a:t>);</a:t>
            </a:r>
          </a:p>
          <a:p>
            <a:pPr lvl="1"/>
            <a:r>
              <a:rPr lang="en-US" altLang="ko-KR" sz="1400" dirty="0" smtClean="0">
                <a:solidFill>
                  <a:prstClr val="black"/>
                </a:solidFill>
                <a:latin typeface="맑은 고딕" pitchFamily="50" charset="-127"/>
                <a:ea typeface="맑은 고딕" pitchFamily="50" charset="-127"/>
              </a:rPr>
              <a:t>Invoice </a:t>
            </a:r>
            <a:r>
              <a:rPr lang="en-US" altLang="ko-KR" sz="1400" dirty="0" err="1" smtClean="0">
                <a:solidFill>
                  <a:prstClr val="black"/>
                </a:solidFill>
                <a:latin typeface="맑은 고딕" pitchFamily="50" charset="-127"/>
                <a:ea typeface="맑은 고딕" pitchFamily="50" charset="-127"/>
              </a:rPr>
              <a:t>invoice</a:t>
            </a:r>
            <a:r>
              <a:rPr lang="en-US" altLang="ko-KR" sz="1400" dirty="0" smtClean="0">
                <a:solidFill>
                  <a:prstClr val="black"/>
                </a:solidFill>
                <a:latin typeface="맑은 고딕" pitchFamily="50" charset="-127"/>
                <a:ea typeface="맑은 고딕" pitchFamily="50" charset="-127"/>
              </a:rPr>
              <a:t> = new Invoice(customer);</a:t>
            </a:r>
          </a:p>
          <a:p>
            <a:pPr lvl="1"/>
            <a:r>
              <a:rPr lang="en-US" altLang="ko-KR" sz="1400" dirty="0" err="1" smtClean="0">
                <a:solidFill>
                  <a:prstClr val="black"/>
                </a:solidFill>
                <a:latin typeface="맑은 고딕" pitchFamily="50" charset="-127"/>
                <a:ea typeface="맑은 고딕" pitchFamily="50" charset="-127"/>
              </a:rPr>
              <a:t>addTestObject</a:t>
            </a:r>
            <a:r>
              <a:rPr lang="en-US" altLang="ko-KR" sz="1400" dirty="0" smtClean="0">
                <a:solidFill>
                  <a:prstClr val="black"/>
                </a:solidFill>
                <a:latin typeface="맑은 고딕" pitchFamily="50" charset="-127"/>
                <a:ea typeface="맑은 고딕" pitchFamily="50" charset="-127"/>
              </a:rPr>
              <a:t>(</a:t>
            </a:r>
            <a:r>
              <a:rPr lang="en-US" altLang="ko-KR" sz="1400" dirty="0" err="1" smtClean="0">
                <a:solidFill>
                  <a:prstClr val="black"/>
                </a:solidFill>
                <a:latin typeface="맑은 고딕" pitchFamily="50" charset="-127"/>
                <a:ea typeface="맑은 고딕" pitchFamily="50" charset="-127"/>
              </a:rPr>
              <a:t>billingAddress</a:t>
            </a:r>
            <a:r>
              <a:rPr lang="en-US" altLang="ko-KR" sz="1400" dirty="0" smtClean="0">
                <a:solidFill>
                  <a:prstClr val="black"/>
                </a:solidFill>
                <a:latin typeface="맑은 고딕" pitchFamily="50" charset="-127"/>
                <a:ea typeface="맑은 고딕" pitchFamily="50" charset="-127"/>
              </a:rPr>
              <a:t>);</a:t>
            </a:r>
          </a:p>
          <a:p>
            <a:pPr lvl="1"/>
            <a:r>
              <a:rPr lang="en-US" altLang="ko-KR" sz="1400" dirty="0" smtClean="0">
                <a:solidFill>
                  <a:prstClr val="black"/>
                </a:solidFill>
                <a:latin typeface="맑은 고딕" pitchFamily="50" charset="-127"/>
                <a:ea typeface="맑은 고딕" pitchFamily="50" charset="-127"/>
              </a:rPr>
              <a:t>// Exercise SUT</a:t>
            </a:r>
          </a:p>
          <a:p>
            <a:pPr lvl="1"/>
            <a:r>
              <a:rPr lang="en-US" altLang="ko-KR" sz="1400" dirty="0" err="1" smtClean="0">
                <a:solidFill>
                  <a:prstClr val="black"/>
                </a:solidFill>
                <a:latin typeface="맑은 고딕" pitchFamily="50" charset="-127"/>
                <a:ea typeface="맑은 고딕" pitchFamily="50" charset="-127"/>
              </a:rPr>
              <a:t>invoice.addItemQuantity</a:t>
            </a:r>
            <a:r>
              <a:rPr lang="en-US" altLang="ko-KR" sz="1400" dirty="0" smtClean="0">
                <a:solidFill>
                  <a:prstClr val="black"/>
                </a:solidFill>
                <a:latin typeface="맑은 고딕" pitchFamily="50" charset="-127"/>
                <a:ea typeface="맑은 고딕" pitchFamily="50" charset="-127"/>
              </a:rPr>
              <a:t>(product, QUANTITY);</a:t>
            </a:r>
          </a:p>
          <a:p>
            <a:pPr lvl="1"/>
            <a:r>
              <a:rPr lang="en-US" altLang="ko-KR" sz="1400" dirty="0" smtClean="0">
                <a:solidFill>
                  <a:prstClr val="black"/>
                </a:solidFill>
                <a:latin typeface="맑은 고딕" pitchFamily="50" charset="-127"/>
                <a:ea typeface="맑은 고딕" pitchFamily="50" charset="-127"/>
              </a:rPr>
              <a:t>// Verify Outcome</a:t>
            </a:r>
          </a:p>
          <a:p>
            <a:pPr lvl="1"/>
            <a:r>
              <a:rPr lang="en-US" altLang="ko-KR" sz="1400" dirty="0" err="1" smtClean="0">
                <a:solidFill>
                  <a:prstClr val="black"/>
                </a:solidFill>
                <a:latin typeface="맑은 고딕" pitchFamily="50" charset="-127"/>
                <a:ea typeface="맑은 고딕" pitchFamily="50" charset="-127"/>
              </a:rPr>
              <a:t>assertEquals</a:t>
            </a:r>
            <a:r>
              <a:rPr lang="en-US" altLang="ko-KR" sz="1400" dirty="0" smtClean="0">
                <a:solidFill>
                  <a:prstClr val="black"/>
                </a:solidFill>
                <a:latin typeface="맑은 고딕" pitchFamily="50" charset="-127"/>
                <a:ea typeface="맑은 고딕" pitchFamily="50" charset="-127"/>
              </a:rPr>
              <a:t>("number of </a:t>
            </a:r>
            <a:r>
              <a:rPr lang="en-US" altLang="ko-KR" sz="1400" dirty="0" err="1" smtClean="0">
                <a:solidFill>
                  <a:prstClr val="black"/>
                </a:solidFill>
                <a:latin typeface="맑은 고딕" pitchFamily="50" charset="-127"/>
                <a:ea typeface="맑은 고딕" pitchFamily="50" charset="-127"/>
              </a:rPr>
              <a:t>items",lineItems.size</a:t>
            </a:r>
            <a:r>
              <a:rPr lang="en-US" altLang="ko-KR" sz="1400" dirty="0" smtClean="0">
                <a:solidFill>
                  <a:prstClr val="black"/>
                </a:solidFill>
                <a:latin typeface="맑은 고딕" pitchFamily="50" charset="-127"/>
                <a:ea typeface="맑은 고딕" pitchFamily="50" charset="-127"/>
              </a:rPr>
              <a:t>(),1);</a:t>
            </a:r>
          </a:p>
          <a:p>
            <a:pPr lvl="1"/>
            <a:r>
              <a:rPr lang="en-US" altLang="ko-KR" sz="1400" dirty="0" err="1" smtClean="0">
                <a:solidFill>
                  <a:prstClr val="black"/>
                </a:solidFill>
                <a:latin typeface="맑은 고딕" pitchFamily="50" charset="-127"/>
                <a:ea typeface="맑은 고딕" pitchFamily="50" charset="-127"/>
              </a:rPr>
              <a:t>LineItem</a:t>
            </a:r>
            <a:r>
              <a:rPr lang="en-US" altLang="ko-KR" sz="1400" dirty="0" smtClean="0">
                <a:solidFill>
                  <a:prstClr val="black"/>
                </a:solidFill>
                <a:latin typeface="맑은 고딕" pitchFamily="50" charset="-127"/>
                <a:ea typeface="맑은 고딕" pitchFamily="50" charset="-127"/>
              </a:rPr>
              <a:t> </a:t>
            </a:r>
            <a:r>
              <a:rPr lang="en-US" altLang="ko-KR" sz="1400" dirty="0" err="1" smtClean="0">
                <a:solidFill>
                  <a:prstClr val="black"/>
                </a:solidFill>
                <a:latin typeface="맑은 고딕" pitchFamily="50" charset="-127"/>
                <a:ea typeface="맑은 고딕" pitchFamily="50" charset="-127"/>
              </a:rPr>
              <a:t>actualLineItem</a:t>
            </a:r>
            <a:r>
              <a:rPr lang="en-US" altLang="ko-KR" sz="1400" dirty="0" smtClean="0">
                <a:solidFill>
                  <a:prstClr val="black"/>
                </a:solidFill>
                <a:latin typeface="맑은 고딕" pitchFamily="50" charset="-127"/>
                <a:ea typeface="맑은 고딕" pitchFamily="50" charset="-127"/>
              </a:rPr>
              <a:t> = (</a:t>
            </a:r>
            <a:r>
              <a:rPr lang="en-US" altLang="ko-KR" sz="1400" dirty="0" err="1" smtClean="0">
                <a:solidFill>
                  <a:prstClr val="black"/>
                </a:solidFill>
                <a:latin typeface="맑은 고딕" pitchFamily="50" charset="-127"/>
                <a:ea typeface="맑은 고딕" pitchFamily="50" charset="-127"/>
              </a:rPr>
              <a:t>LineItem</a:t>
            </a:r>
            <a:r>
              <a:rPr lang="en-US" altLang="ko-KR" sz="1400" dirty="0" smtClean="0">
                <a:solidFill>
                  <a:prstClr val="black"/>
                </a:solidFill>
                <a:latin typeface="맑은 고딕" pitchFamily="50" charset="-127"/>
                <a:ea typeface="맑은 고딕" pitchFamily="50" charset="-127"/>
              </a:rPr>
              <a:t>)</a:t>
            </a:r>
            <a:r>
              <a:rPr lang="en-US" altLang="ko-KR" sz="1400" dirty="0" err="1" smtClean="0">
                <a:solidFill>
                  <a:prstClr val="black"/>
                </a:solidFill>
                <a:latin typeface="맑은 고딕" pitchFamily="50" charset="-127"/>
                <a:ea typeface="맑은 고딕" pitchFamily="50" charset="-127"/>
              </a:rPr>
              <a:t>lineItems.get</a:t>
            </a:r>
            <a:r>
              <a:rPr lang="en-US" altLang="ko-KR" sz="1400" dirty="0" smtClean="0">
                <a:solidFill>
                  <a:prstClr val="black"/>
                </a:solidFill>
                <a:latin typeface="맑은 고딕" pitchFamily="50" charset="-127"/>
                <a:ea typeface="맑은 고딕" pitchFamily="50" charset="-127"/>
              </a:rPr>
              <a:t>(0);</a:t>
            </a:r>
          </a:p>
          <a:p>
            <a:pPr lvl="1"/>
            <a:r>
              <a:rPr lang="en-US" altLang="ko-KR" sz="1400" dirty="0" err="1" smtClean="0">
                <a:solidFill>
                  <a:prstClr val="black"/>
                </a:solidFill>
                <a:latin typeface="맑은 고딕" pitchFamily="50" charset="-127"/>
                <a:ea typeface="맑은 고딕" pitchFamily="50" charset="-127"/>
              </a:rPr>
              <a:t>LineItem</a:t>
            </a:r>
            <a:r>
              <a:rPr lang="en-US" altLang="ko-KR" sz="1400" dirty="0" smtClean="0">
                <a:solidFill>
                  <a:prstClr val="black"/>
                </a:solidFill>
                <a:latin typeface="맑은 고딕" pitchFamily="50" charset="-127"/>
                <a:ea typeface="맑은 고딕" pitchFamily="50" charset="-127"/>
              </a:rPr>
              <a:t> </a:t>
            </a:r>
            <a:r>
              <a:rPr lang="en-US" altLang="ko-KR" sz="1400" dirty="0" err="1" smtClean="0">
                <a:solidFill>
                  <a:prstClr val="black"/>
                </a:solidFill>
                <a:latin typeface="맑은 고딕" pitchFamily="50" charset="-127"/>
                <a:ea typeface="맑은 고딕" pitchFamily="50" charset="-127"/>
              </a:rPr>
              <a:t>expectedLineItem</a:t>
            </a:r>
            <a:r>
              <a:rPr lang="en-US" altLang="ko-KR" sz="1400" dirty="0" smtClean="0">
                <a:solidFill>
                  <a:prstClr val="black"/>
                </a:solidFill>
                <a:latin typeface="맑은 고딕" pitchFamily="50" charset="-127"/>
                <a:ea typeface="맑은 고딕" pitchFamily="50" charset="-127"/>
              </a:rPr>
              <a:t> = </a:t>
            </a:r>
            <a:r>
              <a:rPr lang="en-US" altLang="ko-KR" sz="1400" dirty="0" err="1" smtClean="0">
                <a:solidFill>
                  <a:prstClr val="black"/>
                </a:solidFill>
                <a:latin typeface="맑은 고딕" pitchFamily="50" charset="-127"/>
                <a:ea typeface="맑은 고딕" pitchFamily="50" charset="-127"/>
              </a:rPr>
              <a:t>newLineItem</a:t>
            </a:r>
            <a:r>
              <a:rPr lang="en-US" altLang="ko-KR" sz="1400" dirty="0" smtClean="0">
                <a:solidFill>
                  <a:prstClr val="black"/>
                </a:solidFill>
                <a:latin typeface="맑은 고딕" pitchFamily="50" charset="-127"/>
                <a:ea typeface="맑은 고딕" pitchFamily="50" charset="-127"/>
              </a:rPr>
              <a:t>(invoice, product, QUANTITY);</a:t>
            </a:r>
          </a:p>
          <a:p>
            <a:pPr lvl="1"/>
            <a:r>
              <a:rPr lang="en-US" altLang="ko-KR" sz="1400" dirty="0" err="1" smtClean="0">
                <a:solidFill>
                  <a:prstClr val="black"/>
                </a:solidFill>
                <a:latin typeface="맑은 고딕" pitchFamily="50" charset="-127"/>
                <a:ea typeface="맑은 고딕" pitchFamily="50" charset="-127"/>
              </a:rPr>
              <a:t>assertLineItemsEqual</a:t>
            </a:r>
            <a:r>
              <a:rPr lang="en-US" altLang="ko-KR" sz="1400" dirty="0" smtClean="0">
                <a:solidFill>
                  <a:prstClr val="black"/>
                </a:solidFill>
                <a:latin typeface="맑은 고딕" pitchFamily="50" charset="-127"/>
                <a:ea typeface="맑은 고딕" pitchFamily="50" charset="-127"/>
              </a:rPr>
              <a:t>(</a:t>
            </a:r>
            <a:r>
              <a:rPr lang="en-US" altLang="ko-KR" sz="1400" dirty="0" err="1" smtClean="0">
                <a:solidFill>
                  <a:prstClr val="black"/>
                </a:solidFill>
                <a:latin typeface="맑은 고딕" pitchFamily="50" charset="-127"/>
                <a:ea typeface="맑은 고딕" pitchFamily="50" charset="-127"/>
              </a:rPr>
              <a:t>expectedLineItem</a:t>
            </a:r>
            <a:r>
              <a:rPr lang="en-US" altLang="ko-KR" sz="1400" dirty="0" smtClean="0">
                <a:solidFill>
                  <a:prstClr val="black"/>
                </a:solidFill>
                <a:latin typeface="맑은 고딕" pitchFamily="50" charset="-127"/>
                <a:ea typeface="맑은 고딕" pitchFamily="50" charset="-127"/>
              </a:rPr>
              <a:t>, </a:t>
            </a:r>
            <a:r>
              <a:rPr lang="en-US" altLang="ko-KR" sz="1400" dirty="0" err="1" smtClean="0">
                <a:solidFill>
                  <a:prstClr val="black"/>
                </a:solidFill>
                <a:latin typeface="맑은 고딕" pitchFamily="50" charset="-127"/>
                <a:ea typeface="맑은 고딕" pitchFamily="50" charset="-127"/>
              </a:rPr>
              <a:t>actualLineItem</a:t>
            </a:r>
            <a:r>
              <a:rPr lang="en-US" altLang="ko-KR" sz="1400" dirty="0" smtClean="0">
                <a:solidFill>
                  <a:prstClr val="black"/>
                </a:solidFill>
                <a:latin typeface="맑은 고딕" pitchFamily="50" charset="-127"/>
                <a:ea typeface="맑은 고딕" pitchFamily="50" charset="-127"/>
              </a:rPr>
              <a:t>);</a:t>
            </a:r>
          </a:p>
          <a:p>
            <a:r>
              <a:rPr lang="en-US" altLang="ko-KR" sz="1400" dirty="0" smtClean="0">
                <a:solidFill>
                  <a:prstClr val="black"/>
                </a:solidFill>
                <a:latin typeface="맑은 고딕" pitchFamily="50" charset="-127"/>
                <a:ea typeface="맑은 고딕" pitchFamily="50" charset="-127"/>
              </a:rPr>
              <a:t>}</a:t>
            </a:r>
            <a:endParaRPr lang="en-US" altLang="ko-KR" sz="1400" dirty="0">
              <a:solidFill>
                <a:prstClr val="black"/>
              </a:solidFill>
              <a:latin typeface="맑은 고딕" pitchFamily="50" charset="-127"/>
              <a:ea typeface="맑은 고딕" pitchFamily="50" charset="-127"/>
            </a:endParaRPr>
          </a:p>
        </p:txBody>
      </p:sp>
      <p:sp>
        <p:nvSpPr>
          <p:cNvPr id="9" name="직사각형 8"/>
          <p:cNvSpPr/>
          <p:nvPr/>
        </p:nvSpPr>
        <p:spPr>
          <a:xfrm>
            <a:off x="1000100" y="1491983"/>
            <a:ext cx="6643734" cy="3143272"/>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Rix고딕 M"/>
              <a:ea typeface="Rix고딕 M"/>
            </a:endParaRPr>
          </a:p>
        </p:txBody>
      </p:sp>
    </p:spTree>
    <p:extLst>
      <p:ext uri="{BB962C8B-B14F-4D97-AF65-F5344CB8AC3E}">
        <p14:creationId xmlns:p14="http://schemas.microsoft.com/office/powerpoint/2010/main" val="365159456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Smell</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dirty="0" smtClean="0"/>
              <a:t>Hard-Coded Test Data</a:t>
            </a:r>
            <a:endParaRPr lang="ko-KR" altLang="en-US" b="1" dirty="0">
              <a:latin typeface="맑은 고딕" pitchFamily="50" charset="-127"/>
              <a:ea typeface="맑은 고딕" pitchFamily="50" charset="-127"/>
            </a:endParaRPr>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3.16</a:t>
            </a:r>
            <a:endParaRPr lang="ko-KR" altLang="en-US" b="1" dirty="0">
              <a:solidFill>
                <a:schemeClr val="tx1"/>
              </a:solidFill>
              <a:latin typeface="맑은 고딕" pitchFamily="50" charset="-127"/>
              <a:ea typeface="맑은 고딕" pitchFamily="50" charset="-127"/>
            </a:endParaRPr>
          </a:p>
        </p:txBody>
      </p:sp>
      <p:sp>
        <p:nvSpPr>
          <p:cNvPr id="11" name="직사각형 10"/>
          <p:cNvSpPr/>
          <p:nvPr/>
        </p:nvSpPr>
        <p:spPr>
          <a:xfrm>
            <a:off x="500034" y="1214422"/>
            <a:ext cx="8429684" cy="4955203"/>
          </a:xfrm>
          <a:prstGeom prst="rect">
            <a:avLst/>
          </a:prstGeom>
        </p:spPr>
        <p:txBody>
          <a:bodyPr wrap="square">
            <a:spAutoFit/>
          </a:bodyPr>
          <a:lstStyle/>
          <a:p>
            <a:r>
              <a:rPr lang="en-US" altLang="ko-KR" sz="1600" dirty="0" smtClean="0">
                <a:solidFill>
                  <a:prstClr val="black"/>
                </a:solidFill>
                <a:latin typeface="맑은 고딕" pitchFamily="50" charset="-127"/>
                <a:ea typeface="맑은 고딕" pitchFamily="50" charset="-127"/>
              </a:rPr>
              <a:t>public void </a:t>
            </a:r>
            <a:r>
              <a:rPr lang="en-US" altLang="ko-KR" sz="1600" dirty="0" err="1" smtClean="0">
                <a:solidFill>
                  <a:prstClr val="black"/>
                </a:solidFill>
                <a:latin typeface="맑은 고딕" pitchFamily="50" charset="-127"/>
                <a:ea typeface="맑은 고딕" pitchFamily="50" charset="-127"/>
              </a:rPr>
              <a:t>testAddItemQuantity_severalQuantity</a:t>
            </a:r>
            <a:r>
              <a:rPr lang="en-US" altLang="ko-KR" sz="1600" dirty="0" smtClean="0">
                <a:solidFill>
                  <a:prstClr val="black"/>
                </a:solidFill>
                <a:latin typeface="맑은 고딕" pitchFamily="50" charset="-127"/>
                <a:ea typeface="맑은 고딕" pitchFamily="50" charset="-127"/>
              </a:rPr>
              <a:t> () throws Exception {</a:t>
            </a:r>
          </a:p>
          <a:p>
            <a:pPr lvl="1"/>
            <a:r>
              <a:rPr lang="en-US" altLang="ko-KR" sz="1600" dirty="0" smtClean="0">
                <a:solidFill>
                  <a:prstClr val="black"/>
                </a:solidFill>
                <a:latin typeface="맑은 고딕" pitchFamily="50" charset="-127"/>
                <a:ea typeface="맑은 고딕" pitchFamily="50" charset="-127"/>
              </a:rPr>
              <a:t>// Setup Fixture</a:t>
            </a:r>
          </a:p>
          <a:p>
            <a:pPr lvl="1"/>
            <a:r>
              <a:rPr lang="en-US" altLang="ko-KR" sz="1600" dirty="0" smtClean="0">
                <a:solidFill>
                  <a:prstClr val="black"/>
                </a:solidFill>
                <a:latin typeface="맑은 고딕" pitchFamily="50" charset="-127"/>
                <a:ea typeface="맑은 고딕" pitchFamily="50" charset="-127"/>
              </a:rPr>
              <a:t>final </a:t>
            </a:r>
            <a:r>
              <a:rPr lang="en-US" altLang="ko-KR" sz="1600" dirty="0" err="1" smtClean="0">
                <a:solidFill>
                  <a:prstClr val="black"/>
                </a:solidFill>
                <a:latin typeface="맑은 고딕" pitchFamily="50" charset="-127"/>
                <a:ea typeface="맑은 고딕" pitchFamily="50" charset="-127"/>
              </a:rPr>
              <a:t>int</a:t>
            </a:r>
            <a:r>
              <a:rPr lang="en-US" altLang="ko-KR" sz="1600" dirty="0" smtClean="0">
                <a:solidFill>
                  <a:prstClr val="black"/>
                </a:solidFill>
                <a:latin typeface="맑은 고딕" pitchFamily="50" charset="-127"/>
                <a:ea typeface="맑은 고딕" pitchFamily="50" charset="-127"/>
              </a:rPr>
              <a:t> QUANTITY = 5;</a:t>
            </a:r>
          </a:p>
          <a:p>
            <a:pPr lvl="1"/>
            <a:r>
              <a:rPr lang="en-US" altLang="ko-KR" sz="1600" dirty="0" smtClean="0">
                <a:solidFill>
                  <a:prstClr val="black"/>
                </a:solidFill>
                <a:latin typeface="맑은 고딕" pitchFamily="50" charset="-127"/>
                <a:ea typeface="맑은 고딕" pitchFamily="50" charset="-127"/>
              </a:rPr>
              <a:t>Address </a:t>
            </a:r>
            <a:r>
              <a:rPr lang="en-US" altLang="ko-KR" sz="1600" dirty="0" err="1" smtClean="0">
                <a:solidFill>
                  <a:prstClr val="black"/>
                </a:solidFill>
                <a:latin typeface="맑은 고딕" pitchFamily="50" charset="-127"/>
                <a:ea typeface="맑은 고딕" pitchFamily="50" charset="-127"/>
              </a:rPr>
              <a:t>billingAddress</a:t>
            </a:r>
            <a:r>
              <a:rPr lang="en-US" altLang="ko-KR" sz="1600" dirty="0" smtClean="0">
                <a:solidFill>
                  <a:prstClr val="black"/>
                </a:solidFill>
                <a:latin typeface="맑은 고딕" pitchFamily="50" charset="-127"/>
                <a:ea typeface="맑은 고딕" pitchFamily="50" charset="-127"/>
              </a:rPr>
              <a:t> = new Address("1222 1st St SW", "Calgary",</a:t>
            </a:r>
          </a:p>
          <a:p>
            <a:pPr lvl="1"/>
            <a:r>
              <a:rPr lang="en-US" altLang="ko-KR" sz="1600" dirty="0" smtClean="0">
                <a:solidFill>
                  <a:prstClr val="black"/>
                </a:solidFill>
                <a:latin typeface="맑은 고딕" pitchFamily="50" charset="-127"/>
                <a:ea typeface="맑은 고딕" pitchFamily="50" charset="-127"/>
              </a:rPr>
              <a:t>"Alberta", "T2N 2V2", "Canada");</a:t>
            </a:r>
          </a:p>
          <a:p>
            <a:pPr lvl="1"/>
            <a:r>
              <a:rPr lang="en-US" altLang="ko-KR" sz="1600" dirty="0" err="1" smtClean="0">
                <a:solidFill>
                  <a:prstClr val="black"/>
                </a:solidFill>
                <a:latin typeface="맑은 고딕" pitchFamily="50" charset="-127"/>
                <a:ea typeface="맑은 고딕" pitchFamily="50" charset="-127"/>
              </a:rPr>
              <a:t>addTestObject</a:t>
            </a:r>
            <a:r>
              <a:rPr lang="en-US" altLang="ko-KR" sz="1600" dirty="0" smtClean="0">
                <a:solidFill>
                  <a:prstClr val="black"/>
                </a:solidFill>
                <a:latin typeface="맑은 고딕" pitchFamily="50" charset="-127"/>
                <a:ea typeface="맑은 고딕" pitchFamily="50" charset="-127"/>
              </a:rPr>
              <a:t>(</a:t>
            </a:r>
            <a:r>
              <a:rPr lang="en-US" altLang="ko-KR" sz="1600" dirty="0" err="1" smtClean="0">
                <a:solidFill>
                  <a:prstClr val="black"/>
                </a:solidFill>
                <a:latin typeface="맑은 고딕" pitchFamily="50" charset="-127"/>
                <a:ea typeface="맑은 고딕" pitchFamily="50" charset="-127"/>
              </a:rPr>
              <a:t>billingAddress</a:t>
            </a:r>
            <a:r>
              <a:rPr lang="en-US" altLang="ko-KR" sz="1600" dirty="0" smtClean="0">
                <a:solidFill>
                  <a:prstClr val="black"/>
                </a:solidFill>
                <a:latin typeface="맑은 고딕" pitchFamily="50" charset="-127"/>
                <a:ea typeface="맑은 고딕" pitchFamily="50" charset="-127"/>
              </a:rPr>
              <a:t>);</a:t>
            </a:r>
          </a:p>
          <a:p>
            <a:pPr lvl="1"/>
            <a:r>
              <a:rPr lang="en-US" altLang="ko-KR" sz="1600" dirty="0" smtClean="0">
                <a:solidFill>
                  <a:prstClr val="black"/>
                </a:solidFill>
                <a:latin typeface="맑은 고딕" pitchFamily="50" charset="-127"/>
                <a:ea typeface="맑은 고딕" pitchFamily="50" charset="-127"/>
              </a:rPr>
              <a:t>Address </a:t>
            </a:r>
            <a:r>
              <a:rPr lang="en-US" altLang="ko-KR" sz="1600" dirty="0" err="1" smtClean="0">
                <a:solidFill>
                  <a:prstClr val="black"/>
                </a:solidFill>
                <a:latin typeface="맑은 고딕" pitchFamily="50" charset="-127"/>
                <a:ea typeface="맑은 고딕" pitchFamily="50" charset="-127"/>
              </a:rPr>
              <a:t>shippingAddress</a:t>
            </a:r>
            <a:r>
              <a:rPr lang="en-US" altLang="ko-KR" sz="1600" dirty="0" smtClean="0">
                <a:solidFill>
                  <a:prstClr val="black"/>
                </a:solidFill>
                <a:latin typeface="맑은 고딕" pitchFamily="50" charset="-127"/>
                <a:ea typeface="맑은 고딕" pitchFamily="50" charset="-127"/>
              </a:rPr>
              <a:t> = new Address("1333 1st St SW", "Calgary",</a:t>
            </a:r>
          </a:p>
          <a:p>
            <a:pPr lvl="1"/>
            <a:r>
              <a:rPr lang="en-US" altLang="ko-KR" sz="1600" dirty="0" smtClean="0">
                <a:solidFill>
                  <a:prstClr val="black"/>
                </a:solidFill>
                <a:latin typeface="맑은 고딕" pitchFamily="50" charset="-127"/>
                <a:ea typeface="맑은 고딕" pitchFamily="50" charset="-127"/>
              </a:rPr>
              <a:t>"Alberta", "T2N 2V2", "Canada");</a:t>
            </a:r>
          </a:p>
          <a:p>
            <a:pPr lvl="1"/>
            <a:r>
              <a:rPr lang="en-US" altLang="ko-KR" sz="1600" dirty="0" err="1" smtClean="0">
                <a:solidFill>
                  <a:prstClr val="black"/>
                </a:solidFill>
                <a:latin typeface="맑은 고딕" pitchFamily="50" charset="-127"/>
                <a:ea typeface="맑은 고딕" pitchFamily="50" charset="-127"/>
              </a:rPr>
              <a:t>addTestObject</a:t>
            </a:r>
            <a:r>
              <a:rPr lang="en-US" altLang="ko-KR" sz="1600" dirty="0" smtClean="0">
                <a:solidFill>
                  <a:prstClr val="black"/>
                </a:solidFill>
                <a:latin typeface="맑은 고딕" pitchFamily="50" charset="-127"/>
                <a:ea typeface="맑은 고딕" pitchFamily="50" charset="-127"/>
              </a:rPr>
              <a:t>(</a:t>
            </a:r>
            <a:r>
              <a:rPr lang="en-US" altLang="ko-KR" sz="1600" dirty="0" err="1" smtClean="0">
                <a:solidFill>
                  <a:prstClr val="black"/>
                </a:solidFill>
                <a:latin typeface="맑은 고딕" pitchFamily="50" charset="-127"/>
                <a:ea typeface="맑은 고딕" pitchFamily="50" charset="-127"/>
              </a:rPr>
              <a:t>billingAddress</a:t>
            </a:r>
            <a:r>
              <a:rPr lang="en-US" altLang="ko-KR" sz="1600" dirty="0" smtClean="0">
                <a:solidFill>
                  <a:prstClr val="black"/>
                </a:solidFill>
                <a:latin typeface="맑은 고딕" pitchFamily="50" charset="-127"/>
                <a:ea typeface="맑은 고딕" pitchFamily="50" charset="-127"/>
              </a:rPr>
              <a:t>);</a:t>
            </a:r>
          </a:p>
          <a:p>
            <a:pPr lvl="1"/>
            <a:r>
              <a:rPr lang="en-US" altLang="ko-KR" sz="1600" dirty="0" smtClean="0">
                <a:solidFill>
                  <a:prstClr val="black"/>
                </a:solidFill>
                <a:latin typeface="맑은 고딕" pitchFamily="50" charset="-127"/>
                <a:ea typeface="맑은 고딕" pitchFamily="50" charset="-127"/>
              </a:rPr>
              <a:t>Customer </a:t>
            </a:r>
            <a:r>
              <a:rPr lang="en-US" altLang="ko-KR" sz="1600" dirty="0" err="1" smtClean="0">
                <a:solidFill>
                  <a:prstClr val="black"/>
                </a:solidFill>
                <a:latin typeface="맑은 고딕" pitchFamily="50" charset="-127"/>
                <a:ea typeface="맑은 고딕" pitchFamily="50" charset="-127"/>
              </a:rPr>
              <a:t>customer</a:t>
            </a:r>
            <a:r>
              <a:rPr lang="en-US" altLang="ko-KR" sz="1600" dirty="0" smtClean="0">
                <a:solidFill>
                  <a:prstClr val="black"/>
                </a:solidFill>
                <a:latin typeface="맑은 고딕" pitchFamily="50" charset="-127"/>
                <a:ea typeface="맑은 고딕" pitchFamily="50" charset="-127"/>
              </a:rPr>
              <a:t> = new Customer(99, "John", "Doe", new </a:t>
            </a:r>
            <a:r>
              <a:rPr lang="en-US" altLang="ko-KR" sz="1600" dirty="0" err="1" smtClean="0">
                <a:solidFill>
                  <a:prstClr val="black"/>
                </a:solidFill>
                <a:latin typeface="맑은 고딕" pitchFamily="50" charset="-127"/>
                <a:ea typeface="맑은 고딕" pitchFamily="50" charset="-127"/>
              </a:rPr>
              <a:t>BigDecimal</a:t>
            </a:r>
            <a:r>
              <a:rPr lang="en-US" altLang="ko-KR" sz="1600" dirty="0" smtClean="0">
                <a:solidFill>
                  <a:prstClr val="black"/>
                </a:solidFill>
                <a:latin typeface="맑은 고딕" pitchFamily="50" charset="-127"/>
                <a:ea typeface="맑은 고딕" pitchFamily="50" charset="-127"/>
              </a:rPr>
              <a:t>("30"),</a:t>
            </a:r>
          </a:p>
          <a:p>
            <a:pPr lvl="1"/>
            <a:r>
              <a:rPr lang="en-US" altLang="ko-KR" sz="1600" dirty="0" err="1" smtClean="0">
                <a:solidFill>
                  <a:prstClr val="black"/>
                </a:solidFill>
                <a:latin typeface="맑은 고딕" pitchFamily="50" charset="-127"/>
                <a:ea typeface="맑은 고딕" pitchFamily="50" charset="-127"/>
              </a:rPr>
              <a:t>billingAddress</a:t>
            </a:r>
            <a:r>
              <a:rPr lang="en-US" altLang="ko-KR" sz="1600" dirty="0" smtClean="0">
                <a:solidFill>
                  <a:prstClr val="black"/>
                </a:solidFill>
                <a:latin typeface="맑은 고딕" pitchFamily="50" charset="-127"/>
                <a:ea typeface="맑은 고딕" pitchFamily="50" charset="-127"/>
              </a:rPr>
              <a:t>, </a:t>
            </a:r>
            <a:r>
              <a:rPr lang="en-US" altLang="ko-KR" sz="1600" dirty="0" err="1" smtClean="0">
                <a:solidFill>
                  <a:prstClr val="black"/>
                </a:solidFill>
                <a:latin typeface="맑은 고딕" pitchFamily="50" charset="-127"/>
                <a:ea typeface="맑은 고딕" pitchFamily="50" charset="-127"/>
              </a:rPr>
              <a:t>shippingAddress</a:t>
            </a:r>
            <a:r>
              <a:rPr lang="en-US" altLang="ko-KR" sz="1600" dirty="0" smtClean="0">
                <a:solidFill>
                  <a:prstClr val="black"/>
                </a:solidFill>
                <a:latin typeface="맑은 고딕" pitchFamily="50" charset="-127"/>
                <a:ea typeface="맑은 고딕" pitchFamily="50" charset="-127"/>
              </a:rPr>
              <a:t>);</a:t>
            </a:r>
          </a:p>
          <a:p>
            <a:pPr lvl="1"/>
            <a:r>
              <a:rPr lang="en-US" altLang="ko-KR" sz="1600" dirty="0" err="1" smtClean="0">
                <a:solidFill>
                  <a:prstClr val="black"/>
                </a:solidFill>
                <a:latin typeface="맑은 고딕" pitchFamily="50" charset="-127"/>
                <a:ea typeface="맑은 고딕" pitchFamily="50" charset="-127"/>
              </a:rPr>
              <a:t>addTestObject</a:t>
            </a:r>
            <a:r>
              <a:rPr lang="en-US" altLang="ko-KR" sz="1600" dirty="0" smtClean="0">
                <a:solidFill>
                  <a:prstClr val="black"/>
                </a:solidFill>
                <a:latin typeface="맑은 고딕" pitchFamily="50" charset="-127"/>
                <a:ea typeface="맑은 고딕" pitchFamily="50" charset="-127"/>
              </a:rPr>
              <a:t>(</a:t>
            </a:r>
            <a:r>
              <a:rPr lang="en-US" altLang="ko-KR" sz="1600" dirty="0" err="1" smtClean="0">
                <a:solidFill>
                  <a:prstClr val="black"/>
                </a:solidFill>
                <a:latin typeface="맑은 고딕" pitchFamily="50" charset="-127"/>
                <a:ea typeface="맑은 고딕" pitchFamily="50" charset="-127"/>
              </a:rPr>
              <a:t>billingAddress</a:t>
            </a:r>
            <a:r>
              <a:rPr lang="en-US" altLang="ko-KR" sz="1600" dirty="0" smtClean="0">
                <a:solidFill>
                  <a:prstClr val="black"/>
                </a:solidFill>
                <a:latin typeface="맑은 고딕" pitchFamily="50" charset="-127"/>
                <a:ea typeface="맑은 고딕" pitchFamily="50" charset="-127"/>
              </a:rPr>
              <a:t>);</a:t>
            </a:r>
          </a:p>
          <a:p>
            <a:pPr lvl="1"/>
            <a:r>
              <a:rPr lang="en-US" altLang="ko-KR" sz="1600" dirty="0" smtClean="0">
                <a:solidFill>
                  <a:prstClr val="black"/>
                </a:solidFill>
                <a:latin typeface="맑은 고딕" pitchFamily="50" charset="-127"/>
                <a:ea typeface="맑은 고딕" pitchFamily="50" charset="-127"/>
              </a:rPr>
              <a:t>Product </a:t>
            </a:r>
            <a:r>
              <a:rPr lang="en-US" altLang="ko-KR" sz="1600" dirty="0" err="1" smtClean="0">
                <a:solidFill>
                  <a:prstClr val="black"/>
                </a:solidFill>
                <a:latin typeface="맑은 고딕" pitchFamily="50" charset="-127"/>
                <a:ea typeface="맑은 고딕" pitchFamily="50" charset="-127"/>
              </a:rPr>
              <a:t>product</a:t>
            </a:r>
            <a:r>
              <a:rPr lang="en-US" altLang="ko-KR" sz="1600" dirty="0" smtClean="0">
                <a:solidFill>
                  <a:prstClr val="black"/>
                </a:solidFill>
                <a:latin typeface="맑은 고딕" pitchFamily="50" charset="-127"/>
                <a:ea typeface="맑은 고딕" pitchFamily="50" charset="-127"/>
              </a:rPr>
              <a:t> = new Product(88, "</a:t>
            </a:r>
            <a:r>
              <a:rPr lang="en-US" altLang="ko-KR" sz="1600" dirty="0" err="1" smtClean="0">
                <a:solidFill>
                  <a:prstClr val="black"/>
                </a:solidFill>
                <a:latin typeface="맑은 고딕" pitchFamily="50" charset="-127"/>
                <a:ea typeface="맑은 고딕" pitchFamily="50" charset="-127"/>
              </a:rPr>
              <a:t>SomeWidget</a:t>
            </a:r>
            <a:r>
              <a:rPr lang="en-US" altLang="ko-KR" sz="1600" dirty="0" smtClean="0">
                <a:solidFill>
                  <a:prstClr val="black"/>
                </a:solidFill>
                <a:latin typeface="맑은 고딕" pitchFamily="50" charset="-127"/>
                <a:ea typeface="맑은 고딕" pitchFamily="50" charset="-127"/>
              </a:rPr>
              <a:t>", new </a:t>
            </a:r>
            <a:r>
              <a:rPr lang="en-US" altLang="ko-KR" sz="1600" dirty="0" err="1" smtClean="0">
                <a:solidFill>
                  <a:prstClr val="black"/>
                </a:solidFill>
                <a:latin typeface="맑은 고딕" pitchFamily="50" charset="-127"/>
                <a:ea typeface="맑은 고딕" pitchFamily="50" charset="-127"/>
              </a:rPr>
              <a:t>BigDecimal</a:t>
            </a:r>
            <a:r>
              <a:rPr lang="en-US" altLang="ko-KR" sz="1600" dirty="0" smtClean="0">
                <a:solidFill>
                  <a:prstClr val="black"/>
                </a:solidFill>
                <a:latin typeface="맑은 고딕" pitchFamily="50" charset="-127"/>
                <a:ea typeface="맑은 고딕" pitchFamily="50" charset="-127"/>
              </a:rPr>
              <a:t>("19.99"));</a:t>
            </a:r>
          </a:p>
          <a:p>
            <a:pPr lvl="1"/>
            <a:r>
              <a:rPr lang="en-US" altLang="ko-KR" sz="1600" dirty="0" err="1" smtClean="0">
                <a:solidFill>
                  <a:prstClr val="black"/>
                </a:solidFill>
                <a:latin typeface="맑은 고딕" pitchFamily="50" charset="-127"/>
                <a:ea typeface="맑은 고딕" pitchFamily="50" charset="-127"/>
              </a:rPr>
              <a:t>addTestObject</a:t>
            </a:r>
            <a:r>
              <a:rPr lang="en-US" altLang="ko-KR" sz="1600" dirty="0" smtClean="0">
                <a:solidFill>
                  <a:prstClr val="black"/>
                </a:solidFill>
                <a:latin typeface="맑은 고딕" pitchFamily="50" charset="-127"/>
                <a:ea typeface="맑은 고딕" pitchFamily="50" charset="-127"/>
              </a:rPr>
              <a:t>(</a:t>
            </a:r>
            <a:r>
              <a:rPr lang="en-US" altLang="ko-KR" sz="1600" dirty="0" err="1" smtClean="0">
                <a:solidFill>
                  <a:prstClr val="black"/>
                </a:solidFill>
                <a:latin typeface="맑은 고딕" pitchFamily="50" charset="-127"/>
                <a:ea typeface="맑은 고딕" pitchFamily="50" charset="-127"/>
              </a:rPr>
              <a:t>billingAddress</a:t>
            </a:r>
            <a:r>
              <a:rPr lang="en-US" altLang="ko-KR" sz="1600" dirty="0" smtClean="0">
                <a:solidFill>
                  <a:prstClr val="black"/>
                </a:solidFill>
                <a:latin typeface="맑은 고딕" pitchFamily="50" charset="-127"/>
                <a:ea typeface="맑은 고딕" pitchFamily="50" charset="-127"/>
              </a:rPr>
              <a:t>);</a:t>
            </a:r>
          </a:p>
          <a:p>
            <a:pPr lvl="1"/>
            <a:r>
              <a:rPr lang="en-US" altLang="ko-KR" sz="1600" dirty="0" smtClean="0">
                <a:solidFill>
                  <a:prstClr val="black"/>
                </a:solidFill>
                <a:latin typeface="맑은 고딕" pitchFamily="50" charset="-127"/>
                <a:ea typeface="맑은 고딕" pitchFamily="50" charset="-127"/>
              </a:rPr>
              <a:t>Invoice </a:t>
            </a:r>
            <a:r>
              <a:rPr lang="en-US" altLang="ko-KR" sz="1600" dirty="0" err="1" smtClean="0">
                <a:solidFill>
                  <a:prstClr val="black"/>
                </a:solidFill>
                <a:latin typeface="맑은 고딕" pitchFamily="50" charset="-127"/>
                <a:ea typeface="맑은 고딕" pitchFamily="50" charset="-127"/>
              </a:rPr>
              <a:t>invoice</a:t>
            </a:r>
            <a:r>
              <a:rPr lang="en-US" altLang="ko-KR" sz="1600" dirty="0" smtClean="0">
                <a:solidFill>
                  <a:prstClr val="black"/>
                </a:solidFill>
                <a:latin typeface="맑은 고딕" pitchFamily="50" charset="-127"/>
                <a:ea typeface="맑은 고딕" pitchFamily="50" charset="-127"/>
              </a:rPr>
              <a:t> = new Invoice(customer);</a:t>
            </a:r>
          </a:p>
          <a:p>
            <a:pPr lvl="1"/>
            <a:r>
              <a:rPr lang="en-US" altLang="ko-KR" sz="1600" dirty="0" err="1" smtClean="0">
                <a:solidFill>
                  <a:prstClr val="black"/>
                </a:solidFill>
                <a:latin typeface="맑은 고딕" pitchFamily="50" charset="-127"/>
                <a:ea typeface="맑은 고딕" pitchFamily="50" charset="-127"/>
              </a:rPr>
              <a:t>addTestObject</a:t>
            </a:r>
            <a:r>
              <a:rPr lang="en-US" altLang="ko-KR" sz="1600" dirty="0" smtClean="0">
                <a:solidFill>
                  <a:prstClr val="black"/>
                </a:solidFill>
                <a:latin typeface="맑은 고딕" pitchFamily="50" charset="-127"/>
                <a:ea typeface="맑은 고딕" pitchFamily="50" charset="-127"/>
              </a:rPr>
              <a:t>(</a:t>
            </a:r>
            <a:r>
              <a:rPr lang="en-US" altLang="ko-KR" sz="1600" dirty="0" err="1" smtClean="0">
                <a:solidFill>
                  <a:prstClr val="black"/>
                </a:solidFill>
                <a:latin typeface="맑은 고딕" pitchFamily="50" charset="-127"/>
                <a:ea typeface="맑은 고딕" pitchFamily="50" charset="-127"/>
              </a:rPr>
              <a:t>billingAddress</a:t>
            </a:r>
            <a:r>
              <a:rPr lang="en-US" altLang="ko-KR" sz="1600" dirty="0" smtClean="0">
                <a:solidFill>
                  <a:prstClr val="black"/>
                </a:solidFill>
                <a:latin typeface="맑은 고딕" pitchFamily="50" charset="-127"/>
                <a:ea typeface="맑은 고딕" pitchFamily="50" charset="-127"/>
              </a:rPr>
              <a:t>);</a:t>
            </a:r>
          </a:p>
          <a:p>
            <a:pPr lvl="1"/>
            <a:r>
              <a:rPr lang="en-US" altLang="ko-KR" sz="1600" dirty="0" smtClean="0">
                <a:solidFill>
                  <a:prstClr val="black"/>
                </a:solidFill>
                <a:latin typeface="맑은 고딕" pitchFamily="50" charset="-127"/>
                <a:ea typeface="맑은 고딕" pitchFamily="50" charset="-127"/>
              </a:rPr>
              <a:t>// Exercise SUT</a:t>
            </a:r>
          </a:p>
          <a:p>
            <a:pPr lvl="1"/>
            <a:r>
              <a:rPr lang="en-US" altLang="ko-KR" sz="1600" dirty="0" err="1" smtClean="0">
                <a:solidFill>
                  <a:prstClr val="black"/>
                </a:solidFill>
                <a:latin typeface="맑은 고딕" pitchFamily="50" charset="-127"/>
                <a:ea typeface="맑은 고딕" pitchFamily="50" charset="-127"/>
              </a:rPr>
              <a:t>invoice.addItemQuantity</a:t>
            </a:r>
            <a:r>
              <a:rPr lang="en-US" altLang="ko-KR" sz="1600" dirty="0" smtClean="0">
                <a:solidFill>
                  <a:prstClr val="black"/>
                </a:solidFill>
                <a:latin typeface="맑은 고딕" pitchFamily="50" charset="-127"/>
                <a:ea typeface="맑은 고딕" pitchFamily="50" charset="-127"/>
              </a:rPr>
              <a:t>(product, QUANTITY);</a:t>
            </a:r>
          </a:p>
          <a:p>
            <a:r>
              <a:rPr lang="en-US" altLang="ko-KR" sz="1600" dirty="0" smtClean="0">
                <a:solidFill>
                  <a:prstClr val="black"/>
                </a:solidFill>
                <a:latin typeface="맑은 고딕" pitchFamily="50" charset="-127"/>
                <a:ea typeface="맑은 고딕" pitchFamily="50" charset="-127"/>
              </a:rPr>
              <a:t>}</a:t>
            </a:r>
            <a:endParaRPr lang="en-US" altLang="ko-KR" sz="1600" dirty="0">
              <a:solidFill>
                <a:prstClr val="black"/>
              </a:solidFill>
              <a:latin typeface="맑은 고딕" pitchFamily="50" charset="-127"/>
              <a:ea typeface="맑은 고딕" pitchFamily="50" charset="-127"/>
            </a:endParaRPr>
          </a:p>
        </p:txBody>
      </p:sp>
      <p:sp>
        <p:nvSpPr>
          <p:cNvPr id="9" name="직사각형 8"/>
          <p:cNvSpPr/>
          <p:nvPr/>
        </p:nvSpPr>
        <p:spPr>
          <a:xfrm>
            <a:off x="1000100" y="1468550"/>
            <a:ext cx="7429552" cy="3786214"/>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Rix고딕 M"/>
              <a:ea typeface="Rix고딕 M"/>
            </a:endParaRPr>
          </a:p>
        </p:txBody>
      </p:sp>
      <p:sp>
        <p:nvSpPr>
          <p:cNvPr id="8" name="사각형 설명선 7"/>
          <p:cNvSpPr/>
          <p:nvPr/>
        </p:nvSpPr>
        <p:spPr>
          <a:xfrm>
            <a:off x="6000760" y="5040450"/>
            <a:ext cx="2286016" cy="857256"/>
          </a:xfrm>
          <a:prstGeom prst="wedgeRectCallout">
            <a:avLst>
              <a:gd name="adj1" fmla="val -33532"/>
              <a:gd name="adj2" fmla="val -120638"/>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prstClr val="white"/>
                </a:solidFill>
                <a:latin typeface="맑은 고딕" pitchFamily="50" charset="-127"/>
                <a:ea typeface="맑은 고딕" pitchFamily="50" charset="-127"/>
              </a:rPr>
              <a:t>Hard-coded</a:t>
            </a:r>
          </a:p>
          <a:p>
            <a:pPr algn="ctr"/>
            <a:r>
              <a:rPr lang="en-US" altLang="ko-KR" dirty="0" smtClean="0">
                <a:solidFill>
                  <a:prstClr val="white"/>
                </a:solidFill>
                <a:latin typeface="맑은 고딕" pitchFamily="50" charset="-127"/>
                <a:ea typeface="맑은 고딕" pitchFamily="50" charset="-127"/>
              </a:rPr>
              <a:t>Test Data</a:t>
            </a:r>
          </a:p>
          <a:p>
            <a:pPr algn="ctr"/>
            <a:r>
              <a:rPr lang="en-US" altLang="ko-KR" dirty="0" smtClean="0">
                <a:solidFill>
                  <a:prstClr val="white"/>
                </a:solidFill>
                <a:latin typeface="맑은 고딕" pitchFamily="50" charset="-127"/>
                <a:ea typeface="맑은 고딕" pitchFamily="50" charset="-127"/>
              </a:rPr>
              <a:t>(Obscure Test)</a:t>
            </a:r>
            <a:endParaRPr lang="ko-KR" altLang="en-US" dirty="0">
              <a:solidFill>
                <a:prstClr val="white"/>
              </a:solidFill>
              <a:latin typeface="맑은 고딕" pitchFamily="50" charset="-127"/>
              <a:ea typeface="맑은 고딕" pitchFamily="50" charset="-127"/>
            </a:endParaRPr>
          </a:p>
        </p:txBody>
      </p:sp>
      <p:sp>
        <p:nvSpPr>
          <p:cNvPr id="10" name="사각형 설명선 9"/>
          <p:cNvSpPr/>
          <p:nvPr/>
        </p:nvSpPr>
        <p:spPr>
          <a:xfrm>
            <a:off x="3857620" y="5897706"/>
            <a:ext cx="2286016" cy="857256"/>
          </a:xfrm>
          <a:prstGeom prst="wedgeRectCallout">
            <a:avLst>
              <a:gd name="adj1" fmla="val 49007"/>
              <a:gd name="adj2" fmla="val -10709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prstClr val="white"/>
                </a:solidFill>
                <a:latin typeface="맑은 고딕" pitchFamily="50" charset="-127"/>
                <a:ea typeface="맑은 고딕" pitchFamily="50" charset="-127"/>
              </a:rPr>
              <a:t>Unrepeatable</a:t>
            </a:r>
          </a:p>
          <a:p>
            <a:pPr algn="ctr"/>
            <a:r>
              <a:rPr lang="en-US" altLang="ko-KR" dirty="0" smtClean="0">
                <a:solidFill>
                  <a:prstClr val="white"/>
                </a:solidFill>
                <a:latin typeface="맑은 고딕" pitchFamily="50" charset="-127"/>
                <a:ea typeface="맑은 고딕" pitchFamily="50" charset="-127"/>
              </a:rPr>
              <a:t>Tests</a:t>
            </a:r>
            <a:endParaRPr lang="ko-KR" altLang="en-US" dirty="0">
              <a:solidFill>
                <a:prstClr val="white"/>
              </a:solidFill>
              <a:latin typeface="맑은 고딕" pitchFamily="50" charset="-127"/>
              <a:ea typeface="맑은 고딕" pitchFamily="50" charset="-127"/>
            </a:endParaRPr>
          </a:p>
        </p:txBody>
      </p:sp>
    </p:spTree>
    <p:extLst>
      <p:ext uri="{BB962C8B-B14F-4D97-AF65-F5344CB8AC3E}">
        <p14:creationId xmlns:p14="http://schemas.microsoft.com/office/powerpoint/2010/main" val="231078373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Pattern</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dirty="0" smtClean="0"/>
              <a:t>Distinct Generated Values</a:t>
            </a:r>
            <a:endParaRPr lang="ko-KR" altLang="en-US" b="1" dirty="0">
              <a:latin typeface="맑은 고딕" pitchFamily="50" charset="-127"/>
              <a:ea typeface="맑은 고딕" pitchFamily="50" charset="-127"/>
            </a:endParaRPr>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3.17</a:t>
            </a:r>
            <a:endParaRPr lang="ko-KR" altLang="en-US" b="1" dirty="0">
              <a:solidFill>
                <a:schemeClr val="tx1"/>
              </a:solidFill>
              <a:latin typeface="맑은 고딕" pitchFamily="50" charset="-127"/>
              <a:ea typeface="맑은 고딕" pitchFamily="50" charset="-127"/>
            </a:endParaRPr>
          </a:p>
        </p:txBody>
      </p:sp>
      <p:sp>
        <p:nvSpPr>
          <p:cNvPr id="11" name="직사각형 10"/>
          <p:cNvSpPr/>
          <p:nvPr/>
        </p:nvSpPr>
        <p:spPr>
          <a:xfrm>
            <a:off x="500034" y="1202842"/>
            <a:ext cx="8429684" cy="4154984"/>
          </a:xfrm>
          <a:prstGeom prst="rect">
            <a:avLst/>
          </a:prstGeom>
        </p:spPr>
        <p:txBody>
          <a:bodyPr wrap="square">
            <a:spAutoFit/>
          </a:bodyPr>
          <a:lstStyle/>
          <a:p>
            <a:r>
              <a:rPr lang="en-US" altLang="ko-KR" sz="1600" dirty="0" smtClean="0">
                <a:solidFill>
                  <a:prstClr val="black"/>
                </a:solidFill>
                <a:latin typeface="맑은 고딕" pitchFamily="50" charset="-127"/>
                <a:ea typeface="맑은 고딕" pitchFamily="50" charset="-127"/>
              </a:rPr>
              <a:t>public void </a:t>
            </a:r>
            <a:r>
              <a:rPr lang="en-US" altLang="ko-KR" sz="1600" dirty="0" err="1" smtClean="0">
                <a:solidFill>
                  <a:prstClr val="black"/>
                </a:solidFill>
                <a:latin typeface="맑은 고딕" pitchFamily="50" charset="-127"/>
                <a:ea typeface="맑은 고딕" pitchFamily="50" charset="-127"/>
              </a:rPr>
              <a:t>testAddItemQuantity_severalQuantity</a:t>
            </a:r>
            <a:r>
              <a:rPr lang="en-US" altLang="ko-KR" sz="1600" dirty="0" smtClean="0">
                <a:solidFill>
                  <a:prstClr val="black"/>
                </a:solidFill>
                <a:latin typeface="맑은 고딕" pitchFamily="50" charset="-127"/>
                <a:ea typeface="맑은 고딕" pitchFamily="50" charset="-127"/>
              </a:rPr>
              <a:t> () {</a:t>
            </a:r>
          </a:p>
          <a:p>
            <a:pPr lvl="1"/>
            <a:r>
              <a:rPr lang="en-US" altLang="ko-KR" sz="1600" dirty="0" smtClean="0">
                <a:solidFill>
                  <a:prstClr val="black"/>
                </a:solidFill>
                <a:latin typeface="맑은 고딕" pitchFamily="50" charset="-127"/>
                <a:ea typeface="맑은 고딕" pitchFamily="50" charset="-127"/>
              </a:rPr>
              <a:t>final </a:t>
            </a:r>
            <a:r>
              <a:rPr lang="en-US" altLang="ko-KR" sz="1600" dirty="0" err="1" smtClean="0">
                <a:solidFill>
                  <a:prstClr val="black"/>
                </a:solidFill>
                <a:latin typeface="맑은 고딕" pitchFamily="50" charset="-127"/>
                <a:ea typeface="맑은 고딕" pitchFamily="50" charset="-127"/>
              </a:rPr>
              <a:t>int</a:t>
            </a:r>
            <a:r>
              <a:rPr lang="en-US" altLang="ko-KR" sz="1600" dirty="0" smtClean="0">
                <a:solidFill>
                  <a:prstClr val="black"/>
                </a:solidFill>
                <a:latin typeface="맑은 고딕" pitchFamily="50" charset="-127"/>
                <a:ea typeface="맑은 고딕" pitchFamily="50" charset="-127"/>
              </a:rPr>
              <a:t> QUANTITY = 5 ;</a:t>
            </a:r>
          </a:p>
          <a:p>
            <a:pPr lvl="1"/>
            <a:r>
              <a:rPr lang="en-US" altLang="ko-KR" sz="1600" dirty="0" smtClean="0">
                <a:solidFill>
                  <a:prstClr val="black"/>
                </a:solidFill>
                <a:latin typeface="맑은 고딕" pitchFamily="50" charset="-127"/>
                <a:ea typeface="맑은 고딕" pitchFamily="50" charset="-127"/>
              </a:rPr>
              <a:t>Address </a:t>
            </a:r>
            <a:r>
              <a:rPr lang="en-US" altLang="ko-KR" sz="1600" dirty="0" err="1" smtClean="0">
                <a:solidFill>
                  <a:prstClr val="black"/>
                </a:solidFill>
                <a:latin typeface="맑은 고딕" pitchFamily="50" charset="-127"/>
                <a:ea typeface="맑은 고딕" pitchFamily="50" charset="-127"/>
              </a:rPr>
              <a:t>billingAddress</a:t>
            </a:r>
            <a:r>
              <a:rPr lang="en-US" altLang="ko-KR" sz="1600" dirty="0" smtClean="0">
                <a:solidFill>
                  <a:prstClr val="black"/>
                </a:solidFill>
                <a:latin typeface="맑은 고딕" pitchFamily="50" charset="-127"/>
                <a:ea typeface="맑은 고딕" pitchFamily="50" charset="-127"/>
              </a:rPr>
              <a:t> = new Address(</a:t>
            </a:r>
            <a:r>
              <a:rPr lang="en-US" altLang="ko-KR" sz="1600" dirty="0" err="1" smtClean="0">
                <a:solidFill>
                  <a:prstClr val="black"/>
                </a:solidFill>
                <a:latin typeface="맑은 고딕" pitchFamily="50" charset="-127"/>
                <a:ea typeface="맑은 고딕" pitchFamily="50" charset="-127"/>
              </a:rPr>
              <a:t>getUniqueString</a:t>
            </a:r>
            <a:r>
              <a:rPr lang="en-US" altLang="ko-KR" sz="1600" dirty="0" smtClean="0">
                <a:solidFill>
                  <a:prstClr val="black"/>
                </a:solidFill>
                <a:latin typeface="맑은 고딕" pitchFamily="50" charset="-127"/>
                <a:ea typeface="맑은 고딕" pitchFamily="50" charset="-127"/>
              </a:rPr>
              <a:t>(),</a:t>
            </a:r>
          </a:p>
          <a:p>
            <a:pPr lvl="2"/>
            <a:r>
              <a:rPr lang="en-US" altLang="ko-KR" sz="1600" dirty="0" err="1" smtClean="0">
                <a:solidFill>
                  <a:prstClr val="black"/>
                </a:solidFill>
                <a:latin typeface="맑은 고딕" pitchFamily="50" charset="-127"/>
                <a:ea typeface="맑은 고딕" pitchFamily="50" charset="-127"/>
              </a:rPr>
              <a:t>getUniqueString</a:t>
            </a:r>
            <a:r>
              <a:rPr lang="en-US" altLang="ko-KR" sz="1600" dirty="0" smtClean="0">
                <a:solidFill>
                  <a:prstClr val="black"/>
                </a:solidFill>
                <a:latin typeface="맑은 고딕" pitchFamily="50" charset="-127"/>
                <a:ea typeface="맑은 고딕" pitchFamily="50" charset="-127"/>
              </a:rPr>
              <a:t>(), </a:t>
            </a:r>
            <a:r>
              <a:rPr lang="en-US" altLang="ko-KR" sz="1600" dirty="0" err="1" smtClean="0">
                <a:solidFill>
                  <a:prstClr val="black"/>
                </a:solidFill>
                <a:latin typeface="맑은 고딕" pitchFamily="50" charset="-127"/>
                <a:ea typeface="맑은 고딕" pitchFamily="50" charset="-127"/>
              </a:rPr>
              <a:t>getUniqueString</a:t>
            </a:r>
            <a:r>
              <a:rPr lang="en-US" altLang="ko-KR" sz="1600" dirty="0" smtClean="0">
                <a:solidFill>
                  <a:prstClr val="black"/>
                </a:solidFill>
                <a:latin typeface="맑은 고딕" pitchFamily="50" charset="-127"/>
                <a:ea typeface="맑은 고딕" pitchFamily="50" charset="-127"/>
              </a:rPr>
              <a:t>(),</a:t>
            </a:r>
          </a:p>
          <a:p>
            <a:pPr lvl="2"/>
            <a:r>
              <a:rPr lang="en-US" altLang="ko-KR" sz="1600" dirty="0" err="1" smtClean="0">
                <a:solidFill>
                  <a:prstClr val="black"/>
                </a:solidFill>
                <a:latin typeface="맑은 고딕" pitchFamily="50" charset="-127"/>
                <a:ea typeface="맑은 고딕" pitchFamily="50" charset="-127"/>
              </a:rPr>
              <a:t>getUniqueString</a:t>
            </a:r>
            <a:r>
              <a:rPr lang="en-US" altLang="ko-KR" sz="1600" dirty="0" smtClean="0">
                <a:solidFill>
                  <a:prstClr val="black"/>
                </a:solidFill>
                <a:latin typeface="맑은 고딕" pitchFamily="50" charset="-127"/>
                <a:ea typeface="맑은 고딕" pitchFamily="50" charset="-127"/>
              </a:rPr>
              <a:t>(), </a:t>
            </a:r>
            <a:r>
              <a:rPr lang="en-US" altLang="ko-KR" sz="1600" dirty="0" err="1" smtClean="0">
                <a:solidFill>
                  <a:prstClr val="black"/>
                </a:solidFill>
                <a:latin typeface="맑은 고딕" pitchFamily="50" charset="-127"/>
                <a:ea typeface="맑은 고딕" pitchFamily="50" charset="-127"/>
              </a:rPr>
              <a:t>getUniqueString</a:t>
            </a:r>
            <a:r>
              <a:rPr lang="en-US" altLang="ko-KR" sz="1600" dirty="0" smtClean="0">
                <a:solidFill>
                  <a:prstClr val="black"/>
                </a:solidFill>
                <a:latin typeface="맑은 고딕" pitchFamily="50" charset="-127"/>
                <a:ea typeface="맑은 고딕" pitchFamily="50" charset="-127"/>
              </a:rPr>
              <a:t>());</a:t>
            </a:r>
          </a:p>
          <a:p>
            <a:pPr lvl="1"/>
            <a:r>
              <a:rPr lang="en-US" altLang="ko-KR" sz="1600" dirty="0" smtClean="0">
                <a:solidFill>
                  <a:prstClr val="black"/>
                </a:solidFill>
                <a:latin typeface="맑은 고딕" pitchFamily="50" charset="-127"/>
                <a:ea typeface="맑은 고딕" pitchFamily="50" charset="-127"/>
              </a:rPr>
              <a:t>Address </a:t>
            </a:r>
            <a:r>
              <a:rPr lang="en-US" altLang="ko-KR" sz="1600" dirty="0" err="1" smtClean="0">
                <a:solidFill>
                  <a:prstClr val="black"/>
                </a:solidFill>
                <a:latin typeface="맑은 고딕" pitchFamily="50" charset="-127"/>
                <a:ea typeface="맑은 고딕" pitchFamily="50" charset="-127"/>
              </a:rPr>
              <a:t>shippingAddress</a:t>
            </a:r>
            <a:r>
              <a:rPr lang="en-US" altLang="ko-KR" sz="1600" dirty="0" smtClean="0">
                <a:solidFill>
                  <a:prstClr val="black"/>
                </a:solidFill>
                <a:latin typeface="맑은 고딕" pitchFamily="50" charset="-127"/>
                <a:ea typeface="맑은 고딕" pitchFamily="50" charset="-127"/>
              </a:rPr>
              <a:t> = new Address(</a:t>
            </a:r>
            <a:r>
              <a:rPr lang="en-US" altLang="ko-KR" sz="1600" dirty="0" err="1" smtClean="0">
                <a:solidFill>
                  <a:prstClr val="black"/>
                </a:solidFill>
                <a:latin typeface="맑은 고딕" pitchFamily="50" charset="-127"/>
                <a:ea typeface="맑은 고딕" pitchFamily="50" charset="-127"/>
              </a:rPr>
              <a:t>getUniqueString</a:t>
            </a:r>
            <a:r>
              <a:rPr lang="en-US" altLang="ko-KR" sz="1600" dirty="0" smtClean="0">
                <a:solidFill>
                  <a:prstClr val="black"/>
                </a:solidFill>
                <a:latin typeface="맑은 고딕" pitchFamily="50" charset="-127"/>
                <a:ea typeface="맑은 고딕" pitchFamily="50" charset="-127"/>
              </a:rPr>
              <a:t>(),</a:t>
            </a:r>
          </a:p>
          <a:p>
            <a:pPr lvl="2"/>
            <a:r>
              <a:rPr lang="en-US" altLang="ko-KR" sz="1600" dirty="0" err="1" smtClean="0">
                <a:solidFill>
                  <a:prstClr val="black"/>
                </a:solidFill>
                <a:latin typeface="맑은 고딕" pitchFamily="50" charset="-127"/>
                <a:ea typeface="맑은 고딕" pitchFamily="50" charset="-127"/>
              </a:rPr>
              <a:t>getUniqueString</a:t>
            </a:r>
            <a:r>
              <a:rPr lang="en-US" altLang="ko-KR" sz="1600" dirty="0" smtClean="0">
                <a:solidFill>
                  <a:prstClr val="black"/>
                </a:solidFill>
                <a:latin typeface="맑은 고딕" pitchFamily="50" charset="-127"/>
                <a:ea typeface="맑은 고딕" pitchFamily="50" charset="-127"/>
              </a:rPr>
              <a:t>(), </a:t>
            </a:r>
            <a:r>
              <a:rPr lang="en-US" altLang="ko-KR" sz="1600" dirty="0" err="1" smtClean="0">
                <a:solidFill>
                  <a:prstClr val="black"/>
                </a:solidFill>
                <a:latin typeface="맑은 고딕" pitchFamily="50" charset="-127"/>
                <a:ea typeface="맑은 고딕" pitchFamily="50" charset="-127"/>
              </a:rPr>
              <a:t>getUniqueString</a:t>
            </a:r>
            <a:r>
              <a:rPr lang="en-US" altLang="ko-KR" sz="1600" dirty="0" smtClean="0">
                <a:solidFill>
                  <a:prstClr val="black"/>
                </a:solidFill>
                <a:latin typeface="맑은 고딕" pitchFamily="50" charset="-127"/>
                <a:ea typeface="맑은 고딕" pitchFamily="50" charset="-127"/>
              </a:rPr>
              <a:t>(),</a:t>
            </a:r>
          </a:p>
          <a:p>
            <a:pPr lvl="2"/>
            <a:r>
              <a:rPr lang="en-US" altLang="ko-KR" sz="1600" dirty="0" err="1" smtClean="0">
                <a:solidFill>
                  <a:prstClr val="black"/>
                </a:solidFill>
                <a:latin typeface="맑은 고딕" pitchFamily="50" charset="-127"/>
                <a:ea typeface="맑은 고딕" pitchFamily="50" charset="-127"/>
              </a:rPr>
              <a:t>getUniqueString</a:t>
            </a:r>
            <a:r>
              <a:rPr lang="en-US" altLang="ko-KR" sz="1600" dirty="0" smtClean="0">
                <a:solidFill>
                  <a:prstClr val="black"/>
                </a:solidFill>
                <a:latin typeface="맑은 고딕" pitchFamily="50" charset="-127"/>
                <a:ea typeface="맑은 고딕" pitchFamily="50" charset="-127"/>
              </a:rPr>
              <a:t>(), </a:t>
            </a:r>
            <a:r>
              <a:rPr lang="en-US" altLang="ko-KR" sz="1600" dirty="0" err="1" smtClean="0">
                <a:solidFill>
                  <a:prstClr val="black"/>
                </a:solidFill>
                <a:latin typeface="맑은 고딕" pitchFamily="50" charset="-127"/>
                <a:ea typeface="맑은 고딕" pitchFamily="50" charset="-127"/>
              </a:rPr>
              <a:t>getUniqueString</a:t>
            </a:r>
            <a:r>
              <a:rPr lang="en-US" altLang="ko-KR" sz="1600" dirty="0" smtClean="0">
                <a:solidFill>
                  <a:prstClr val="black"/>
                </a:solidFill>
                <a:latin typeface="맑은 고딕" pitchFamily="50" charset="-127"/>
                <a:ea typeface="맑은 고딕" pitchFamily="50" charset="-127"/>
              </a:rPr>
              <a:t>());</a:t>
            </a:r>
          </a:p>
          <a:p>
            <a:pPr lvl="1"/>
            <a:r>
              <a:rPr lang="en-US" altLang="ko-KR" sz="1600" dirty="0" smtClean="0">
                <a:solidFill>
                  <a:prstClr val="black"/>
                </a:solidFill>
                <a:latin typeface="맑은 고딕" pitchFamily="50" charset="-127"/>
                <a:ea typeface="맑은 고딕" pitchFamily="50" charset="-127"/>
              </a:rPr>
              <a:t>Customer </a:t>
            </a:r>
            <a:r>
              <a:rPr lang="en-US" altLang="ko-KR" sz="1600" dirty="0" err="1" smtClean="0">
                <a:solidFill>
                  <a:prstClr val="black"/>
                </a:solidFill>
                <a:latin typeface="맑은 고딕" pitchFamily="50" charset="-127"/>
                <a:ea typeface="맑은 고딕" pitchFamily="50" charset="-127"/>
              </a:rPr>
              <a:t>customer</a:t>
            </a:r>
            <a:r>
              <a:rPr lang="en-US" altLang="ko-KR" sz="1600" dirty="0" smtClean="0">
                <a:solidFill>
                  <a:prstClr val="black"/>
                </a:solidFill>
                <a:latin typeface="맑은 고딕" pitchFamily="50" charset="-127"/>
                <a:ea typeface="맑은 고딕" pitchFamily="50" charset="-127"/>
              </a:rPr>
              <a:t> = new Customer(</a:t>
            </a:r>
          </a:p>
          <a:p>
            <a:pPr lvl="2"/>
            <a:r>
              <a:rPr lang="en-US" altLang="ko-KR" sz="1600" dirty="0" err="1" smtClean="0">
                <a:solidFill>
                  <a:prstClr val="black"/>
                </a:solidFill>
                <a:latin typeface="맑은 고딕" pitchFamily="50" charset="-127"/>
                <a:ea typeface="맑은 고딕" pitchFamily="50" charset="-127"/>
              </a:rPr>
              <a:t>getUniqueInt</a:t>
            </a:r>
            <a:r>
              <a:rPr lang="en-US" altLang="ko-KR" sz="1600" dirty="0" smtClean="0">
                <a:solidFill>
                  <a:prstClr val="black"/>
                </a:solidFill>
                <a:latin typeface="맑은 고딕" pitchFamily="50" charset="-127"/>
                <a:ea typeface="맑은 고딕" pitchFamily="50" charset="-127"/>
              </a:rPr>
              <a:t>(), </a:t>
            </a:r>
            <a:r>
              <a:rPr lang="en-US" altLang="ko-KR" sz="1600" dirty="0" err="1" smtClean="0">
                <a:solidFill>
                  <a:prstClr val="black"/>
                </a:solidFill>
                <a:latin typeface="맑은 고딕" pitchFamily="50" charset="-127"/>
                <a:ea typeface="맑은 고딕" pitchFamily="50" charset="-127"/>
              </a:rPr>
              <a:t>getUniqueString</a:t>
            </a:r>
            <a:r>
              <a:rPr lang="en-US" altLang="ko-KR" sz="1600" dirty="0" smtClean="0">
                <a:solidFill>
                  <a:prstClr val="black"/>
                </a:solidFill>
                <a:latin typeface="맑은 고딕" pitchFamily="50" charset="-127"/>
                <a:ea typeface="맑은 고딕" pitchFamily="50" charset="-127"/>
              </a:rPr>
              <a:t>(),</a:t>
            </a:r>
          </a:p>
          <a:p>
            <a:pPr lvl="2"/>
            <a:r>
              <a:rPr lang="en-US" altLang="ko-KR" sz="1600" dirty="0" err="1" smtClean="0">
                <a:solidFill>
                  <a:prstClr val="black"/>
                </a:solidFill>
                <a:latin typeface="맑은 고딕" pitchFamily="50" charset="-127"/>
                <a:ea typeface="맑은 고딕" pitchFamily="50" charset="-127"/>
              </a:rPr>
              <a:t>getUniqueString</a:t>
            </a:r>
            <a:r>
              <a:rPr lang="en-US" altLang="ko-KR" sz="1600" dirty="0" smtClean="0">
                <a:solidFill>
                  <a:prstClr val="black"/>
                </a:solidFill>
                <a:latin typeface="맑은 고딕" pitchFamily="50" charset="-127"/>
                <a:ea typeface="맑은 고딕" pitchFamily="50" charset="-127"/>
              </a:rPr>
              <a:t>(), </a:t>
            </a:r>
            <a:r>
              <a:rPr lang="en-US" altLang="ko-KR" sz="1600" dirty="0" err="1" smtClean="0">
                <a:solidFill>
                  <a:prstClr val="black"/>
                </a:solidFill>
                <a:latin typeface="맑은 고딕" pitchFamily="50" charset="-127"/>
                <a:ea typeface="맑은 고딕" pitchFamily="50" charset="-127"/>
              </a:rPr>
              <a:t>getUniqueDiscount</a:t>
            </a:r>
            <a:r>
              <a:rPr lang="en-US" altLang="ko-KR" sz="1600" dirty="0" smtClean="0">
                <a:solidFill>
                  <a:prstClr val="black"/>
                </a:solidFill>
                <a:latin typeface="맑은 고딕" pitchFamily="50" charset="-127"/>
                <a:ea typeface="맑은 고딕" pitchFamily="50" charset="-127"/>
              </a:rPr>
              <a:t>(),</a:t>
            </a:r>
          </a:p>
          <a:p>
            <a:pPr lvl="2"/>
            <a:r>
              <a:rPr lang="en-US" altLang="ko-KR" sz="1600" dirty="0" err="1" smtClean="0">
                <a:solidFill>
                  <a:prstClr val="black"/>
                </a:solidFill>
                <a:latin typeface="맑은 고딕" pitchFamily="50" charset="-127"/>
                <a:ea typeface="맑은 고딕" pitchFamily="50" charset="-127"/>
              </a:rPr>
              <a:t>billingAddress</a:t>
            </a:r>
            <a:r>
              <a:rPr lang="en-US" altLang="ko-KR" sz="1600" dirty="0" smtClean="0">
                <a:solidFill>
                  <a:prstClr val="black"/>
                </a:solidFill>
                <a:latin typeface="맑은 고딕" pitchFamily="50" charset="-127"/>
                <a:ea typeface="맑은 고딕" pitchFamily="50" charset="-127"/>
              </a:rPr>
              <a:t>, </a:t>
            </a:r>
            <a:r>
              <a:rPr lang="en-US" altLang="ko-KR" sz="1600" dirty="0" err="1" smtClean="0">
                <a:solidFill>
                  <a:prstClr val="black"/>
                </a:solidFill>
                <a:latin typeface="맑은 고딕" pitchFamily="50" charset="-127"/>
                <a:ea typeface="맑은 고딕" pitchFamily="50" charset="-127"/>
              </a:rPr>
              <a:t>shippingAddress</a:t>
            </a:r>
            <a:r>
              <a:rPr lang="en-US" altLang="ko-KR" sz="1600" dirty="0" smtClean="0">
                <a:solidFill>
                  <a:prstClr val="black"/>
                </a:solidFill>
                <a:latin typeface="맑은 고딕" pitchFamily="50" charset="-127"/>
                <a:ea typeface="맑은 고딕" pitchFamily="50" charset="-127"/>
              </a:rPr>
              <a:t>);</a:t>
            </a:r>
          </a:p>
          <a:p>
            <a:pPr lvl="1"/>
            <a:r>
              <a:rPr lang="en-US" altLang="ko-KR" sz="1600" dirty="0" smtClean="0">
                <a:solidFill>
                  <a:prstClr val="black"/>
                </a:solidFill>
                <a:latin typeface="맑은 고딕" pitchFamily="50" charset="-127"/>
                <a:ea typeface="맑은 고딕" pitchFamily="50" charset="-127"/>
              </a:rPr>
              <a:t>Product </a:t>
            </a:r>
            <a:r>
              <a:rPr lang="en-US" altLang="ko-KR" sz="1600" dirty="0" err="1" smtClean="0">
                <a:solidFill>
                  <a:prstClr val="black"/>
                </a:solidFill>
                <a:latin typeface="맑은 고딕" pitchFamily="50" charset="-127"/>
                <a:ea typeface="맑은 고딕" pitchFamily="50" charset="-127"/>
              </a:rPr>
              <a:t>product</a:t>
            </a:r>
            <a:r>
              <a:rPr lang="en-US" altLang="ko-KR" sz="1600" dirty="0" smtClean="0">
                <a:solidFill>
                  <a:prstClr val="black"/>
                </a:solidFill>
                <a:latin typeface="맑은 고딕" pitchFamily="50" charset="-127"/>
                <a:ea typeface="맑은 고딕" pitchFamily="50" charset="-127"/>
              </a:rPr>
              <a:t> = new Product(</a:t>
            </a:r>
          </a:p>
          <a:p>
            <a:pPr lvl="2"/>
            <a:r>
              <a:rPr lang="en-US" altLang="ko-KR" sz="1600" dirty="0" err="1" smtClean="0">
                <a:solidFill>
                  <a:prstClr val="black"/>
                </a:solidFill>
                <a:latin typeface="맑은 고딕" pitchFamily="50" charset="-127"/>
                <a:ea typeface="맑은 고딕" pitchFamily="50" charset="-127"/>
              </a:rPr>
              <a:t>getUniqueInt</a:t>
            </a:r>
            <a:r>
              <a:rPr lang="en-US" altLang="ko-KR" sz="1600" dirty="0" smtClean="0">
                <a:solidFill>
                  <a:prstClr val="black"/>
                </a:solidFill>
                <a:latin typeface="맑은 고딕" pitchFamily="50" charset="-127"/>
                <a:ea typeface="맑은 고딕" pitchFamily="50" charset="-127"/>
              </a:rPr>
              <a:t>(), </a:t>
            </a:r>
            <a:r>
              <a:rPr lang="en-US" altLang="ko-KR" sz="1600" dirty="0" err="1" smtClean="0">
                <a:solidFill>
                  <a:prstClr val="black"/>
                </a:solidFill>
                <a:latin typeface="맑은 고딕" pitchFamily="50" charset="-127"/>
                <a:ea typeface="맑은 고딕" pitchFamily="50" charset="-127"/>
              </a:rPr>
              <a:t>getUniqueString</a:t>
            </a:r>
            <a:r>
              <a:rPr lang="en-US" altLang="ko-KR" sz="1600" dirty="0" smtClean="0">
                <a:solidFill>
                  <a:prstClr val="black"/>
                </a:solidFill>
                <a:latin typeface="맑은 고딕" pitchFamily="50" charset="-127"/>
                <a:ea typeface="맑은 고딕" pitchFamily="50" charset="-127"/>
              </a:rPr>
              <a:t>(),</a:t>
            </a:r>
          </a:p>
          <a:p>
            <a:pPr lvl="2"/>
            <a:r>
              <a:rPr lang="en-US" altLang="ko-KR" sz="1600" dirty="0" err="1" smtClean="0">
                <a:solidFill>
                  <a:prstClr val="black"/>
                </a:solidFill>
                <a:latin typeface="맑은 고딕" pitchFamily="50" charset="-127"/>
                <a:ea typeface="맑은 고딕" pitchFamily="50" charset="-127"/>
              </a:rPr>
              <a:t>getUniqueNumber</a:t>
            </a:r>
            <a:r>
              <a:rPr lang="en-US" altLang="ko-KR" sz="1600" dirty="0" smtClean="0">
                <a:solidFill>
                  <a:prstClr val="black"/>
                </a:solidFill>
                <a:latin typeface="맑은 고딕" pitchFamily="50" charset="-127"/>
                <a:ea typeface="맑은 고딕" pitchFamily="50" charset="-127"/>
              </a:rPr>
              <a:t>());</a:t>
            </a:r>
          </a:p>
          <a:p>
            <a:pPr lvl="1"/>
            <a:r>
              <a:rPr lang="en-US" altLang="ko-KR" sz="1600" dirty="0" smtClean="0">
                <a:solidFill>
                  <a:prstClr val="black"/>
                </a:solidFill>
                <a:latin typeface="맑은 고딕" pitchFamily="50" charset="-127"/>
                <a:ea typeface="맑은 고딕" pitchFamily="50" charset="-127"/>
              </a:rPr>
              <a:t>Invoice </a:t>
            </a:r>
            <a:r>
              <a:rPr lang="en-US" altLang="ko-KR" sz="1600" dirty="0" err="1" smtClean="0">
                <a:solidFill>
                  <a:prstClr val="black"/>
                </a:solidFill>
                <a:latin typeface="맑은 고딕" pitchFamily="50" charset="-127"/>
                <a:ea typeface="맑은 고딕" pitchFamily="50" charset="-127"/>
              </a:rPr>
              <a:t>invoice</a:t>
            </a:r>
            <a:r>
              <a:rPr lang="en-US" altLang="ko-KR" sz="1600" dirty="0" smtClean="0">
                <a:solidFill>
                  <a:prstClr val="black"/>
                </a:solidFill>
                <a:latin typeface="맑은 고딕" pitchFamily="50" charset="-127"/>
                <a:ea typeface="맑은 고딕" pitchFamily="50" charset="-127"/>
              </a:rPr>
              <a:t> = new Invoice(customer);</a:t>
            </a:r>
            <a:endParaRPr lang="en-US" altLang="ko-KR" sz="1600" dirty="0">
              <a:solidFill>
                <a:prstClr val="black"/>
              </a:solidFill>
              <a:latin typeface="맑은 고딕" pitchFamily="50" charset="-127"/>
              <a:ea typeface="맑은 고딕" pitchFamily="50" charset="-127"/>
            </a:endParaRPr>
          </a:p>
        </p:txBody>
      </p:sp>
      <p:sp>
        <p:nvSpPr>
          <p:cNvPr id="9" name="직사각형 8"/>
          <p:cNvSpPr/>
          <p:nvPr/>
        </p:nvSpPr>
        <p:spPr>
          <a:xfrm>
            <a:off x="1000100" y="1456970"/>
            <a:ext cx="7429552" cy="3786214"/>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Rix고딕 M"/>
              <a:ea typeface="Rix고딕 M"/>
            </a:endParaRPr>
          </a:p>
        </p:txBody>
      </p:sp>
    </p:spTree>
    <p:extLst>
      <p:ext uri="{BB962C8B-B14F-4D97-AF65-F5344CB8AC3E}">
        <p14:creationId xmlns:p14="http://schemas.microsoft.com/office/powerpoint/2010/main" val="252872070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Pattern</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dirty="0" smtClean="0"/>
              <a:t>Creation Method</a:t>
            </a:r>
            <a:endParaRPr lang="ko-KR" altLang="en-US" b="1" dirty="0">
              <a:latin typeface="맑은 고딕" pitchFamily="50" charset="-127"/>
              <a:ea typeface="맑은 고딕" pitchFamily="50" charset="-127"/>
            </a:endParaRPr>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3.17</a:t>
            </a:r>
            <a:endParaRPr lang="ko-KR" altLang="en-US" b="1" dirty="0">
              <a:solidFill>
                <a:schemeClr val="tx1"/>
              </a:solidFill>
              <a:latin typeface="맑은 고딕" pitchFamily="50" charset="-127"/>
              <a:ea typeface="맑은 고딕" pitchFamily="50" charset="-127"/>
            </a:endParaRPr>
          </a:p>
        </p:txBody>
      </p:sp>
      <p:sp>
        <p:nvSpPr>
          <p:cNvPr id="11" name="직사각형 10"/>
          <p:cNvSpPr/>
          <p:nvPr/>
        </p:nvSpPr>
        <p:spPr>
          <a:xfrm>
            <a:off x="500034" y="1214984"/>
            <a:ext cx="8429684" cy="3785652"/>
          </a:xfrm>
          <a:prstGeom prst="rect">
            <a:avLst/>
          </a:prstGeom>
        </p:spPr>
        <p:txBody>
          <a:bodyPr wrap="square">
            <a:spAutoFit/>
          </a:bodyPr>
          <a:lstStyle/>
          <a:p>
            <a:r>
              <a:rPr lang="en-US" altLang="ko-KR" sz="2000" dirty="0" smtClean="0">
                <a:solidFill>
                  <a:prstClr val="black"/>
                </a:solidFill>
                <a:latin typeface="맑은 고딕" pitchFamily="50" charset="-127"/>
                <a:ea typeface="맑은 고딕" pitchFamily="50" charset="-127"/>
              </a:rPr>
              <a:t>public void </a:t>
            </a:r>
            <a:r>
              <a:rPr lang="en-US" altLang="ko-KR" sz="2000" dirty="0" err="1" smtClean="0">
                <a:solidFill>
                  <a:prstClr val="black"/>
                </a:solidFill>
                <a:latin typeface="맑은 고딕" pitchFamily="50" charset="-127"/>
                <a:ea typeface="맑은 고딕" pitchFamily="50" charset="-127"/>
              </a:rPr>
              <a:t>testAddItemQuantity_severalQuantity</a:t>
            </a:r>
            <a:r>
              <a:rPr lang="en-US" altLang="ko-KR" sz="2000" dirty="0" smtClean="0">
                <a:solidFill>
                  <a:prstClr val="black"/>
                </a:solidFill>
                <a:latin typeface="맑은 고딕" pitchFamily="50" charset="-127"/>
                <a:ea typeface="맑은 고딕" pitchFamily="50" charset="-127"/>
              </a:rPr>
              <a:t> () {</a:t>
            </a:r>
          </a:p>
          <a:p>
            <a:pPr lvl="1"/>
            <a:r>
              <a:rPr lang="en-US" altLang="ko-KR" sz="2000" dirty="0" smtClean="0">
                <a:solidFill>
                  <a:prstClr val="black"/>
                </a:solidFill>
                <a:latin typeface="맑은 고딕" pitchFamily="50" charset="-127"/>
                <a:ea typeface="맑은 고딕" pitchFamily="50" charset="-127"/>
              </a:rPr>
              <a:t>final </a:t>
            </a:r>
            <a:r>
              <a:rPr lang="en-US" altLang="ko-KR" sz="2000" dirty="0" err="1" smtClean="0">
                <a:solidFill>
                  <a:prstClr val="black"/>
                </a:solidFill>
                <a:latin typeface="맑은 고딕" pitchFamily="50" charset="-127"/>
                <a:ea typeface="맑은 고딕" pitchFamily="50" charset="-127"/>
              </a:rPr>
              <a:t>int</a:t>
            </a:r>
            <a:r>
              <a:rPr lang="en-US" altLang="ko-KR" sz="2000" dirty="0" smtClean="0">
                <a:solidFill>
                  <a:prstClr val="black"/>
                </a:solidFill>
                <a:latin typeface="맑은 고딕" pitchFamily="50" charset="-127"/>
                <a:ea typeface="맑은 고딕" pitchFamily="50" charset="-127"/>
              </a:rPr>
              <a:t> QUANTITY = 5;</a:t>
            </a:r>
          </a:p>
          <a:p>
            <a:pPr lvl="1"/>
            <a:r>
              <a:rPr lang="en-US" altLang="ko-KR" sz="2000" dirty="0" smtClean="0">
                <a:solidFill>
                  <a:prstClr val="black"/>
                </a:solidFill>
                <a:latin typeface="맑은 고딕" pitchFamily="50" charset="-127"/>
                <a:ea typeface="맑은 고딕" pitchFamily="50" charset="-127"/>
              </a:rPr>
              <a:t>Address </a:t>
            </a:r>
            <a:r>
              <a:rPr lang="en-US" altLang="ko-KR" sz="2000" dirty="0" err="1" smtClean="0">
                <a:solidFill>
                  <a:prstClr val="black"/>
                </a:solidFill>
                <a:latin typeface="맑은 고딕" pitchFamily="50" charset="-127"/>
                <a:ea typeface="맑은 고딕" pitchFamily="50" charset="-127"/>
              </a:rPr>
              <a:t>billingAddress</a:t>
            </a:r>
            <a:r>
              <a:rPr lang="en-US" altLang="ko-KR" sz="2000" dirty="0" smtClean="0">
                <a:solidFill>
                  <a:prstClr val="black"/>
                </a:solidFill>
                <a:latin typeface="맑은 고딕" pitchFamily="50" charset="-127"/>
                <a:ea typeface="맑은 고딕" pitchFamily="50" charset="-127"/>
              </a:rPr>
              <a:t> = </a:t>
            </a:r>
            <a:r>
              <a:rPr lang="en-US" altLang="ko-KR" sz="2000" dirty="0" err="1" smtClean="0">
                <a:solidFill>
                  <a:prstClr val="black"/>
                </a:solidFill>
                <a:latin typeface="맑은 고딕" pitchFamily="50" charset="-127"/>
                <a:ea typeface="맑은 고딕" pitchFamily="50" charset="-127"/>
              </a:rPr>
              <a:t>createAnonymousAddress</a:t>
            </a:r>
            <a:r>
              <a:rPr lang="en-US" altLang="ko-KR" sz="2000" dirty="0" smtClean="0">
                <a:solidFill>
                  <a:prstClr val="black"/>
                </a:solidFill>
                <a:latin typeface="맑은 고딕" pitchFamily="50" charset="-127"/>
                <a:ea typeface="맑은 고딕" pitchFamily="50" charset="-127"/>
              </a:rPr>
              <a:t>();</a:t>
            </a:r>
          </a:p>
          <a:p>
            <a:pPr lvl="1"/>
            <a:endParaRPr lang="en-US" altLang="ko-KR" sz="2000" dirty="0" smtClean="0">
              <a:solidFill>
                <a:prstClr val="black"/>
              </a:solidFill>
              <a:latin typeface="맑은 고딕" pitchFamily="50" charset="-127"/>
              <a:ea typeface="맑은 고딕" pitchFamily="50" charset="-127"/>
            </a:endParaRPr>
          </a:p>
          <a:p>
            <a:pPr lvl="1"/>
            <a:r>
              <a:rPr lang="en-US" altLang="ko-KR" sz="2000" dirty="0" smtClean="0">
                <a:solidFill>
                  <a:prstClr val="black"/>
                </a:solidFill>
                <a:latin typeface="맑은 고딕" pitchFamily="50" charset="-127"/>
                <a:ea typeface="맑은 고딕" pitchFamily="50" charset="-127"/>
              </a:rPr>
              <a:t>Address </a:t>
            </a:r>
            <a:r>
              <a:rPr lang="en-US" altLang="ko-KR" sz="2000" dirty="0" err="1" smtClean="0">
                <a:solidFill>
                  <a:prstClr val="black"/>
                </a:solidFill>
                <a:latin typeface="맑은 고딕" pitchFamily="50" charset="-127"/>
                <a:ea typeface="맑은 고딕" pitchFamily="50" charset="-127"/>
              </a:rPr>
              <a:t>shippingAddress</a:t>
            </a:r>
            <a:r>
              <a:rPr lang="en-US" altLang="ko-KR" sz="2000" dirty="0" smtClean="0">
                <a:solidFill>
                  <a:prstClr val="black"/>
                </a:solidFill>
                <a:latin typeface="맑은 고딕" pitchFamily="50" charset="-127"/>
                <a:ea typeface="맑은 고딕" pitchFamily="50" charset="-127"/>
              </a:rPr>
              <a:t> = </a:t>
            </a:r>
            <a:r>
              <a:rPr lang="en-US" altLang="ko-KR" sz="2000" dirty="0" err="1" smtClean="0">
                <a:solidFill>
                  <a:prstClr val="black"/>
                </a:solidFill>
                <a:latin typeface="맑은 고딕" pitchFamily="50" charset="-127"/>
                <a:ea typeface="맑은 고딕" pitchFamily="50" charset="-127"/>
              </a:rPr>
              <a:t>createAnonymousAddress</a:t>
            </a:r>
            <a:r>
              <a:rPr lang="en-US" altLang="ko-KR" sz="2000" dirty="0" smtClean="0">
                <a:solidFill>
                  <a:prstClr val="black"/>
                </a:solidFill>
                <a:latin typeface="맑은 고딕" pitchFamily="50" charset="-127"/>
                <a:ea typeface="맑은 고딕" pitchFamily="50" charset="-127"/>
              </a:rPr>
              <a:t>();</a:t>
            </a:r>
          </a:p>
          <a:p>
            <a:pPr lvl="1"/>
            <a:endParaRPr lang="en-US" altLang="ko-KR" sz="2000" dirty="0" smtClean="0">
              <a:solidFill>
                <a:prstClr val="black"/>
              </a:solidFill>
              <a:latin typeface="맑은 고딕" pitchFamily="50" charset="-127"/>
              <a:ea typeface="맑은 고딕" pitchFamily="50" charset="-127"/>
            </a:endParaRPr>
          </a:p>
          <a:p>
            <a:pPr lvl="1"/>
            <a:r>
              <a:rPr lang="en-US" altLang="ko-KR" sz="2000" dirty="0" smtClean="0">
                <a:solidFill>
                  <a:prstClr val="black"/>
                </a:solidFill>
                <a:latin typeface="맑은 고딕" pitchFamily="50" charset="-127"/>
                <a:ea typeface="맑은 고딕" pitchFamily="50" charset="-127"/>
              </a:rPr>
              <a:t>Customer </a:t>
            </a:r>
            <a:r>
              <a:rPr lang="en-US" altLang="ko-KR" sz="2000" dirty="0" err="1" smtClean="0">
                <a:solidFill>
                  <a:prstClr val="black"/>
                </a:solidFill>
                <a:latin typeface="맑은 고딕" pitchFamily="50" charset="-127"/>
                <a:ea typeface="맑은 고딕" pitchFamily="50" charset="-127"/>
              </a:rPr>
              <a:t>customer</a:t>
            </a:r>
            <a:r>
              <a:rPr lang="en-US" altLang="ko-KR" sz="2000" dirty="0" smtClean="0">
                <a:solidFill>
                  <a:prstClr val="black"/>
                </a:solidFill>
                <a:latin typeface="맑은 고딕" pitchFamily="50" charset="-127"/>
                <a:ea typeface="맑은 고딕" pitchFamily="50" charset="-127"/>
              </a:rPr>
              <a:t> = </a:t>
            </a:r>
            <a:r>
              <a:rPr lang="en-US" altLang="ko-KR" sz="2000" dirty="0" err="1" smtClean="0">
                <a:solidFill>
                  <a:prstClr val="black"/>
                </a:solidFill>
                <a:latin typeface="맑은 고딕" pitchFamily="50" charset="-127"/>
                <a:ea typeface="맑은 고딕" pitchFamily="50" charset="-127"/>
              </a:rPr>
              <a:t>createCustomer</a:t>
            </a:r>
            <a:r>
              <a:rPr lang="en-US" altLang="ko-KR" sz="2000" dirty="0" smtClean="0">
                <a:solidFill>
                  <a:prstClr val="black"/>
                </a:solidFill>
                <a:latin typeface="맑은 고딕" pitchFamily="50" charset="-127"/>
                <a:ea typeface="맑은 고딕" pitchFamily="50" charset="-127"/>
              </a:rPr>
              <a:t>( </a:t>
            </a:r>
            <a:r>
              <a:rPr lang="en-US" altLang="ko-KR" sz="2000" dirty="0" err="1" smtClean="0">
                <a:solidFill>
                  <a:prstClr val="black"/>
                </a:solidFill>
                <a:latin typeface="맑은 고딕" pitchFamily="50" charset="-127"/>
                <a:ea typeface="맑은 고딕" pitchFamily="50" charset="-127"/>
              </a:rPr>
              <a:t>billingAddress</a:t>
            </a:r>
            <a:r>
              <a:rPr lang="en-US" altLang="ko-KR" sz="2000" dirty="0" smtClean="0">
                <a:solidFill>
                  <a:prstClr val="black"/>
                </a:solidFill>
                <a:latin typeface="맑은 고딕" pitchFamily="50" charset="-127"/>
                <a:ea typeface="맑은 고딕" pitchFamily="50" charset="-127"/>
              </a:rPr>
              <a:t>,</a:t>
            </a:r>
          </a:p>
          <a:p>
            <a:pPr lvl="8"/>
            <a:r>
              <a:rPr lang="en-US" altLang="ko-KR" sz="2000" dirty="0" err="1" smtClean="0">
                <a:solidFill>
                  <a:prstClr val="black"/>
                </a:solidFill>
                <a:latin typeface="맑은 고딕" pitchFamily="50" charset="-127"/>
                <a:ea typeface="맑은 고딕" pitchFamily="50" charset="-127"/>
              </a:rPr>
              <a:t>shippingAddress</a:t>
            </a:r>
            <a:r>
              <a:rPr lang="en-US" altLang="ko-KR" sz="2000" dirty="0" smtClean="0">
                <a:solidFill>
                  <a:prstClr val="black"/>
                </a:solidFill>
                <a:latin typeface="맑은 고딕" pitchFamily="50" charset="-127"/>
                <a:ea typeface="맑은 고딕" pitchFamily="50" charset="-127"/>
              </a:rPr>
              <a:t>);</a:t>
            </a:r>
          </a:p>
          <a:p>
            <a:pPr lvl="8"/>
            <a:endParaRPr lang="en-US" altLang="ko-KR" sz="2000" dirty="0" smtClean="0">
              <a:solidFill>
                <a:prstClr val="black"/>
              </a:solidFill>
              <a:latin typeface="맑은 고딕" pitchFamily="50" charset="-127"/>
              <a:ea typeface="맑은 고딕" pitchFamily="50" charset="-127"/>
            </a:endParaRPr>
          </a:p>
          <a:p>
            <a:pPr lvl="1"/>
            <a:r>
              <a:rPr lang="en-US" altLang="ko-KR" sz="2000" dirty="0" smtClean="0">
                <a:solidFill>
                  <a:prstClr val="black"/>
                </a:solidFill>
                <a:latin typeface="맑은 고딕" pitchFamily="50" charset="-127"/>
                <a:ea typeface="맑은 고딕" pitchFamily="50" charset="-127"/>
              </a:rPr>
              <a:t>Product </a:t>
            </a:r>
            <a:r>
              <a:rPr lang="en-US" altLang="ko-KR" sz="2000" dirty="0" err="1" smtClean="0">
                <a:solidFill>
                  <a:prstClr val="black"/>
                </a:solidFill>
                <a:latin typeface="맑은 고딕" pitchFamily="50" charset="-127"/>
                <a:ea typeface="맑은 고딕" pitchFamily="50" charset="-127"/>
              </a:rPr>
              <a:t>product</a:t>
            </a:r>
            <a:r>
              <a:rPr lang="en-US" altLang="ko-KR" sz="2000" dirty="0" smtClean="0">
                <a:solidFill>
                  <a:prstClr val="black"/>
                </a:solidFill>
                <a:latin typeface="맑은 고딕" pitchFamily="50" charset="-127"/>
                <a:ea typeface="맑은 고딕" pitchFamily="50" charset="-127"/>
              </a:rPr>
              <a:t> = </a:t>
            </a:r>
            <a:r>
              <a:rPr lang="en-US" altLang="ko-KR" sz="2000" dirty="0" err="1" smtClean="0">
                <a:solidFill>
                  <a:prstClr val="black"/>
                </a:solidFill>
                <a:latin typeface="맑은 고딕" pitchFamily="50" charset="-127"/>
                <a:ea typeface="맑은 고딕" pitchFamily="50" charset="-127"/>
              </a:rPr>
              <a:t>createAnonymousProduct</a:t>
            </a:r>
            <a:r>
              <a:rPr lang="en-US" altLang="ko-KR" sz="2000" dirty="0" smtClean="0">
                <a:solidFill>
                  <a:prstClr val="black"/>
                </a:solidFill>
                <a:latin typeface="맑은 고딕" pitchFamily="50" charset="-127"/>
                <a:ea typeface="맑은 고딕" pitchFamily="50" charset="-127"/>
              </a:rPr>
              <a:t>();</a:t>
            </a:r>
          </a:p>
          <a:p>
            <a:pPr lvl="1"/>
            <a:endParaRPr lang="en-US" altLang="ko-KR" sz="2000" dirty="0" smtClean="0">
              <a:solidFill>
                <a:prstClr val="black"/>
              </a:solidFill>
              <a:latin typeface="맑은 고딕" pitchFamily="50" charset="-127"/>
              <a:ea typeface="맑은 고딕" pitchFamily="50" charset="-127"/>
            </a:endParaRPr>
          </a:p>
          <a:p>
            <a:pPr lvl="1"/>
            <a:r>
              <a:rPr lang="en-US" altLang="ko-KR" sz="2000" dirty="0" smtClean="0">
                <a:solidFill>
                  <a:prstClr val="black"/>
                </a:solidFill>
                <a:latin typeface="맑은 고딕" pitchFamily="50" charset="-127"/>
                <a:ea typeface="맑은 고딕" pitchFamily="50" charset="-127"/>
              </a:rPr>
              <a:t>Invoice </a:t>
            </a:r>
            <a:r>
              <a:rPr lang="en-US" altLang="ko-KR" sz="2000" dirty="0" err="1" smtClean="0">
                <a:solidFill>
                  <a:prstClr val="black"/>
                </a:solidFill>
                <a:latin typeface="맑은 고딕" pitchFamily="50" charset="-127"/>
                <a:ea typeface="맑은 고딕" pitchFamily="50" charset="-127"/>
              </a:rPr>
              <a:t>invoice</a:t>
            </a:r>
            <a:r>
              <a:rPr lang="en-US" altLang="ko-KR" sz="2000" dirty="0" smtClean="0">
                <a:solidFill>
                  <a:prstClr val="black"/>
                </a:solidFill>
                <a:latin typeface="맑은 고딕" pitchFamily="50" charset="-127"/>
                <a:ea typeface="맑은 고딕" pitchFamily="50" charset="-127"/>
              </a:rPr>
              <a:t> = new Invoice(customer);</a:t>
            </a:r>
            <a:endParaRPr lang="en-US" altLang="ko-KR" sz="2000" dirty="0">
              <a:solidFill>
                <a:prstClr val="black"/>
              </a:solidFill>
              <a:latin typeface="맑은 고딕" pitchFamily="50" charset="-127"/>
              <a:ea typeface="맑은 고딕" pitchFamily="50" charset="-127"/>
            </a:endParaRPr>
          </a:p>
        </p:txBody>
      </p:sp>
    </p:spTree>
    <p:extLst>
      <p:ext uri="{BB962C8B-B14F-4D97-AF65-F5344CB8AC3E}">
        <p14:creationId xmlns:p14="http://schemas.microsoft.com/office/powerpoint/2010/main" val="281206708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Smell</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dirty="0" smtClean="0"/>
              <a:t>Obscure Test - Irrelevant Information</a:t>
            </a:r>
            <a:endParaRPr lang="ko-KR" altLang="en-US" b="1" dirty="0">
              <a:latin typeface="맑은 고딕" pitchFamily="50" charset="-127"/>
              <a:ea typeface="맑은 고딕" pitchFamily="50" charset="-127"/>
            </a:endParaRPr>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3.18</a:t>
            </a:r>
            <a:endParaRPr lang="ko-KR" altLang="en-US" b="1" dirty="0">
              <a:solidFill>
                <a:schemeClr val="tx1"/>
              </a:solidFill>
              <a:latin typeface="맑은 고딕" pitchFamily="50" charset="-127"/>
              <a:ea typeface="맑은 고딕" pitchFamily="50" charset="-127"/>
            </a:endParaRPr>
          </a:p>
        </p:txBody>
      </p:sp>
      <p:sp>
        <p:nvSpPr>
          <p:cNvPr id="11" name="직사각형 10"/>
          <p:cNvSpPr/>
          <p:nvPr/>
        </p:nvSpPr>
        <p:spPr>
          <a:xfrm>
            <a:off x="500034" y="1214984"/>
            <a:ext cx="8429684" cy="3785652"/>
          </a:xfrm>
          <a:prstGeom prst="rect">
            <a:avLst/>
          </a:prstGeom>
        </p:spPr>
        <p:txBody>
          <a:bodyPr wrap="square">
            <a:spAutoFit/>
          </a:bodyPr>
          <a:lstStyle/>
          <a:p>
            <a:r>
              <a:rPr lang="en-US" altLang="ko-KR" sz="2000" dirty="0" smtClean="0">
                <a:solidFill>
                  <a:prstClr val="black"/>
                </a:solidFill>
                <a:latin typeface="맑은 고딕" pitchFamily="50" charset="-127"/>
                <a:ea typeface="맑은 고딕" pitchFamily="50" charset="-127"/>
              </a:rPr>
              <a:t>public void </a:t>
            </a:r>
            <a:r>
              <a:rPr lang="en-US" altLang="ko-KR" sz="2000" dirty="0" err="1" smtClean="0">
                <a:solidFill>
                  <a:prstClr val="black"/>
                </a:solidFill>
                <a:latin typeface="맑은 고딕" pitchFamily="50" charset="-127"/>
                <a:ea typeface="맑은 고딕" pitchFamily="50" charset="-127"/>
              </a:rPr>
              <a:t>testAddItemQuantity_severalQuantity</a:t>
            </a:r>
            <a:r>
              <a:rPr lang="en-US" altLang="ko-KR" sz="2000" dirty="0" smtClean="0">
                <a:solidFill>
                  <a:prstClr val="black"/>
                </a:solidFill>
                <a:latin typeface="맑은 고딕" pitchFamily="50" charset="-127"/>
                <a:ea typeface="맑은 고딕" pitchFamily="50" charset="-127"/>
              </a:rPr>
              <a:t> () {</a:t>
            </a:r>
          </a:p>
          <a:p>
            <a:pPr lvl="1"/>
            <a:r>
              <a:rPr lang="en-US" altLang="ko-KR" sz="2000" dirty="0" smtClean="0">
                <a:solidFill>
                  <a:prstClr val="black"/>
                </a:solidFill>
                <a:latin typeface="맑은 고딕" pitchFamily="50" charset="-127"/>
                <a:ea typeface="맑은 고딕" pitchFamily="50" charset="-127"/>
              </a:rPr>
              <a:t>final </a:t>
            </a:r>
            <a:r>
              <a:rPr lang="en-US" altLang="ko-KR" sz="2000" dirty="0" err="1" smtClean="0">
                <a:solidFill>
                  <a:prstClr val="black"/>
                </a:solidFill>
                <a:latin typeface="맑은 고딕" pitchFamily="50" charset="-127"/>
                <a:ea typeface="맑은 고딕" pitchFamily="50" charset="-127"/>
              </a:rPr>
              <a:t>int</a:t>
            </a:r>
            <a:r>
              <a:rPr lang="en-US" altLang="ko-KR" sz="2000" dirty="0" smtClean="0">
                <a:solidFill>
                  <a:prstClr val="black"/>
                </a:solidFill>
                <a:latin typeface="맑은 고딕" pitchFamily="50" charset="-127"/>
                <a:ea typeface="맑은 고딕" pitchFamily="50" charset="-127"/>
              </a:rPr>
              <a:t> QUANTITY = 5;</a:t>
            </a:r>
          </a:p>
          <a:p>
            <a:pPr lvl="1"/>
            <a:r>
              <a:rPr lang="en-US" altLang="ko-KR" sz="2000" dirty="0" smtClean="0">
                <a:solidFill>
                  <a:prstClr val="black"/>
                </a:solidFill>
                <a:latin typeface="맑은 고딕" pitchFamily="50" charset="-127"/>
                <a:ea typeface="맑은 고딕" pitchFamily="50" charset="-127"/>
              </a:rPr>
              <a:t>Address </a:t>
            </a:r>
            <a:r>
              <a:rPr lang="en-US" altLang="ko-KR" sz="2000" dirty="0" err="1" smtClean="0">
                <a:solidFill>
                  <a:prstClr val="black"/>
                </a:solidFill>
                <a:latin typeface="맑은 고딕" pitchFamily="50" charset="-127"/>
                <a:ea typeface="맑은 고딕" pitchFamily="50" charset="-127"/>
              </a:rPr>
              <a:t>billingAddress</a:t>
            </a:r>
            <a:r>
              <a:rPr lang="en-US" altLang="ko-KR" sz="2000" dirty="0" smtClean="0">
                <a:solidFill>
                  <a:prstClr val="black"/>
                </a:solidFill>
                <a:latin typeface="맑은 고딕" pitchFamily="50" charset="-127"/>
                <a:ea typeface="맑은 고딕" pitchFamily="50" charset="-127"/>
              </a:rPr>
              <a:t> = </a:t>
            </a:r>
            <a:r>
              <a:rPr lang="en-US" altLang="ko-KR" sz="2000" dirty="0" err="1" smtClean="0">
                <a:solidFill>
                  <a:prstClr val="black"/>
                </a:solidFill>
                <a:latin typeface="맑은 고딕" pitchFamily="50" charset="-127"/>
                <a:ea typeface="맑은 고딕" pitchFamily="50" charset="-127"/>
              </a:rPr>
              <a:t>createAnonymousAddress</a:t>
            </a:r>
            <a:r>
              <a:rPr lang="en-US" altLang="ko-KR" sz="2000" dirty="0" smtClean="0">
                <a:solidFill>
                  <a:prstClr val="black"/>
                </a:solidFill>
                <a:latin typeface="맑은 고딕" pitchFamily="50" charset="-127"/>
                <a:ea typeface="맑은 고딕" pitchFamily="50" charset="-127"/>
              </a:rPr>
              <a:t>();</a:t>
            </a:r>
          </a:p>
          <a:p>
            <a:pPr lvl="1"/>
            <a:endParaRPr lang="en-US" altLang="ko-KR" sz="2000" dirty="0" smtClean="0">
              <a:solidFill>
                <a:prstClr val="black"/>
              </a:solidFill>
              <a:latin typeface="맑은 고딕" pitchFamily="50" charset="-127"/>
              <a:ea typeface="맑은 고딕" pitchFamily="50" charset="-127"/>
            </a:endParaRPr>
          </a:p>
          <a:p>
            <a:pPr lvl="1"/>
            <a:r>
              <a:rPr lang="en-US" altLang="ko-KR" sz="2000" dirty="0" smtClean="0">
                <a:solidFill>
                  <a:prstClr val="black"/>
                </a:solidFill>
                <a:latin typeface="맑은 고딕" pitchFamily="50" charset="-127"/>
                <a:ea typeface="맑은 고딕" pitchFamily="50" charset="-127"/>
              </a:rPr>
              <a:t>Address </a:t>
            </a:r>
            <a:r>
              <a:rPr lang="en-US" altLang="ko-KR" sz="2000" dirty="0" err="1" smtClean="0">
                <a:solidFill>
                  <a:prstClr val="black"/>
                </a:solidFill>
                <a:latin typeface="맑은 고딕" pitchFamily="50" charset="-127"/>
                <a:ea typeface="맑은 고딕" pitchFamily="50" charset="-127"/>
              </a:rPr>
              <a:t>shippingAddress</a:t>
            </a:r>
            <a:r>
              <a:rPr lang="en-US" altLang="ko-KR" sz="2000" dirty="0" smtClean="0">
                <a:solidFill>
                  <a:prstClr val="black"/>
                </a:solidFill>
                <a:latin typeface="맑은 고딕" pitchFamily="50" charset="-127"/>
                <a:ea typeface="맑은 고딕" pitchFamily="50" charset="-127"/>
              </a:rPr>
              <a:t> = </a:t>
            </a:r>
            <a:r>
              <a:rPr lang="en-US" altLang="ko-KR" sz="2000" dirty="0" err="1" smtClean="0">
                <a:solidFill>
                  <a:prstClr val="black"/>
                </a:solidFill>
                <a:latin typeface="맑은 고딕" pitchFamily="50" charset="-127"/>
                <a:ea typeface="맑은 고딕" pitchFamily="50" charset="-127"/>
              </a:rPr>
              <a:t>createAnonymousAddress</a:t>
            </a:r>
            <a:r>
              <a:rPr lang="en-US" altLang="ko-KR" sz="2000" dirty="0" smtClean="0">
                <a:solidFill>
                  <a:prstClr val="black"/>
                </a:solidFill>
                <a:latin typeface="맑은 고딕" pitchFamily="50" charset="-127"/>
                <a:ea typeface="맑은 고딕" pitchFamily="50" charset="-127"/>
              </a:rPr>
              <a:t>();</a:t>
            </a:r>
          </a:p>
          <a:p>
            <a:pPr lvl="1"/>
            <a:endParaRPr lang="en-US" altLang="ko-KR" sz="2000" dirty="0" smtClean="0">
              <a:solidFill>
                <a:prstClr val="black"/>
              </a:solidFill>
              <a:latin typeface="맑은 고딕" pitchFamily="50" charset="-127"/>
              <a:ea typeface="맑은 고딕" pitchFamily="50" charset="-127"/>
            </a:endParaRPr>
          </a:p>
          <a:p>
            <a:pPr lvl="1"/>
            <a:r>
              <a:rPr lang="en-US" altLang="ko-KR" sz="2000" dirty="0" smtClean="0">
                <a:solidFill>
                  <a:prstClr val="black"/>
                </a:solidFill>
                <a:latin typeface="맑은 고딕" pitchFamily="50" charset="-127"/>
                <a:ea typeface="맑은 고딕" pitchFamily="50" charset="-127"/>
              </a:rPr>
              <a:t>Customer </a:t>
            </a:r>
            <a:r>
              <a:rPr lang="en-US" altLang="ko-KR" sz="2000" dirty="0" err="1" smtClean="0">
                <a:solidFill>
                  <a:prstClr val="black"/>
                </a:solidFill>
                <a:latin typeface="맑은 고딕" pitchFamily="50" charset="-127"/>
                <a:ea typeface="맑은 고딕" pitchFamily="50" charset="-127"/>
              </a:rPr>
              <a:t>customer</a:t>
            </a:r>
            <a:r>
              <a:rPr lang="en-US" altLang="ko-KR" sz="2000" dirty="0" smtClean="0">
                <a:solidFill>
                  <a:prstClr val="black"/>
                </a:solidFill>
                <a:latin typeface="맑은 고딕" pitchFamily="50" charset="-127"/>
                <a:ea typeface="맑은 고딕" pitchFamily="50" charset="-127"/>
              </a:rPr>
              <a:t> = </a:t>
            </a:r>
            <a:r>
              <a:rPr lang="en-US" altLang="ko-KR" sz="2000" dirty="0" err="1" smtClean="0">
                <a:solidFill>
                  <a:prstClr val="black"/>
                </a:solidFill>
                <a:latin typeface="맑은 고딕" pitchFamily="50" charset="-127"/>
                <a:ea typeface="맑은 고딕" pitchFamily="50" charset="-127"/>
              </a:rPr>
              <a:t>createCustomer</a:t>
            </a:r>
            <a:r>
              <a:rPr lang="en-US" altLang="ko-KR" sz="2000" dirty="0" smtClean="0">
                <a:solidFill>
                  <a:prstClr val="black"/>
                </a:solidFill>
                <a:latin typeface="맑은 고딕" pitchFamily="50" charset="-127"/>
                <a:ea typeface="맑은 고딕" pitchFamily="50" charset="-127"/>
              </a:rPr>
              <a:t>( </a:t>
            </a:r>
            <a:r>
              <a:rPr lang="en-US" altLang="ko-KR" sz="2000" dirty="0" err="1" smtClean="0">
                <a:solidFill>
                  <a:prstClr val="black"/>
                </a:solidFill>
                <a:latin typeface="맑은 고딕" pitchFamily="50" charset="-127"/>
                <a:ea typeface="맑은 고딕" pitchFamily="50" charset="-127"/>
              </a:rPr>
              <a:t>billingAddress</a:t>
            </a:r>
            <a:r>
              <a:rPr lang="en-US" altLang="ko-KR" sz="2000" dirty="0" smtClean="0">
                <a:solidFill>
                  <a:prstClr val="black"/>
                </a:solidFill>
                <a:latin typeface="맑은 고딕" pitchFamily="50" charset="-127"/>
                <a:ea typeface="맑은 고딕" pitchFamily="50" charset="-127"/>
              </a:rPr>
              <a:t>,</a:t>
            </a:r>
          </a:p>
          <a:p>
            <a:pPr lvl="8"/>
            <a:r>
              <a:rPr lang="en-US" altLang="ko-KR" sz="2000" dirty="0" err="1" smtClean="0">
                <a:solidFill>
                  <a:prstClr val="black"/>
                </a:solidFill>
                <a:latin typeface="맑은 고딕" pitchFamily="50" charset="-127"/>
                <a:ea typeface="맑은 고딕" pitchFamily="50" charset="-127"/>
              </a:rPr>
              <a:t>shippingAddress</a:t>
            </a:r>
            <a:r>
              <a:rPr lang="en-US" altLang="ko-KR" sz="2000" dirty="0" smtClean="0">
                <a:solidFill>
                  <a:prstClr val="black"/>
                </a:solidFill>
                <a:latin typeface="맑은 고딕" pitchFamily="50" charset="-127"/>
                <a:ea typeface="맑은 고딕" pitchFamily="50" charset="-127"/>
              </a:rPr>
              <a:t>);</a:t>
            </a:r>
          </a:p>
          <a:p>
            <a:pPr lvl="8"/>
            <a:endParaRPr lang="en-US" altLang="ko-KR" sz="2000" dirty="0" smtClean="0">
              <a:solidFill>
                <a:prstClr val="black"/>
              </a:solidFill>
              <a:latin typeface="맑은 고딕" pitchFamily="50" charset="-127"/>
              <a:ea typeface="맑은 고딕" pitchFamily="50" charset="-127"/>
            </a:endParaRPr>
          </a:p>
          <a:p>
            <a:pPr lvl="1"/>
            <a:r>
              <a:rPr lang="en-US" altLang="ko-KR" sz="2000" dirty="0" smtClean="0">
                <a:solidFill>
                  <a:prstClr val="black"/>
                </a:solidFill>
                <a:latin typeface="맑은 고딕" pitchFamily="50" charset="-127"/>
                <a:ea typeface="맑은 고딕" pitchFamily="50" charset="-127"/>
              </a:rPr>
              <a:t>Product </a:t>
            </a:r>
            <a:r>
              <a:rPr lang="en-US" altLang="ko-KR" sz="2000" dirty="0" err="1" smtClean="0">
                <a:solidFill>
                  <a:prstClr val="black"/>
                </a:solidFill>
                <a:latin typeface="맑은 고딕" pitchFamily="50" charset="-127"/>
                <a:ea typeface="맑은 고딕" pitchFamily="50" charset="-127"/>
              </a:rPr>
              <a:t>product</a:t>
            </a:r>
            <a:r>
              <a:rPr lang="en-US" altLang="ko-KR" sz="2000" dirty="0" smtClean="0">
                <a:solidFill>
                  <a:prstClr val="black"/>
                </a:solidFill>
                <a:latin typeface="맑은 고딕" pitchFamily="50" charset="-127"/>
                <a:ea typeface="맑은 고딕" pitchFamily="50" charset="-127"/>
              </a:rPr>
              <a:t> = </a:t>
            </a:r>
            <a:r>
              <a:rPr lang="en-US" altLang="ko-KR" sz="2000" dirty="0" err="1" smtClean="0">
                <a:solidFill>
                  <a:prstClr val="black"/>
                </a:solidFill>
                <a:latin typeface="맑은 고딕" pitchFamily="50" charset="-127"/>
                <a:ea typeface="맑은 고딕" pitchFamily="50" charset="-127"/>
              </a:rPr>
              <a:t>createAnonymousProduct</a:t>
            </a:r>
            <a:r>
              <a:rPr lang="en-US" altLang="ko-KR" sz="2000" dirty="0" smtClean="0">
                <a:solidFill>
                  <a:prstClr val="black"/>
                </a:solidFill>
                <a:latin typeface="맑은 고딕" pitchFamily="50" charset="-127"/>
                <a:ea typeface="맑은 고딕" pitchFamily="50" charset="-127"/>
              </a:rPr>
              <a:t>();</a:t>
            </a:r>
          </a:p>
          <a:p>
            <a:pPr lvl="1"/>
            <a:endParaRPr lang="en-US" altLang="ko-KR" sz="2000" dirty="0" smtClean="0">
              <a:solidFill>
                <a:prstClr val="black"/>
              </a:solidFill>
              <a:latin typeface="맑은 고딕" pitchFamily="50" charset="-127"/>
              <a:ea typeface="맑은 고딕" pitchFamily="50" charset="-127"/>
            </a:endParaRPr>
          </a:p>
          <a:p>
            <a:pPr lvl="1"/>
            <a:r>
              <a:rPr lang="en-US" altLang="ko-KR" sz="2000" dirty="0" smtClean="0">
                <a:solidFill>
                  <a:prstClr val="black"/>
                </a:solidFill>
                <a:latin typeface="맑은 고딕" pitchFamily="50" charset="-127"/>
                <a:ea typeface="맑은 고딕" pitchFamily="50" charset="-127"/>
              </a:rPr>
              <a:t>Invoice </a:t>
            </a:r>
            <a:r>
              <a:rPr lang="en-US" altLang="ko-KR" sz="2000" dirty="0" err="1" smtClean="0">
                <a:solidFill>
                  <a:prstClr val="black"/>
                </a:solidFill>
                <a:latin typeface="맑은 고딕" pitchFamily="50" charset="-127"/>
                <a:ea typeface="맑은 고딕" pitchFamily="50" charset="-127"/>
              </a:rPr>
              <a:t>invoice</a:t>
            </a:r>
            <a:r>
              <a:rPr lang="en-US" altLang="ko-KR" sz="2000" dirty="0" smtClean="0">
                <a:solidFill>
                  <a:prstClr val="black"/>
                </a:solidFill>
                <a:latin typeface="맑은 고딕" pitchFamily="50" charset="-127"/>
                <a:ea typeface="맑은 고딕" pitchFamily="50" charset="-127"/>
              </a:rPr>
              <a:t> = new Invoice(customer);</a:t>
            </a:r>
            <a:endParaRPr lang="en-US" altLang="ko-KR" sz="2000" dirty="0">
              <a:solidFill>
                <a:prstClr val="black"/>
              </a:solidFill>
              <a:latin typeface="맑은 고딕" pitchFamily="50" charset="-127"/>
              <a:ea typeface="맑은 고딕" pitchFamily="50" charset="-127"/>
            </a:endParaRPr>
          </a:p>
        </p:txBody>
      </p:sp>
      <p:sp>
        <p:nvSpPr>
          <p:cNvPr id="8" name="직사각형 7"/>
          <p:cNvSpPr/>
          <p:nvPr/>
        </p:nvSpPr>
        <p:spPr>
          <a:xfrm>
            <a:off x="785786" y="1540550"/>
            <a:ext cx="7429552" cy="2214578"/>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Rix고딕 M"/>
              <a:ea typeface="Rix고딕 M"/>
            </a:endParaRPr>
          </a:p>
        </p:txBody>
      </p:sp>
      <p:sp>
        <p:nvSpPr>
          <p:cNvPr id="9" name="사각형 설명선 8"/>
          <p:cNvSpPr/>
          <p:nvPr/>
        </p:nvSpPr>
        <p:spPr>
          <a:xfrm>
            <a:off x="6643702" y="4040880"/>
            <a:ext cx="2286016" cy="857256"/>
          </a:xfrm>
          <a:prstGeom prst="wedgeRectCallout">
            <a:avLst>
              <a:gd name="adj1" fmla="val -33532"/>
              <a:gd name="adj2" fmla="val -120638"/>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prstClr val="white"/>
                </a:solidFill>
                <a:latin typeface="맑은 고딕" pitchFamily="50" charset="-127"/>
                <a:ea typeface="맑은 고딕" pitchFamily="50" charset="-127"/>
              </a:rPr>
              <a:t>Irrelevant</a:t>
            </a:r>
          </a:p>
          <a:p>
            <a:pPr algn="ctr"/>
            <a:r>
              <a:rPr lang="en-US" altLang="ko-KR" dirty="0" smtClean="0">
                <a:solidFill>
                  <a:prstClr val="white"/>
                </a:solidFill>
                <a:latin typeface="맑은 고딕" pitchFamily="50" charset="-127"/>
                <a:ea typeface="맑은 고딕" pitchFamily="50" charset="-127"/>
              </a:rPr>
              <a:t>Information</a:t>
            </a:r>
          </a:p>
          <a:p>
            <a:pPr algn="ctr"/>
            <a:r>
              <a:rPr lang="en-US" altLang="ko-KR" dirty="0" smtClean="0">
                <a:solidFill>
                  <a:prstClr val="white"/>
                </a:solidFill>
                <a:latin typeface="맑은 고딕" pitchFamily="50" charset="-127"/>
                <a:ea typeface="맑은 고딕" pitchFamily="50" charset="-127"/>
              </a:rPr>
              <a:t>(Obscure Test)</a:t>
            </a:r>
            <a:endParaRPr lang="ko-KR" altLang="en-US" dirty="0">
              <a:solidFill>
                <a:prstClr val="white"/>
              </a:solidFill>
              <a:latin typeface="맑은 고딕" pitchFamily="50" charset="-127"/>
              <a:ea typeface="맑은 고딕" pitchFamily="50" charset="-127"/>
            </a:endParaRPr>
          </a:p>
        </p:txBody>
      </p:sp>
    </p:spTree>
    <p:extLst>
      <p:ext uri="{BB962C8B-B14F-4D97-AF65-F5344CB8AC3E}">
        <p14:creationId xmlns:p14="http://schemas.microsoft.com/office/powerpoint/2010/main" val="27683759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ChangeArrowheads="1"/>
          </p:cNvSpPr>
          <p:nvPr>
            <p:ph type="body"/>
          </p:nvPr>
        </p:nvSpPr>
        <p:spPr>
          <a:xfrm>
            <a:off x="685908" y="1979835"/>
            <a:ext cx="7760754" cy="4605330"/>
          </a:xfrm>
          <a:ln/>
        </p:spPr>
        <p:txBody>
          <a:bodyPr anchor="t"/>
          <a:lstStyle/>
          <a:p>
            <a:pPr marL="308610" indent="-291465" algn="l">
              <a:spcBef>
                <a:spcPts val="720"/>
              </a:spcBef>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Lst>
            </a:pPr>
            <a:r>
              <a:rPr lang="en-GB" sz="2900" i="1" dirty="0">
                <a:latin typeface="Arial"/>
                <a:cs typeface="Arial"/>
              </a:rPr>
              <a:t> </a:t>
            </a:r>
          </a:p>
          <a:p>
            <a:pPr marL="308610" indent="-291465">
              <a:spcBef>
                <a:spcPts val="720"/>
              </a:spcBef>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Lst>
            </a:pPr>
            <a:r>
              <a:rPr lang="en-GB" sz="4300" dirty="0">
                <a:latin typeface="Arial"/>
                <a:cs typeface="Arial"/>
              </a:rPr>
              <a:t>Does context matter?</a:t>
            </a:r>
          </a:p>
          <a:p>
            <a:pPr marL="308610" indent="-291465">
              <a:spcBef>
                <a:spcPts val="720"/>
              </a:spcBef>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Lst>
            </a:pPr>
            <a:r>
              <a:rPr lang="en-GB" sz="4300" dirty="0">
                <a:latin typeface="Arial"/>
                <a:cs typeface="Arial"/>
              </a:rPr>
              <a:t>Does it </a:t>
            </a:r>
            <a:r>
              <a:rPr lang="en-GB" sz="4300" i="1" dirty="0">
                <a:latin typeface="Arial"/>
                <a:cs typeface="Arial"/>
              </a:rPr>
              <a:t>always</a:t>
            </a:r>
            <a:r>
              <a:rPr lang="en-GB" sz="4300" dirty="0">
                <a:latin typeface="Arial"/>
                <a:cs typeface="Arial"/>
              </a:rPr>
              <a:t> matter?</a:t>
            </a:r>
          </a:p>
        </p:txBody>
      </p:sp>
      <p:sp>
        <p:nvSpPr>
          <p:cNvPr id="3" name="TextBox 2"/>
          <p:cNvSpPr txBox="1"/>
          <p:nvPr/>
        </p:nvSpPr>
        <p:spPr>
          <a:xfrm>
            <a:off x="248574" y="169524"/>
            <a:ext cx="6395128" cy="379164"/>
          </a:xfrm>
          <a:prstGeom prst="rect">
            <a:avLst/>
          </a:prstGeom>
          <a:noFill/>
        </p:spPr>
        <p:txBody>
          <a:bodyPr wrap="square" rtlCol="0">
            <a:spAutoFit/>
          </a:bodyPr>
          <a:lstStyle/>
          <a:p>
            <a:pPr>
              <a:lnSpc>
                <a:spcPts val="2300"/>
              </a:lnSpc>
            </a:pPr>
            <a:r>
              <a:rPr lang="en-US" altLang="ko-KR" sz="1600" b="1" spc="-20" dirty="0" smtClean="0">
                <a:latin typeface="나눔고딕"/>
                <a:ea typeface="나눔고딕"/>
                <a:cs typeface="나눔고딕"/>
              </a:rPr>
              <a:t>1.5 </a:t>
            </a:r>
            <a:r>
              <a:rPr lang="en-GB" sz="1600" b="1" spc="-20" dirty="0" smtClean="0">
                <a:latin typeface="나눔고딕"/>
                <a:ea typeface="나눔고딕"/>
                <a:cs typeface="나눔고딕"/>
              </a:rPr>
              <a:t>What is </a:t>
            </a:r>
            <a:r>
              <a:rPr lang="en-GB" sz="1600" b="1" spc="-20" dirty="0">
                <a:latin typeface="나눔고딕"/>
                <a:ea typeface="나눔고딕"/>
                <a:cs typeface="나눔고딕"/>
              </a:rPr>
              <a:t>Software </a:t>
            </a:r>
            <a:r>
              <a:rPr lang="en-GB" sz="1600" b="1" spc="-20" dirty="0" smtClean="0">
                <a:latin typeface="나눔고딕"/>
                <a:ea typeface="나눔고딕"/>
                <a:cs typeface="나눔고딕"/>
              </a:rPr>
              <a:t>Craftsmanship?</a:t>
            </a:r>
            <a:endParaRPr lang="en-US" altLang="ko-KR" sz="1600" b="1" spc="-20" dirty="0" smtClean="0">
              <a:latin typeface="나눔고딕"/>
              <a:ea typeface="나눔고딕"/>
              <a:cs typeface="나눔고딕"/>
            </a:endParaRPr>
          </a:p>
        </p:txBody>
      </p:sp>
    </p:spTree>
    <p:extLst>
      <p:ext uri="{BB962C8B-B14F-4D97-AF65-F5344CB8AC3E}">
        <p14:creationId xmlns:p14="http://schemas.microsoft.com/office/powerpoint/2010/main" val="169678525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Refactoring</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dirty="0" smtClean="0"/>
              <a:t>Remove Irrelevant Information - I</a:t>
            </a:r>
            <a:endParaRPr lang="ko-KR" altLang="en-US" b="1" dirty="0">
              <a:latin typeface="맑은 고딕" pitchFamily="50" charset="-127"/>
              <a:ea typeface="맑은 고딕" pitchFamily="50" charset="-127"/>
            </a:endParaRPr>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3.19</a:t>
            </a:r>
            <a:endParaRPr lang="ko-KR" altLang="en-US" b="1" dirty="0">
              <a:solidFill>
                <a:schemeClr val="tx1"/>
              </a:solidFill>
              <a:latin typeface="맑은 고딕" pitchFamily="50" charset="-127"/>
              <a:ea typeface="맑은 고딕" pitchFamily="50" charset="-127"/>
            </a:endParaRPr>
          </a:p>
        </p:txBody>
      </p:sp>
      <p:sp>
        <p:nvSpPr>
          <p:cNvPr id="11" name="직사각형 10"/>
          <p:cNvSpPr/>
          <p:nvPr/>
        </p:nvSpPr>
        <p:spPr>
          <a:xfrm>
            <a:off x="500034" y="1198324"/>
            <a:ext cx="8429684" cy="5016758"/>
          </a:xfrm>
          <a:prstGeom prst="rect">
            <a:avLst/>
          </a:prstGeom>
        </p:spPr>
        <p:txBody>
          <a:bodyPr wrap="square">
            <a:spAutoFit/>
          </a:bodyPr>
          <a:lstStyle/>
          <a:p>
            <a:r>
              <a:rPr lang="en-US" altLang="ko-KR" sz="2000" dirty="0" smtClean="0">
                <a:solidFill>
                  <a:prstClr val="black"/>
                </a:solidFill>
                <a:latin typeface="맑은 고딕" pitchFamily="50" charset="-127"/>
                <a:ea typeface="맑은 고딕" pitchFamily="50" charset="-127"/>
              </a:rPr>
              <a:t>public void </a:t>
            </a:r>
            <a:r>
              <a:rPr lang="en-US" altLang="ko-KR" sz="2000" dirty="0" err="1" smtClean="0">
                <a:solidFill>
                  <a:prstClr val="black"/>
                </a:solidFill>
                <a:latin typeface="맑은 고딕" pitchFamily="50" charset="-127"/>
                <a:ea typeface="맑은 고딕" pitchFamily="50" charset="-127"/>
              </a:rPr>
              <a:t>testAddItemQuantity_severalQuantity</a:t>
            </a:r>
            <a:r>
              <a:rPr lang="en-US" altLang="ko-KR" sz="2000" dirty="0" smtClean="0">
                <a:solidFill>
                  <a:prstClr val="black"/>
                </a:solidFill>
                <a:latin typeface="맑은 고딕" pitchFamily="50" charset="-127"/>
                <a:ea typeface="맑은 고딕" pitchFamily="50" charset="-127"/>
              </a:rPr>
              <a:t> () {</a:t>
            </a:r>
          </a:p>
          <a:p>
            <a:pPr lvl="1"/>
            <a:r>
              <a:rPr lang="en-US" altLang="ko-KR" sz="2000" dirty="0" smtClean="0">
                <a:solidFill>
                  <a:prstClr val="black"/>
                </a:solidFill>
                <a:latin typeface="맑은 고딕" pitchFamily="50" charset="-127"/>
                <a:ea typeface="맑은 고딕" pitchFamily="50" charset="-127"/>
              </a:rPr>
              <a:t>final </a:t>
            </a:r>
            <a:r>
              <a:rPr lang="en-US" altLang="ko-KR" sz="2000" dirty="0" err="1" smtClean="0">
                <a:solidFill>
                  <a:prstClr val="black"/>
                </a:solidFill>
                <a:latin typeface="맑은 고딕" pitchFamily="50" charset="-127"/>
                <a:ea typeface="맑은 고딕" pitchFamily="50" charset="-127"/>
              </a:rPr>
              <a:t>int</a:t>
            </a:r>
            <a:r>
              <a:rPr lang="en-US" altLang="ko-KR" sz="2000" dirty="0" smtClean="0">
                <a:solidFill>
                  <a:prstClr val="black"/>
                </a:solidFill>
                <a:latin typeface="맑은 고딕" pitchFamily="50" charset="-127"/>
                <a:ea typeface="맑은 고딕" pitchFamily="50" charset="-127"/>
              </a:rPr>
              <a:t> QUANTITY = 5 ;</a:t>
            </a:r>
          </a:p>
          <a:p>
            <a:pPr lvl="1"/>
            <a:r>
              <a:rPr lang="en-US" altLang="ko-KR" sz="2000" dirty="0" smtClean="0">
                <a:solidFill>
                  <a:prstClr val="black"/>
                </a:solidFill>
                <a:latin typeface="맑은 고딕" pitchFamily="50" charset="-127"/>
                <a:ea typeface="맑은 고딕" pitchFamily="50" charset="-127"/>
              </a:rPr>
              <a:t>Customer </a:t>
            </a:r>
            <a:r>
              <a:rPr lang="en-US" altLang="ko-KR" sz="2000" dirty="0" err="1" smtClean="0">
                <a:solidFill>
                  <a:prstClr val="black"/>
                </a:solidFill>
                <a:latin typeface="맑은 고딕" pitchFamily="50" charset="-127"/>
                <a:ea typeface="맑은 고딕" pitchFamily="50" charset="-127"/>
              </a:rPr>
              <a:t>customer</a:t>
            </a:r>
            <a:r>
              <a:rPr lang="en-US" altLang="ko-KR" sz="2000" dirty="0" smtClean="0">
                <a:solidFill>
                  <a:prstClr val="black"/>
                </a:solidFill>
                <a:latin typeface="맑은 고딕" pitchFamily="50" charset="-127"/>
                <a:ea typeface="맑은 고딕" pitchFamily="50" charset="-127"/>
              </a:rPr>
              <a:t> = </a:t>
            </a:r>
            <a:r>
              <a:rPr lang="en-US" altLang="ko-KR" sz="2000" dirty="0" err="1" smtClean="0">
                <a:solidFill>
                  <a:prstClr val="black"/>
                </a:solidFill>
                <a:latin typeface="맑은 고딕" pitchFamily="50" charset="-127"/>
                <a:ea typeface="맑은 고딕" pitchFamily="50" charset="-127"/>
              </a:rPr>
              <a:t>createAnonymousCustomer</a:t>
            </a:r>
            <a:r>
              <a:rPr lang="en-US" altLang="ko-KR" sz="2000" dirty="0" smtClean="0">
                <a:solidFill>
                  <a:prstClr val="black"/>
                </a:solidFill>
                <a:latin typeface="맑은 고딕" pitchFamily="50" charset="-127"/>
                <a:ea typeface="맑은 고딕" pitchFamily="50" charset="-127"/>
              </a:rPr>
              <a:t>();</a:t>
            </a:r>
          </a:p>
          <a:p>
            <a:pPr lvl="1"/>
            <a:endParaRPr lang="en-US" altLang="ko-KR" sz="2000" dirty="0" smtClean="0">
              <a:solidFill>
                <a:prstClr val="black"/>
              </a:solidFill>
              <a:latin typeface="맑은 고딕" pitchFamily="50" charset="-127"/>
              <a:ea typeface="맑은 고딕" pitchFamily="50" charset="-127"/>
            </a:endParaRPr>
          </a:p>
          <a:p>
            <a:pPr lvl="1"/>
            <a:r>
              <a:rPr lang="en-US" altLang="ko-KR" sz="2000" dirty="0" smtClean="0">
                <a:solidFill>
                  <a:prstClr val="black"/>
                </a:solidFill>
                <a:latin typeface="맑은 고딕" pitchFamily="50" charset="-127"/>
                <a:ea typeface="맑은 고딕" pitchFamily="50" charset="-127"/>
              </a:rPr>
              <a:t>Product </a:t>
            </a:r>
            <a:r>
              <a:rPr lang="en-US" altLang="ko-KR" sz="2000" dirty="0" err="1" smtClean="0">
                <a:solidFill>
                  <a:prstClr val="black"/>
                </a:solidFill>
                <a:latin typeface="맑은 고딕" pitchFamily="50" charset="-127"/>
                <a:ea typeface="맑은 고딕" pitchFamily="50" charset="-127"/>
              </a:rPr>
              <a:t>product</a:t>
            </a:r>
            <a:r>
              <a:rPr lang="en-US" altLang="ko-KR" sz="2000" dirty="0" smtClean="0">
                <a:solidFill>
                  <a:prstClr val="black"/>
                </a:solidFill>
                <a:latin typeface="맑은 고딕" pitchFamily="50" charset="-127"/>
                <a:ea typeface="맑은 고딕" pitchFamily="50" charset="-127"/>
              </a:rPr>
              <a:t> = </a:t>
            </a:r>
            <a:r>
              <a:rPr lang="en-US" altLang="ko-KR" sz="2000" dirty="0" err="1" smtClean="0">
                <a:solidFill>
                  <a:prstClr val="black"/>
                </a:solidFill>
                <a:latin typeface="맑은 고딕" pitchFamily="50" charset="-127"/>
                <a:ea typeface="맑은 고딕" pitchFamily="50" charset="-127"/>
              </a:rPr>
              <a:t>createAnonymousProduct</a:t>
            </a:r>
            <a:r>
              <a:rPr lang="en-US" altLang="ko-KR" sz="2000" dirty="0" smtClean="0">
                <a:solidFill>
                  <a:prstClr val="black"/>
                </a:solidFill>
                <a:latin typeface="맑은 고딕" pitchFamily="50" charset="-127"/>
                <a:ea typeface="맑은 고딕" pitchFamily="50" charset="-127"/>
              </a:rPr>
              <a:t>();</a:t>
            </a:r>
          </a:p>
          <a:p>
            <a:pPr lvl="1"/>
            <a:r>
              <a:rPr lang="en-US" altLang="ko-KR" sz="2000" dirty="0" smtClean="0">
                <a:solidFill>
                  <a:prstClr val="black"/>
                </a:solidFill>
                <a:latin typeface="맑은 고딕" pitchFamily="50" charset="-127"/>
                <a:ea typeface="맑은 고딕" pitchFamily="50" charset="-127"/>
              </a:rPr>
              <a:t>Invoice </a:t>
            </a:r>
            <a:r>
              <a:rPr lang="en-US" altLang="ko-KR" sz="2000" dirty="0" err="1" smtClean="0">
                <a:solidFill>
                  <a:prstClr val="black"/>
                </a:solidFill>
                <a:latin typeface="맑은 고딕" pitchFamily="50" charset="-127"/>
                <a:ea typeface="맑은 고딕" pitchFamily="50" charset="-127"/>
              </a:rPr>
              <a:t>invoice</a:t>
            </a:r>
            <a:r>
              <a:rPr lang="en-US" altLang="ko-KR" sz="2000" dirty="0" smtClean="0">
                <a:solidFill>
                  <a:prstClr val="black"/>
                </a:solidFill>
                <a:latin typeface="맑은 고딕" pitchFamily="50" charset="-127"/>
                <a:ea typeface="맑은 고딕" pitchFamily="50" charset="-127"/>
              </a:rPr>
              <a:t> = new Invoice(customer);</a:t>
            </a:r>
          </a:p>
          <a:p>
            <a:pPr lvl="1"/>
            <a:r>
              <a:rPr lang="en-US" altLang="ko-KR" sz="2000" dirty="0" smtClean="0">
                <a:solidFill>
                  <a:prstClr val="black"/>
                </a:solidFill>
                <a:latin typeface="맑은 고딕" pitchFamily="50" charset="-127"/>
                <a:ea typeface="맑은 고딕" pitchFamily="50" charset="-127"/>
              </a:rPr>
              <a:t>// Exercise</a:t>
            </a:r>
          </a:p>
          <a:p>
            <a:pPr lvl="1"/>
            <a:r>
              <a:rPr lang="en-US" altLang="ko-KR" sz="2000" dirty="0" err="1" smtClean="0">
                <a:solidFill>
                  <a:prstClr val="black"/>
                </a:solidFill>
                <a:latin typeface="맑은 고딕" pitchFamily="50" charset="-127"/>
                <a:ea typeface="맑은 고딕" pitchFamily="50" charset="-127"/>
              </a:rPr>
              <a:t>invoice.addItemQuantity</a:t>
            </a:r>
            <a:r>
              <a:rPr lang="en-US" altLang="ko-KR" sz="2000" dirty="0" smtClean="0">
                <a:solidFill>
                  <a:prstClr val="black"/>
                </a:solidFill>
                <a:latin typeface="맑은 고딕" pitchFamily="50" charset="-127"/>
                <a:ea typeface="맑은 고딕" pitchFamily="50" charset="-127"/>
              </a:rPr>
              <a:t>(product, QUANTITY);</a:t>
            </a:r>
          </a:p>
          <a:p>
            <a:pPr lvl="1"/>
            <a:r>
              <a:rPr lang="en-US" altLang="ko-KR" sz="2000" dirty="0" smtClean="0">
                <a:solidFill>
                  <a:prstClr val="black"/>
                </a:solidFill>
                <a:latin typeface="맑은 고딕" pitchFamily="50" charset="-127"/>
                <a:ea typeface="맑은 고딕" pitchFamily="50" charset="-127"/>
              </a:rPr>
              <a:t>// Verify</a:t>
            </a:r>
          </a:p>
          <a:p>
            <a:pPr lvl="1"/>
            <a:r>
              <a:rPr lang="en-US" altLang="ko-KR" sz="2000" dirty="0" err="1" smtClean="0">
                <a:solidFill>
                  <a:prstClr val="black"/>
                </a:solidFill>
                <a:latin typeface="맑은 고딕" pitchFamily="50" charset="-127"/>
                <a:ea typeface="맑은 고딕" pitchFamily="50" charset="-127"/>
              </a:rPr>
              <a:t>LineItem</a:t>
            </a:r>
            <a:r>
              <a:rPr lang="en-US" altLang="ko-KR" sz="2000" dirty="0" smtClean="0">
                <a:solidFill>
                  <a:prstClr val="black"/>
                </a:solidFill>
                <a:latin typeface="맑은 고딕" pitchFamily="50" charset="-127"/>
                <a:ea typeface="맑은 고딕" pitchFamily="50" charset="-127"/>
              </a:rPr>
              <a:t> </a:t>
            </a:r>
            <a:r>
              <a:rPr lang="en-US" altLang="ko-KR" sz="2000" dirty="0" err="1" smtClean="0">
                <a:solidFill>
                  <a:prstClr val="black"/>
                </a:solidFill>
                <a:latin typeface="맑은 고딕" pitchFamily="50" charset="-127"/>
                <a:ea typeface="맑은 고딕" pitchFamily="50" charset="-127"/>
              </a:rPr>
              <a:t>expectedLineItem</a:t>
            </a:r>
            <a:r>
              <a:rPr lang="en-US" altLang="ko-KR" sz="2000" dirty="0" smtClean="0">
                <a:solidFill>
                  <a:prstClr val="black"/>
                </a:solidFill>
                <a:latin typeface="맑은 고딕" pitchFamily="50" charset="-127"/>
                <a:ea typeface="맑은 고딕" pitchFamily="50" charset="-127"/>
              </a:rPr>
              <a:t> = </a:t>
            </a:r>
            <a:r>
              <a:rPr lang="en-US" altLang="ko-KR" sz="2000" dirty="0" err="1" smtClean="0">
                <a:solidFill>
                  <a:prstClr val="black"/>
                </a:solidFill>
                <a:latin typeface="맑은 고딕" pitchFamily="50" charset="-127"/>
                <a:ea typeface="맑은 고딕" pitchFamily="50" charset="-127"/>
              </a:rPr>
              <a:t>newLineItem</a:t>
            </a:r>
            <a:r>
              <a:rPr lang="en-US" altLang="ko-KR" sz="2000" dirty="0" smtClean="0">
                <a:solidFill>
                  <a:prstClr val="black"/>
                </a:solidFill>
                <a:latin typeface="맑은 고딕" pitchFamily="50" charset="-127"/>
                <a:ea typeface="맑은 고딕" pitchFamily="50" charset="-127"/>
              </a:rPr>
              <a:t>(invoice,</a:t>
            </a:r>
          </a:p>
          <a:p>
            <a:pPr lvl="2"/>
            <a:r>
              <a:rPr lang="en-US" altLang="ko-KR" sz="2000" dirty="0" smtClean="0">
                <a:solidFill>
                  <a:prstClr val="black"/>
                </a:solidFill>
                <a:latin typeface="맑은 고딕" pitchFamily="50" charset="-127"/>
                <a:ea typeface="맑은 고딕" pitchFamily="50" charset="-127"/>
              </a:rPr>
              <a:t>product, QUANTITY, </a:t>
            </a:r>
            <a:r>
              <a:rPr lang="en-US" altLang="ko-KR" sz="2000" dirty="0" err="1" smtClean="0">
                <a:solidFill>
                  <a:prstClr val="black"/>
                </a:solidFill>
                <a:latin typeface="맑은 고딕" pitchFamily="50" charset="-127"/>
                <a:ea typeface="맑은 고딕" pitchFamily="50" charset="-127"/>
              </a:rPr>
              <a:t>product.getPrice</a:t>
            </a:r>
            <a:r>
              <a:rPr lang="en-US" altLang="ko-KR" sz="2000" dirty="0" smtClean="0">
                <a:solidFill>
                  <a:prstClr val="black"/>
                </a:solidFill>
                <a:latin typeface="맑은 고딕" pitchFamily="50" charset="-127"/>
                <a:ea typeface="맑은 고딕" pitchFamily="50" charset="-127"/>
              </a:rPr>
              <a:t>()*QUANTITY );</a:t>
            </a:r>
          </a:p>
          <a:p>
            <a:pPr lvl="1"/>
            <a:r>
              <a:rPr lang="en-US" altLang="ko-KR" sz="2000" dirty="0" smtClean="0">
                <a:solidFill>
                  <a:prstClr val="black"/>
                </a:solidFill>
                <a:latin typeface="맑은 고딕" pitchFamily="50" charset="-127"/>
                <a:ea typeface="맑은 고딕" pitchFamily="50" charset="-127"/>
              </a:rPr>
              <a:t>List </a:t>
            </a:r>
            <a:r>
              <a:rPr lang="en-US" altLang="ko-KR" sz="2000" dirty="0" err="1" smtClean="0">
                <a:solidFill>
                  <a:prstClr val="black"/>
                </a:solidFill>
                <a:latin typeface="맑은 고딕" pitchFamily="50" charset="-127"/>
                <a:ea typeface="맑은 고딕" pitchFamily="50" charset="-127"/>
              </a:rPr>
              <a:t>lineItems</a:t>
            </a:r>
            <a:r>
              <a:rPr lang="en-US" altLang="ko-KR" sz="2000" dirty="0" smtClean="0">
                <a:solidFill>
                  <a:prstClr val="black"/>
                </a:solidFill>
                <a:latin typeface="맑은 고딕" pitchFamily="50" charset="-127"/>
                <a:ea typeface="맑은 고딕" pitchFamily="50" charset="-127"/>
              </a:rPr>
              <a:t> = </a:t>
            </a:r>
            <a:r>
              <a:rPr lang="en-US" altLang="ko-KR" sz="2000" dirty="0" err="1" smtClean="0">
                <a:solidFill>
                  <a:prstClr val="black"/>
                </a:solidFill>
                <a:latin typeface="맑은 고딕" pitchFamily="50" charset="-127"/>
                <a:ea typeface="맑은 고딕" pitchFamily="50" charset="-127"/>
              </a:rPr>
              <a:t>invoice.getLineItems</a:t>
            </a:r>
            <a:r>
              <a:rPr lang="en-US" altLang="ko-KR" sz="2000" dirty="0" smtClean="0">
                <a:solidFill>
                  <a:prstClr val="black"/>
                </a:solidFill>
                <a:latin typeface="맑은 고딕" pitchFamily="50" charset="-127"/>
                <a:ea typeface="맑은 고딕" pitchFamily="50" charset="-127"/>
              </a:rPr>
              <a:t>();</a:t>
            </a:r>
          </a:p>
          <a:p>
            <a:pPr lvl="1"/>
            <a:r>
              <a:rPr lang="en-US" altLang="ko-KR" sz="2000" dirty="0" err="1" smtClean="0">
                <a:solidFill>
                  <a:prstClr val="black"/>
                </a:solidFill>
                <a:latin typeface="맑은 고딕" pitchFamily="50" charset="-127"/>
                <a:ea typeface="맑은 고딕" pitchFamily="50" charset="-127"/>
              </a:rPr>
              <a:t>assertEquals</a:t>
            </a:r>
            <a:r>
              <a:rPr lang="en-US" altLang="ko-KR" sz="2000" dirty="0" smtClean="0">
                <a:solidFill>
                  <a:prstClr val="black"/>
                </a:solidFill>
                <a:latin typeface="맑은 고딕" pitchFamily="50" charset="-127"/>
                <a:ea typeface="맑은 고딕" pitchFamily="50" charset="-127"/>
              </a:rPr>
              <a:t>("number of items", </a:t>
            </a:r>
            <a:r>
              <a:rPr lang="en-US" altLang="ko-KR" sz="2000" dirty="0" err="1" smtClean="0">
                <a:solidFill>
                  <a:prstClr val="black"/>
                </a:solidFill>
                <a:latin typeface="맑은 고딕" pitchFamily="50" charset="-127"/>
                <a:ea typeface="맑은 고딕" pitchFamily="50" charset="-127"/>
              </a:rPr>
              <a:t>lineItems.size</a:t>
            </a:r>
            <a:r>
              <a:rPr lang="en-US" altLang="ko-KR" sz="2000" dirty="0" smtClean="0">
                <a:solidFill>
                  <a:prstClr val="black"/>
                </a:solidFill>
                <a:latin typeface="맑은 고딕" pitchFamily="50" charset="-127"/>
                <a:ea typeface="맑은 고딕" pitchFamily="50" charset="-127"/>
              </a:rPr>
              <a:t>(), 1);</a:t>
            </a:r>
          </a:p>
          <a:p>
            <a:pPr lvl="1"/>
            <a:r>
              <a:rPr lang="en-US" altLang="ko-KR" sz="2000" dirty="0" err="1" smtClean="0">
                <a:solidFill>
                  <a:prstClr val="black"/>
                </a:solidFill>
                <a:latin typeface="맑은 고딕" pitchFamily="50" charset="-127"/>
                <a:ea typeface="맑은 고딕" pitchFamily="50" charset="-127"/>
              </a:rPr>
              <a:t>LineItem</a:t>
            </a:r>
            <a:r>
              <a:rPr lang="en-US" altLang="ko-KR" sz="2000" dirty="0" smtClean="0">
                <a:solidFill>
                  <a:prstClr val="black"/>
                </a:solidFill>
                <a:latin typeface="맑은 고딕" pitchFamily="50" charset="-127"/>
                <a:ea typeface="맑은 고딕" pitchFamily="50" charset="-127"/>
              </a:rPr>
              <a:t> </a:t>
            </a:r>
            <a:r>
              <a:rPr lang="en-US" altLang="ko-KR" sz="2000" dirty="0" err="1" smtClean="0">
                <a:solidFill>
                  <a:prstClr val="black"/>
                </a:solidFill>
                <a:latin typeface="맑은 고딕" pitchFamily="50" charset="-127"/>
                <a:ea typeface="맑은 고딕" pitchFamily="50" charset="-127"/>
              </a:rPr>
              <a:t>actualLineItem</a:t>
            </a:r>
            <a:r>
              <a:rPr lang="en-US" altLang="ko-KR" sz="2000" dirty="0" smtClean="0">
                <a:solidFill>
                  <a:prstClr val="black"/>
                </a:solidFill>
                <a:latin typeface="맑은 고딕" pitchFamily="50" charset="-127"/>
                <a:ea typeface="맑은 고딕" pitchFamily="50" charset="-127"/>
              </a:rPr>
              <a:t> = (</a:t>
            </a:r>
            <a:r>
              <a:rPr lang="en-US" altLang="ko-KR" sz="2000" dirty="0" err="1" smtClean="0">
                <a:solidFill>
                  <a:prstClr val="black"/>
                </a:solidFill>
                <a:latin typeface="맑은 고딕" pitchFamily="50" charset="-127"/>
                <a:ea typeface="맑은 고딕" pitchFamily="50" charset="-127"/>
              </a:rPr>
              <a:t>LineItem</a:t>
            </a:r>
            <a:r>
              <a:rPr lang="en-US" altLang="ko-KR" sz="2000" dirty="0" smtClean="0">
                <a:solidFill>
                  <a:prstClr val="black"/>
                </a:solidFill>
                <a:latin typeface="맑은 고딕" pitchFamily="50" charset="-127"/>
                <a:ea typeface="맑은 고딕" pitchFamily="50" charset="-127"/>
              </a:rPr>
              <a:t>)</a:t>
            </a:r>
            <a:r>
              <a:rPr lang="en-US" altLang="ko-KR" sz="2000" dirty="0" err="1" smtClean="0">
                <a:solidFill>
                  <a:prstClr val="black"/>
                </a:solidFill>
                <a:latin typeface="맑은 고딕" pitchFamily="50" charset="-127"/>
                <a:ea typeface="맑은 고딕" pitchFamily="50" charset="-127"/>
              </a:rPr>
              <a:t>lineItems.get</a:t>
            </a:r>
            <a:r>
              <a:rPr lang="en-US" altLang="ko-KR" sz="2000" dirty="0" smtClean="0">
                <a:solidFill>
                  <a:prstClr val="black"/>
                </a:solidFill>
                <a:latin typeface="맑은 고딕" pitchFamily="50" charset="-127"/>
                <a:ea typeface="맑은 고딕" pitchFamily="50" charset="-127"/>
              </a:rPr>
              <a:t>(0);</a:t>
            </a:r>
          </a:p>
          <a:p>
            <a:pPr lvl="1"/>
            <a:r>
              <a:rPr lang="en-US" altLang="ko-KR" sz="2000" dirty="0" err="1" smtClean="0">
                <a:solidFill>
                  <a:prstClr val="black"/>
                </a:solidFill>
                <a:latin typeface="맑은 고딕" pitchFamily="50" charset="-127"/>
                <a:ea typeface="맑은 고딕" pitchFamily="50" charset="-127"/>
              </a:rPr>
              <a:t>assertLineItemsEqual</a:t>
            </a:r>
            <a:r>
              <a:rPr lang="en-US" altLang="ko-KR" sz="2000" dirty="0" smtClean="0">
                <a:solidFill>
                  <a:prstClr val="black"/>
                </a:solidFill>
                <a:latin typeface="맑은 고딕" pitchFamily="50" charset="-127"/>
                <a:ea typeface="맑은 고딕" pitchFamily="50" charset="-127"/>
              </a:rPr>
              <a:t>(</a:t>
            </a:r>
            <a:r>
              <a:rPr lang="en-US" altLang="ko-KR" sz="2000" dirty="0" err="1" smtClean="0">
                <a:solidFill>
                  <a:prstClr val="black"/>
                </a:solidFill>
                <a:latin typeface="맑은 고딕" pitchFamily="50" charset="-127"/>
                <a:ea typeface="맑은 고딕" pitchFamily="50" charset="-127"/>
              </a:rPr>
              <a:t>expectedLineItem</a:t>
            </a:r>
            <a:r>
              <a:rPr lang="en-US" altLang="ko-KR" sz="2000" dirty="0" smtClean="0">
                <a:solidFill>
                  <a:prstClr val="black"/>
                </a:solidFill>
                <a:latin typeface="맑은 고딕" pitchFamily="50" charset="-127"/>
                <a:ea typeface="맑은 고딕" pitchFamily="50" charset="-127"/>
              </a:rPr>
              <a:t>, </a:t>
            </a:r>
            <a:r>
              <a:rPr lang="en-US" altLang="ko-KR" sz="2000" dirty="0" err="1" smtClean="0">
                <a:solidFill>
                  <a:prstClr val="black"/>
                </a:solidFill>
                <a:latin typeface="맑은 고딕" pitchFamily="50" charset="-127"/>
                <a:ea typeface="맑은 고딕" pitchFamily="50" charset="-127"/>
              </a:rPr>
              <a:t>actualLineItem</a:t>
            </a:r>
            <a:r>
              <a:rPr lang="en-US" altLang="ko-KR" sz="2000" dirty="0" smtClean="0">
                <a:solidFill>
                  <a:prstClr val="black"/>
                </a:solidFill>
                <a:latin typeface="맑은 고딕" pitchFamily="50" charset="-127"/>
                <a:ea typeface="맑은 고딕" pitchFamily="50" charset="-127"/>
              </a:rPr>
              <a:t>);</a:t>
            </a:r>
          </a:p>
          <a:p>
            <a:r>
              <a:rPr lang="en-US" altLang="ko-KR" sz="2000" dirty="0" smtClean="0">
                <a:solidFill>
                  <a:prstClr val="black"/>
                </a:solidFill>
                <a:latin typeface="맑은 고딕" pitchFamily="50" charset="-127"/>
                <a:ea typeface="맑은 고딕" pitchFamily="50" charset="-127"/>
              </a:rPr>
              <a:t>}</a:t>
            </a:r>
            <a:endParaRPr lang="en-US" altLang="ko-KR" sz="2000" dirty="0">
              <a:solidFill>
                <a:prstClr val="black"/>
              </a:solidFill>
              <a:latin typeface="맑은 고딕" pitchFamily="50" charset="-127"/>
              <a:ea typeface="맑은 고딕" pitchFamily="50" charset="-127"/>
            </a:endParaRPr>
          </a:p>
        </p:txBody>
      </p:sp>
      <p:sp>
        <p:nvSpPr>
          <p:cNvPr id="8" name="직사각형 7"/>
          <p:cNvSpPr/>
          <p:nvPr/>
        </p:nvSpPr>
        <p:spPr>
          <a:xfrm>
            <a:off x="928662" y="1738204"/>
            <a:ext cx="7429552" cy="500066"/>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Rix고딕 M"/>
              <a:ea typeface="Rix고딕 M"/>
            </a:endParaRPr>
          </a:p>
        </p:txBody>
      </p:sp>
      <p:sp>
        <p:nvSpPr>
          <p:cNvPr id="9" name="사각형 설명선 8"/>
          <p:cNvSpPr/>
          <p:nvPr/>
        </p:nvSpPr>
        <p:spPr>
          <a:xfrm>
            <a:off x="6857984" y="3166964"/>
            <a:ext cx="2071734" cy="857256"/>
          </a:xfrm>
          <a:prstGeom prst="wedgeRectCallout">
            <a:avLst>
              <a:gd name="adj1" fmla="val -101468"/>
              <a:gd name="adj2" fmla="val -7831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prstClr val="white"/>
                </a:solidFill>
                <a:latin typeface="맑은 고딕" pitchFamily="50" charset="-127"/>
                <a:ea typeface="맑은 고딕" pitchFamily="50" charset="-127"/>
              </a:rPr>
              <a:t>Irrelevant</a:t>
            </a:r>
          </a:p>
          <a:p>
            <a:pPr algn="ctr"/>
            <a:r>
              <a:rPr lang="en-US" altLang="ko-KR" dirty="0" smtClean="0">
                <a:solidFill>
                  <a:prstClr val="white"/>
                </a:solidFill>
                <a:latin typeface="맑은 고딕" pitchFamily="50" charset="-127"/>
                <a:ea typeface="맑은 고딕" pitchFamily="50" charset="-127"/>
              </a:rPr>
              <a:t>Information</a:t>
            </a:r>
          </a:p>
          <a:p>
            <a:pPr algn="ctr"/>
            <a:r>
              <a:rPr lang="en-US" altLang="ko-KR" dirty="0" smtClean="0">
                <a:solidFill>
                  <a:prstClr val="white"/>
                </a:solidFill>
                <a:latin typeface="맑은 고딕" pitchFamily="50" charset="-127"/>
                <a:ea typeface="맑은 고딕" pitchFamily="50" charset="-127"/>
              </a:rPr>
              <a:t>(Obscure Test)</a:t>
            </a:r>
            <a:endParaRPr lang="ko-KR" altLang="en-US" dirty="0">
              <a:solidFill>
                <a:prstClr val="white"/>
              </a:solidFill>
              <a:latin typeface="맑은 고딕" pitchFamily="50" charset="-127"/>
              <a:ea typeface="맑은 고딕" pitchFamily="50" charset="-127"/>
            </a:endParaRPr>
          </a:p>
        </p:txBody>
      </p:sp>
      <p:cxnSp>
        <p:nvCxnSpPr>
          <p:cNvPr id="12" name="직선 연결선 11"/>
          <p:cNvCxnSpPr/>
          <p:nvPr/>
        </p:nvCxnSpPr>
        <p:spPr>
          <a:xfrm>
            <a:off x="714348" y="2023956"/>
            <a:ext cx="678661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직선 연결선 12"/>
          <p:cNvCxnSpPr/>
          <p:nvPr/>
        </p:nvCxnSpPr>
        <p:spPr>
          <a:xfrm>
            <a:off x="4500562" y="2952650"/>
            <a:ext cx="1500198" cy="1588"/>
          </a:xfrm>
          <a:prstGeom prst="line">
            <a:avLst/>
          </a:prstGeom>
        </p:spPr>
        <p:style>
          <a:lnRef idx="1">
            <a:schemeClr val="accent1"/>
          </a:lnRef>
          <a:fillRef idx="0">
            <a:schemeClr val="accent1"/>
          </a:fillRef>
          <a:effectRef idx="0">
            <a:schemeClr val="accent1"/>
          </a:effectRef>
          <a:fontRef idx="minor">
            <a:schemeClr val="tx1"/>
          </a:fontRef>
        </p:style>
      </p:cxnSp>
      <p:sp>
        <p:nvSpPr>
          <p:cNvPr id="16" name="직사각형 15"/>
          <p:cNvSpPr/>
          <p:nvPr/>
        </p:nvSpPr>
        <p:spPr>
          <a:xfrm>
            <a:off x="928662" y="2666898"/>
            <a:ext cx="7429552" cy="500066"/>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Rix고딕 M"/>
              <a:ea typeface="Rix고딕 M"/>
            </a:endParaRPr>
          </a:p>
        </p:txBody>
      </p:sp>
    </p:spTree>
    <p:extLst>
      <p:ext uri="{BB962C8B-B14F-4D97-AF65-F5344CB8AC3E}">
        <p14:creationId xmlns:p14="http://schemas.microsoft.com/office/powerpoint/2010/main" val="28911341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Refactoring</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dirty="0" smtClean="0"/>
              <a:t>Remove Irrelevant Information - II</a:t>
            </a:r>
            <a:endParaRPr lang="ko-KR" altLang="en-US" b="1" dirty="0">
              <a:latin typeface="맑은 고딕" pitchFamily="50" charset="-127"/>
              <a:ea typeface="맑은 고딕" pitchFamily="50" charset="-127"/>
            </a:endParaRPr>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3.19</a:t>
            </a:r>
            <a:endParaRPr lang="ko-KR" altLang="en-US" b="1" dirty="0">
              <a:solidFill>
                <a:schemeClr val="tx1"/>
              </a:solidFill>
              <a:latin typeface="맑은 고딕" pitchFamily="50" charset="-127"/>
              <a:ea typeface="맑은 고딕" pitchFamily="50" charset="-127"/>
            </a:endParaRPr>
          </a:p>
        </p:txBody>
      </p:sp>
      <p:sp>
        <p:nvSpPr>
          <p:cNvPr id="11" name="직사각형 10"/>
          <p:cNvSpPr/>
          <p:nvPr/>
        </p:nvSpPr>
        <p:spPr>
          <a:xfrm>
            <a:off x="500034" y="1242373"/>
            <a:ext cx="8429684" cy="4401205"/>
          </a:xfrm>
          <a:prstGeom prst="rect">
            <a:avLst/>
          </a:prstGeom>
        </p:spPr>
        <p:txBody>
          <a:bodyPr wrap="square">
            <a:spAutoFit/>
          </a:bodyPr>
          <a:lstStyle/>
          <a:p>
            <a:r>
              <a:rPr lang="en-US" altLang="ko-KR" sz="2000" dirty="0" smtClean="0">
                <a:solidFill>
                  <a:prstClr val="black"/>
                </a:solidFill>
                <a:latin typeface="맑은 고딕" pitchFamily="50" charset="-127"/>
                <a:ea typeface="맑은 고딕" pitchFamily="50" charset="-127"/>
              </a:rPr>
              <a:t>public void </a:t>
            </a:r>
            <a:r>
              <a:rPr lang="en-US" altLang="ko-KR" sz="2000" dirty="0" err="1" smtClean="0">
                <a:solidFill>
                  <a:prstClr val="black"/>
                </a:solidFill>
                <a:latin typeface="맑은 고딕" pitchFamily="50" charset="-127"/>
                <a:ea typeface="맑은 고딕" pitchFamily="50" charset="-127"/>
              </a:rPr>
              <a:t>testAddItemQuantity_severalQuantity</a:t>
            </a:r>
            <a:r>
              <a:rPr lang="en-US" altLang="ko-KR" sz="2000" dirty="0" smtClean="0">
                <a:solidFill>
                  <a:prstClr val="black"/>
                </a:solidFill>
                <a:latin typeface="맑은 고딕" pitchFamily="50" charset="-127"/>
                <a:ea typeface="맑은 고딕" pitchFamily="50" charset="-127"/>
              </a:rPr>
              <a:t> () {</a:t>
            </a:r>
          </a:p>
          <a:p>
            <a:pPr lvl="1"/>
            <a:r>
              <a:rPr lang="en-US" altLang="ko-KR" sz="2000" dirty="0" smtClean="0">
                <a:solidFill>
                  <a:prstClr val="black"/>
                </a:solidFill>
                <a:latin typeface="맑은 고딕" pitchFamily="50" charset="-127"/>
                <a:ea typeface="맑은 고딕" pitchFamily="50" charset="-127"/>
              </a:rPr>
              <a:t>final </a:t>
            </a:r>
            <a:r>
              <a:rPr lang="en-US" altLang="ko-KR" sz="2000" dirty="0" err="1" smtClean="0">
                <a:solidFill>
                  <a:prstClr val="black"/>
                </a:solidFill>
                <a:latin typeface="맑은 고딕" pitchFamily="50" charset="-127"/>
                <a:ea typeface="맑은 고딕" pitchFamily="50" charset="-127"/>
              </a:rPr>
              <a:t>int</a:t>
            </a:r>
            <a:r>
              <a:rPr lang="en-US" altLang="ko-KR" sz="2000" dirty="0" smtClean="0">
                <a:solidFill>
                  <a:prstClr val="black"/>
                </a:solidFill>
                <a:latin typeface="맑은 고딕" pitchFamily="50" charset="-127"/>
                <a:ea typeface="맑은 고딕" pitchFamily="50" charset="-127"/>
              </a:rPr>
              <a:t> QUANTITY = 5 ;</a:t>
            </a:r>
          </a:p>
          <a:p>
            <a:pPr lvl="1"/>
            <a:r>
              <a:rPr lang="en-US" altLang="ko-KR" sz="2000" dirty="0" smtClean="0">
                <a:solidFill>
                  <a:prstClr val="black"/>
                </a:solidFill>
                <a:latin typeface="맑은 고딕" pitchFamily="50" charset="-127"/>
                <a:ea typeface="맑은 고딕" pitchFamily="50" charset="-127"/>
              </a:rPr>
              <a:t>Product </a:t>
            </a:r>
            <a:r>
              <a:rPr lang="en-US" altLang="ko-KR" sz="2000" dirty="0" err="1" smtClean="0">
                <a:solidFill>
                  <a:prstClr val="black"/>
                </a:solidFill>
                <a:latin typeface="맑은 고딕" pitchFamily="50" charset="-127"/>
                <a:ea typeface="맑은 고딕" pitchFamily="50" charset="-127"/>
              </a:rPr>
              <a:t>product</a:t>
            </a:r>
            <a:r>
              <a:rPr lang="en-US" altLang="ko-KR" sz="2000" dirty="0" smtClean="0">
                <a:solidFill>
                  <a:prstClr val="black"/>
                </a:solidFill>
                <a:latin typeface="맑은 고딕" pitchFamily="50" charset="-127"/>
                <a:ea typeface="맑은 고딕" pitchFamily="50" charset="-127"/>
              </a:rPr>
              <a:t> = </a:t>
            </a:r>
            <a:r>
              <a:rPr lang="en-US" altLang="ko-KR" sz="2000" dirty="0" err="1" smtClean="0">
                <a:solidFill>
                  <a:prstClr val="black"/>
                </a:solidFill>
                <a:latin typeface="맑은 고딕" pitchFamily="50" charset="-127"/>
                <a:ea typeface="맑은 고딕" pitchFamily="50" charset="-127"/>
              </a:rPr>
              <a:t>createAnonymousProduct</a:t>
            </a:r>
            <a:r>
              <a:rPr lang="en-US" altLang="ko-KR" sz="2000" dirty="0" smtClean="0">
                <a:solidFill>
                  <a:prstClr val="black"/>
                </a:solidFill>
                <a:latin typeface="맑은 고딕" pitchFamily="50" charset="-127"/>
                <a:ea typeface="맑은 고딕" pitchFamily="50" charset="-127"/>
              </a:rPr>
              <a:t>();</a:t>
            </a:r>
          </a:p>
          <a:p>
            <a:pPr lvl="1"/>
            <a:r>
              <a:rPr lang="en-US" altLang="ko-KR" sz="2000" dirty="0" smtClean="0">
                <a:solidFill>
                  <a:prstClr val="black"/>
                </a:solidFill>
                <a:latin typeface="맑은 고딕" pitchFamily="50" charset="-127"/>
                <a:ea typeface="맑은 고딕" pitchFamily="50" charset="-127"/>
              </a:rPr>
              <a:t>Invoice </a:t>
            </a:r>
            <a:r>
              <a:rPr lang="en-US" altLang="ko-KR" sz="2000" dirty="0" err="1" smtClean="0">
                <a:solidFill>
                  <a:prstClr val="black"/>
                </a:solidFill>
                <a:latin typeface="맑은 고딕" pitchFamily="50" charset="-127"/>
                <a:ea typeface="맑은 고딕" pitchFamily="50" charset="-127"/>
              </a:rPr>
              <a:t>invoice</a:t>
            </a:r>
            <a:r>
              <a:rPr lang="en-US" altLang="ko-KR" sz="2000" dirty="0" smtClean="0">
                <a:solidFill>
                  <a:prstClr val="black"/>
                </a:solidFill>
                <a:latin typeface="맑은 고딕" pitchFamily="50" charset="-127"/>
                <a:ea typeface="맑은 고딕" pitchFamily="50" charset="-127"/>
              </a:rPr>
              <a:t> = </a:t>
            </a:r>
            <a:r>
              <a:rPr lang="en-US" altLang="ko-KR" sz="2000" dirty="0" err="1" smtClean="0">
                <a:solidFill>
                  <a:prstClr val="black"/>
                </a:solidFill>
                <a:latin typeface="맑은 고딕" pitchFamily="50" charset="-127"/>
                <a:ea typeface="맑은 고딕" pitchFamily="50" charset="-127"/>
              </a:rPr>
              <a:t>createAnonymousInvoice</a:t>
            </a:r>
            <a:r>
              <a:rPr lang="en-US" altLang="ko-KR" sz="2000" dirty="0" smtClean="0">
                <a:solidFill>
                  <a:prstClr val="black"/>
                </a:solidFill>
                <a:latin typeface="맑은 고딕" pitchFamily="50" charset="-127"/>
                <a:ea typeface="맑은 고딕" pitchFamily="50" charset="-127"/>
              </a:rPr>
              <a:t>()</a:t>
            </a:r>
          </a:p>
          <a:p>
            <a:pPr lvl="1"/>
            <a:r>
              <a:rPr lang="en-US" altLang="ko-KR" sz="2000" dirty="0" smtClean="0">
                <a:solidFill>
                  <a:prstClr val="black"/>
                </a:solidFill>
                <a:latin typeface="맑은 고딕" pitchFamily="50" charset="-127"/>
                <a:ea typeface="맑은 고딕" pitchFamily="50" charset="-127"/>
              </a:rPr>
              <a:t>// Exercise</a:t>
            </a:r>
          </a:p>
          <a:p>
            <a:pPr lvl="1"/>
            <a:r>
              <a:rPr lang="en-US" altLang="ko-KR" sz="2000" dirty="0" err="1" smtClean="0">
                <a:solidFill>
                  <a:prstClr val="black"/>
                </a:solidFill>
                <a:latin typeface="맑은 고딕" pitchFamily="50" charset="-127"/>
                <a:ea typeface="맑은 고딕" pitchFamily="50" charset="-127"/>
              </a:rPr>
              <a:t>invoice.addItemQuantity</a:t>
            </a:r>
            <a:r>
              <a:rPr lang="en-US" altLang="ko-KR" sz="2000" dirty="0" smtClean="0">
                <a:solidFill>
                  <a:prstClr val="black"/>
                </a:solidFill>
                <a:latin typeface="맑은 고딕" pitchFamily="50" charset="-127"/>
                <a:ea typeface="맑은 고딕" pitchFamily="50" charset="-127"/>
              </a:rPr>
              <a:t>(product, QUANTITY);</a:t>
            </a:r>
          </a:p>
          <a:p>
            <a:pPr lvl="1"/>
            <a:r>
              <a:rPr lang="en-US" altLang="ko-KR" sz="2000" dirty="0" smtClean="0">
                <a:solidFill>
                  <a:prstClr val="black"/>
                </a:solidFill>
                <a:latin typeface="맑은 고딕" pitchFamily="50" charset="-127"/>
                <a:ea typeface="맑은 고딕" pitchFamily="50" charset="-127"/>
              </a:rPr>
              <a:t>// Verify</a:t>
            </a:r>
          </a:p>
          <a:p>
            <a:pPr lvl="1"/>
            <a:r>
              <a:rPr lang="en-US" altLang="ko-KR" sz="2000" dirty="0" err="1" smtClean="0">
                <a:solidFill>
                  <a:prstClr val="black"/>
                </a:solidFill>
                <a:latin typeface="맑은 고딕" pitchFamily="50" charset="-127"/>
                <a:ea typeface="맑은 고딕" pitchFamily="50" charset="-127"/>
              </a:rPr>
              <a:t>LineItem</a:t>
            </a:r>
            <a:r>
              <a:rPr lang="en-US" altLang="ko-KR" sz="2000" dirty="0" smtClean="0">
                <a:solidFill>
                  <a:prstClr val="black"/>
                </a:solidFill>
                <a:latin typeface="맑은 고딕" pitchFamily="50" charset="-127"/>
                <a:ea typeface="맑은 고딕" pitchFamily="50" charset="-127"/>
              </a:rPr>
              <a:t> </a:t>
            </a:r>
            <a:r>
              <a:rPr lang="en-US" altLang="ko-KR" sz="2000" dirty="0" err="1" smtClean="0">
                <a:solidFill>
                  <a:prstClr val="black"/>
                </a:solidFill>
                <a:latin typeface="맑은 고딕" pitchFamily="50" charset="-127"/>
                <a:ea typeface="맑은 고딕" pitchFamily="50" charset="-127"/>
              </a:rPr>
              <a:t>expectedLineItem</a:t>
            </a:r>
            <a:r>
              <a:rPr lang="en-US" altLang="ko-KR" sz="2000" dirty="0" smtClean="0">
                <a:solidFill>
                  <a:prstClr val="black"/>
                </a:solidFill>
                <a:latin typeface="맑은 고딕" pitchFamily="50" charset="-127"/>
                <a:ea typeface="맑은 고딕" pitchFamily="50" charset="-127"/>
              </a:rPr>
              <a:t> = </a:t>
            </a:r>
            <a:r>
              <a:rPr lang="en-US" altLang="ko-KR" sz="2000" dirty="0" err="1" smtClean="0">
                <a:solidFill>
                  <a:prstClr val="black"/>
                </a:solidFill>
                <a:latin typeface="맑은 고딕" pitchFamily="50" charset="-127"/>
                <a:ea typeface="맑은 고딕" pitchFamily="50" charset="-127"/>
              </a:rPr>
              <a:t>newLineItem</a:t>
            </a:r>
            <a:r>
              <a:rPr lang="en-US" altLang="ko-KR" sz="2000" dirty="0" smtClean="0">
                <a:solidFill>
                  <a:prstClr val="black"/>
                </a:solidFill>
                <a:latin typeface="맑은 고딕" pitchFamily="50" charset="-127"/>
                <a:ea typeface="맑은 고딕" pitchFamily="50" charset="-127"/>
              </a:rPr>
              <a:t>(invoice,</a:t>
            </a:r>
          </a:p>
          <a:p>
            <a:pPr lvl="2"/>
            <a:r>
              <a:rPr lang="en-US" altLang="ko-KR" sz="2000" dirty="0" smtClean="0">
                <a:solidFill>
                  <a:prstClr val="black"/>
                </a:solidFill>
                <a:latin typeface="맑은 고딕" pitchFamily="50" charset="-127"/>
                <a:ea typeface="맑은 고딕" pitchFamily="50" charset="-127"/>
              </a:rPr>
              <a:t>product, QUANTITY, </a:t>
            </a:r>
            <a:r>
              <a:rPr lang="en-US" altLang="ko-KR" sz="2000" dirty="0" err="1" smtClean="0">
                <a:solidFill>
                  <a:prstClr val="black"/>
                </a:solidFill>
                <a:latin typeface="맑은 고딕" pitchFamily="50" charset="-127"/>
                <a:ea typeface="맑은 고딕" pitchFamily="50" charset="-127"/>
              </a:rPr>
              <a:t>product.getPrice</a:t>
            </a:r>
            <a:r>
              <a:rPr lang="en-US" altLang="ko-KR" sz="2000" dirty="0" smtClean="0">
                <a:solidFill>
                  <a:prstClr val="black"/>
                </a:solidFill>
                <a:latin typeface="맑은 고딕" pitchFamily="50" charset="-127"/>
                <a:ea typeface="맑은 고딕" pitchFamily="50" charset="-127"/>
              </a:rPr>
              <a:t>()*QUANTITY );</a:t>
            </a:r>
          </a:p>
          <a:p>
            <a:pPr lvl="1"/>
            <a:r>
              <a:rPr lang="en-US" altLang="ko-KR" sz="2000" dirty="0" smtClean="0">
                <a:solidFill>
                  <a:prstClr val="black"/>
                </a:solidFill>
                <a:latin typeface="맑은 고딕" pitchFamily="50" charset="-127"/>
                <a:ea typeface="맑은 고딕" pitchFamily="50" charset="-127"/>
              </a:rPr>
              <a:t>List </a:t>
            </a:r>
            <a:r>
              <a:rPr lang="en-US" altLang="ko-KR" sz="2000" dirty="0" err="1" smtClean="0">
                <a:solidFill>
                  <a:prstClr val="black"/>
                </a:solidFill>
                <a:latin typeface="맑은 고딕" pitchFamily="50" charset="-127"/>
                <a:ea typeface="맑은 고딕" pitchFamily="50" charset="-127"/>
              </a:rPr>
              <a:t>lineItems</a:t>
            </a:r>
            <a:r>
              <a:rPr lang="en-US" altLang="ko-KR" sz="2000" dirty="0" smtClean="0">
                <a:solidFill>
                  <a:prstClr val="black"/>
                </a:solidFill>
                <a:latin typeface="맑은 고딕" pitchFamily="50" charset="-127"/>
                <a:ea typeface="맑은 고딕" pitchFamily="50" charset="-127"/>
              </a:rPr>
              <a:t> = </a:t>
            </a:r>
            <a:r>
              <a:rPr lang="en-US" altLang="ko-KR" sz="2000" dirty="0" err="1" smtClean="0">
                <a:solidFill>
                  <a:prstClr val="black"/>
                </a:solidFill>
                <a:latin typeface="맑은 고딕" pitchFamily="50" charset="-127"/>
                <a:ea typeface="맑은 고딕" pitchFamily="50" charset="-127"/>
              </a:rPr>
              <a:t>invoice.getLineItems</a:t>
            </a:r>
            <a:r>
              <a:rPr lang="en-US" altLang="ko-KR" sz="2000" dirty="0" smtClean="0">
                <a:solidFill>
                  <a:prstClr val="black"/>
                </a:solidFill>
                <a:latin typeface="맑은 고딕" pitchFamily="50" charset="-127"/>
                <a:ea typeface="맑은 고딕" pitchFamily="50" charset="-127"/>
              </a:rPr>
              <a:t>();</a:t>
            </a:r>
          </a:p>
          <a:p>
            <a:pPr lvl="1"/>
            <a:r>
              <a:rPr lang="en-US" altLang="ko-KR" sz="2000" dirty="0" err="1" smtClean="0">
                <a:solidFill>
                  <a:prstClr val="black"/>
                </a:solidFill>
                <a:latin typeface="맑은 고딕" pitchFamily="50" charset="-127"/>
                <a:ea typeface="맑은 고딕" pitchFamily="50" charset="-127"/>
              </a:rPr>
              <a:t>assertEquals</a:t>
            </a:r>
            <a:r>
              <a:rPr lang="en-US" altLang="ko-KR" sz="2000" dirty="0" smtClean="0">
                <a:solidFill>
                  <a:prstClr val="black"/>
                </a:solidFill>
                <a:latin typeface="맑은 고딕" pitchFamily="50" charset="-127"/>
                <a:ea typeface="맑은 고딕" pitchFamily="50" charset="-127"/>
              </a:rPr>
              <a:t>("number of items", </a:t>
            </a:r>
            <a:r>
              <a:rPr lang="en-US" altLang="ko-KR" sz="2000" dirty="0" err="1" smtClean="0">
                <a:solidFill>
                  <a:prstClr val="black"/>
                </a:solidFill>
                <a:latin typeface="맑은 고딕" pitchFamily="50" charset="-127"/>
                <a:ea typeface="맑은 고딕" pitchFamily="50" charset="-127"/>
              </a:rPr>
              <a:t>lineItems.size</a:t>
            </a:r>
            <a:r>
              <a:rPr lang="en-US" altLang="ko-KR" sz="2000" dirty="0" smtClean="0">
                <a:solidFill>
                  <a:prstClr val="black"/>
                </a:solidFill>
                <a:latin typeface="맑은 고딕" pitchFamily="50" charset="-127"/>
                <a:ea typeface="맑은 고딕" pitchFamily="50" charset="-127"/>
              </a:rPr>
              <a:t>(), 1);</a:t>
            </a:r>
          </a:p>
          <a:p>
            <a:pPr lvl="1"/>
            <a:r>
              <a:rPr lang="en-US" altLang="ko-KR" sz="2000" dirty="0" err="1" smtClean="0">
                <a:solidFill>
                  <a:prstClr val="black"/>
                </a:solidFill>
                <a:latin typeface="맑은 고딕" pitchFamily="50" charset="-127"/>
                <a:ea typeface="맑은 고딕" pitchFamily="50" charset="-127"/>
              </a:rPr>
              <a:t>LineItem</a:t>
            </a:r>
            <a:r>
              <a:rPr lang="en-US" altLang="ko-KR" sz="2000" dirty="0" smtClean="0">
                <a:solidFill>
                  <a:prstClr val="black"/>
                </a:solidFill>
                <a:latin typeface="맑은 고딕" pitchFamily="50" charset="-127"/>
                <a:ea typeface="맑은 고딕" pitchFamily="50" charset="-127"/>
              </a:rPr>
              <a:t> </a:t>
            </a:r>
            <a:r>
              <a:rPr lang="en-US" altLang="ko-KR" sz="2000" dirty="0" err="1" smtClean="0">
                <a:solidFill>
                  <a:prstClr val="black"/>
                </a:solidFill>
                <a:latin typeface="맑은 고딕" pitchFamily="50" charset="-127"/>
                <a:ea typeface="맑은 고딕" pitchFamily="50" charset="-127"/>
              </a:rPr>
              <a:t>actualLineItem</a:t>
            </a:r>
            <a:r>
              <a:rPr lang="en-US" altLang="ko-KR" sz="2000" dirty="0" smtClean="0">
                <a:solidFill>
                  <a:prstClr val="black"/>
                </a:solidFill>
                <a:latin typeface="맑은 고딕" pitchFamily="50" charset="-127"/>
                <a:ea typeface="맑은 고딕" pitchFamily="50" charset="-127"/>
              </a:rPr>
              <a:t> = (</a:t>
            </a:r>
            <a:r>
              <a:rPr lang="en-US" altLang="ko-KR" sz="2000" dirty="0" err="1" smtClean="0">
                <a:solidFill>
                  <a:prstClr val="black"/>
                </a:solidFill>
                <a:latin typeface="맑은 고딕" pitchFamily="50" charset="-127"/>
                <a:ea typeface="맑은 고딕" pitchFamily="50" charset="-127"/>
              </a:rPr>
              <a:t>LineItem</a:t>
            </a:r>
            <a:r>
              <a:rPr lang="en-US" altLang="ko-KR" sz="2000" dirty="0" smtClean="0">
                <a:solidFill>
                  <a:prstClr val="black"/>
                </a:solidFill>
                <a:latin typeface="맑은 고딕" pitchFamily="50" charset="-127"/>
                <a:ea typeface="맑은 고딕" pitchFamily="50" charset="-127"/>
              </a:rPr>
              <a:t>)</a:t>
            </a:r>
            <a:r>
              <a:rPr lang="en-US" altLang="ko-KR" sz="2000" dirty="0" err="1" smtClean="0">
                <a:solidFill>
                  <a:prstClr val="black"/>
                </a:solidFill>
                <a:latin typeface="맑은 고딕" pitchFamily="50" charset="-127"/>
                <a:ea typeface="맑은 고딕" pitchFamily="50" charset="-127"/>
              </a:rPr>
              <a:t>lineItems.get</a:t>
            </a:r>
            <a:r>
              <a:rPr lang="en-US" altLang="ko-KR" sz="2000" dirty="0" smtClean="0">
                <a:solidFill>
                  <a:prstClr val="black"/>
                </a:solidFill>
                <a:latin typeface="맑은 고딕" pitchFamily="50" charset="-127"/>
                <a:ea typeface="맑은 고딕" pitchFamily="50" charset="-127"/>
              </a:rPr>
              <a:t>(0);</a:t>
            </a:r>
          </a:p>
          <a:p>
            <a:pPr lvl="1"/>
            <a:r>
              <a:rPr lang="en-US" altLang="ko-KR" sz="2000" dirty="0" err="1" smtClean="0">
                <a:solidFill>
                  <a:prstClr val="black"/>
                </a:solidFill>
                <a:latin typeface="맑은 고딕" pitchFamily="50" charset="-127"/>
                <a:ea typeface="맑은 고딕" pitchFamily="50" charset="-127"/>
              </a:rPr>
              <a:t>assertLineItemsEqual</a:t>
            </a:r>
            <a:r>
              <a:rPr lang="en-US" altLang="ko-KR" sz="2000" dirty="0" smtClean="0">
                <a:solidFill>
                  <a:prstClr val="black"/>
                </a:solidFill>
                <a:latin typeface="맑은 고딕" pitchFamily="50" charset="-127"/>
                <a:ea typeface="맑은 고딕" pitchFamily="50" charset="-127"/>
              </a:rPr>
              <a:t>(</a:t>
            </a:r>
            <a:r>
              <a:rPr lang="en-US" altLang="ko-KR" sz="2000" dirty="0" err="1" smtClean="0">
                <a:solidFill>
                  <a:prstClr val="black"/>
                </a:solidFill>
                <a:latin typeface="맑은 고딕" pitchFamily="50" charset="-127"/>
                <a:ea typeface="맑은 고딕" pitchFamily="50" charset="-127"/>
              </a:rPr>
              <a:t>expectedLineItem</a:t>
            </a:r>
            <a:r>
              <a:rPr lang="en-US" altLang="ko-KR" sz="2000" dirty="0" smtClean="0">
                <a:solidFill>
                  <a:prstClr val="black"/>
                </a:solidFill>
                <a:latin typeface="맑은 고딕" pitchFamily="50" charset="-127"/>
                <a:ea typeface="맑은 고딕" pitchFamily="50" charset="-127"/>
              </a:rPr>
              <a:t>, </a:t>
            </a:r>
            <a:r>
              <a:rPr lang="en-US" altLang="ko-KR" sz="2000" dirty="0" err="1" smtClean="0">
                <a:solidFill>
                  <a:prstClr val="black"/>
                </a:solidFill>
                <a:latin typeface="맑은 고딕" pitchFamily="50" charset="-127"/>
                <a:ea typeface="맑은 고딕" pitchFamily="50" charset="-127"/>
              </a:rPr>
              <a:t>actualLineItem</a:t>
            </a:r>
            <a:r>
              <a:rPr lang="en-US" altLang="ko-KR" sz="2000" dirty="0" smtClean="0">
                <a:solidFill>
                  <a:prstClr val="black"/>
                </a:solidFill>
                <a:latin typeface="맑은 고딕" pitchFamily="50" charset="-127"/>
                <a:ea typeface="맑은 고딕" pitchFamily="50" charset="-127"/>
              </a:rPr>
              <a:t>);</a:t>
            </a:r>
          </a:p>
          <a:p>
            <a:r>
              <a:rPr lang="en-US" altLang="ko-KR" sz="2000" dirty="0" smtClean="0">
                <a:solidFill>
                  <a:prstClr val="black"/>
                </a:solidFill>
                <a:latin typeface="맑은 고딕" pitchFamily="50" charset="-127"/>
                <a:ea typeface="맑은 고딕" pitchFamily="50" charset="-127"/>
              </a:rPr>
              <a:t>}</a:t>
            </a:r>
            <a:endParaRPr lang="en-US" altLang="ko-KR" sz="2000" dirty="0">
              <a:solidFill>
                <a:prstClr val="black"/>
              </a:solidFill>
              <a:latin typeface="맑은 고딕" pitchFamily="50" charset="-127"/>
              <a:ea typeface="맑은 고딕" pitchFamily="50" charset="-127"/>
            </a:endParaRPr>
          </a:p>
        </p:txBody>
      </p:sp>
      <p:sp>
        <p:nvSpPr>
          <p:cNvPr id="8" name="직사각형 7"/>
          <p:cNvSpPr/>
          <p:nvPr/>
        </p:nvSpPr>
        <p:spPr>
          <a:xfrm>
            <a:off x="928662" y="2139443"/>
            <a:ext cx="5715040" cy="428628"/>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Rix고딕 M"/>
              <a:ea typeface="Rix고딕 M"/>
            </a:endParaRPr>
          </a:p>
        </p:txBody>
      </p:sp>
    </p:spTree>
    <p:extLst>
      <p:ext uri="{BB962C8B-B14F-4D97-AF65-F5344CB8AC3E}">
        <p14:creationId xmlns:p14="http://schemas.microsoft.com/office/powerpoint/2010/main" val="20962149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Refactoring</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dirty="0" smtClean="0"/>
              <a:t>Introduce Custom Assertion - I</a:t>
            </a:r>
            <a:endParaRPr lang="ko-KR" altLang="en-US" b="1" dirty="0">
              <a:latin typeface="맑은 고딕" pitchFamily="50" charset="-127"/>
              <a:ea typeface="맑은 고딕" pitchFamily="50" charset="-127"/>
            </a:endParaRPr>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3.20</a:t>
            </a:r>
            <a:endParaRPr lang="ko-KR" altLang="en-US" b="1" dirty="0">
              <a:solidFill>
                <a:schemeClr val="tx1"/>
              </a:solidFill>
              <a:latin typeface="맑은 고딕" pitchFamily="50" charset="-127"/>
              <a:ea typeface="맑은 고딕" pitchFamily="50" charset="-127"/>
            </a:endParaRPr>
          </a:p>
        </p:txBody>
      </p:sp>
      <p:sp>
        <p:nvSpPr>
          <p:cNvPr id="11" name="직사각형 10"/>
          <p:cNvSpPr/>
          <p:nvPr/>
        </p:nvSpPr>
        <p:spPr>
          <a:xfrm>
            <a:off x="500034" y="1242373"/>
            <a:ext cx="8429684" cy="4401205"/>
          </a:xfrm>
          <a:prstGeom prst="rect">
            <a:avLst/>
          </a:prstGeom>
        </p:spPr>
        <p:txBody>
          <a:bodyPr wrap="square">
            <a:spAutoFit/>
          </a:bodyPr>
          <a:lstStyle/>
          <a:p>
            <a:r>
              <a:rPr lang="en-US" altLang="ko-KR" sz="2000" dirty="0" smtClean="0">
                <a:solidFill>
                  <a:prstClr val="black"/>
                </a:solidFill>
                <a:latin typeface="맑은 고딕" pitchFamily="50" charset="-127"/>
                <a:ea typeface="맑은 고딕" pitchFamily="50" charset="-127"/>
              </a:rPr>
              <a:t>public void </a:t>
            </a:r>
            <a:r>
              <a:rPr lang="en-US" altLang="ko-KR" sz="2000" dirty="0" err="1" smtClean="0">
                <a:solidFill>
                  <a:prstClr val="black"/>
                </a:solidFill>
                <a:latin typeface="맑은 고딕" pitchFamily="50" charset="-127"/>
                <a:ea typeface="맑은 고딕" pitchFamily="50" charset="-127"/>
              </a:rPr>
              <a:t>testAddItemQuantity_severalQuantity</a:t>
            </a:r>
            <a:r>
              <a:rPr lang="en-US" altLang="ko-KR" sz="2000" dirty="0" smtClean="0">
                <a:solidFill>
                  <a:prstClr val="black"/>
                </a:solidFill>
                <a:latin typeface="맑은 고딕" pitchFamily="50" charset="-127"/>
                <a:ea typeface="맑은 고딕" pitchFamily="50" charset="-127"/>
              </a:rPr>
              <a:t> () {</a:t>
            </a:r>
          </a:p>
          <a:p>
            <a:pPr lvl="1"/>
            <a:r>
              <a:rPr lang="en-US" altLang="ko-KR" sz="2000" dirty="0" smtClean="0">
                <a:solidFill>
                  <a:prstClr val="black"/>
                </a:solidFill>
                <a:latin typeface="맑은 고딕" pitchFamily="50" charset="-127"/>
                <a:ea typeface="맑은 고딕" pitchFamily="50" charset="-127"/>
              </a:rPr>
              <a:t>final </a:t>
            </a:r>
            <a:r>
              <a:rPr lang="en-US" altLang="ko-KR" sz="2000" dirty="0" err="1" smtClean="0">
                <a:solidFill>
                  <a:prstClr val="black"/>
                </a:solidFill>
                <a:latin typeface="맑은 고딕" pitchFamily="50" charset="-127"/>
                <a:ea typeface="맑은 고딕" pitchFamily="50" charset="-127"/>
              </a:rPr>
              <a:t>int</a:t>
            </a:r>
            <a:r>
              <a:rPr lang="en-US" altLang="ko-KR" sz="2000" dirty="0" smtClean="0">
                <a:solidFill>
                  <a:prstClr val="black"/>
                </a:solidFill>
                <a:latin typeface="맑은 고딕" pitchFamily="50" charset="-127"/>
                <a:ea typeface="맑은 고딕" pitchFamily="50" charset="-127"/>
              </a:rPr>
              <a:t> QUANTITY = 5 ;</a:t>
            </a:r>
          </a:p>
          <a:p>
            <a:pPr lvl="1"/>
            <a:r>
              <a:rPr lang="en-US" altLang="ko-KR" sz="2000" dirty="0" smtClean="0">
                <a:solidFill>
                  <a:prstClr val="black"/>
                </a:solidFill>
                <a:latin typeface="맑은 고딕" pitchFamily="50" charset="-127"/>
                <a:ea typeface="맑은 고딕" pitchFamily="50" charset="-127"/>
              </a:rPr>
              <a:t>Product </a:t>
            </a:r>
            <a:r>
              <a:rPr lang="en-US" altLang="ko-KR" sz="2000" dirty="0" err="1" smtClean="0">
                <a:solidFill>
                  <a:prstClr val="black"/>
                </a:solidFill>
                <a:latin typeface="맑은 고딕" pitchFamily="50" charset="-127"/>
                <a:ea typeface="맑은 고딕" pitchFamily="50" charset="-127"/>
              </a:rPr>
              <a:t>product</a:t>
            </a:r>
            <a:r>
              <a:rPr lang="en-US" altLang="ko-KR" sz="2000" dirty="0" smtClean="0">
                <a:solidFill>
                  <a:prstClr val="black"/>
                </a:solidFill>
                <a:latin typeface="맑은 고딕" pitchFamily="50" charset="-127"/>
                <a:ea typeface="맑은 고딕" pitchFamily="50" charset="-127"/>
              </a:rPr>
              <a:t> = </a:t>
            </a:r>
            <a:r>
              <a:rPr lang="en-US" altLang="ko-KR" sz="2000" dirty="0" err="1" smtClean="0">
                <a:solidFill>
                  <a:prstClr val="black"/>
                </a:solidFill>
                <a:latin typeface="맑은 고딕" pitchFamily="50" charset="-127"/>
                <a:ea typeface="맑은 고딕" pitchFamily="50" charset="-127"/>
              </a:rPr>
              <a:t>createAnonymousProduct</a:t>
            </a:r>
            <a:r>
              <a:rPr lang="en-US" altLang="ko-KR" sz="2000" dirty="0" smtClean="0">
                <a:solidFill>
                  <a:prstClr val="black"/>
                </a:solidFill>
                <a:latin typeface="맑은 고딕" pitchFamily="50" charset="-127"/>
                <a:ea typeface="맑은 고딕" pitchFamily="50" charset="-127"/>
              </a:rPr>
              <a:t>();</a:t>
            </a:r>
          </a:p>
          <a:p>
            <a:pPr lvl="1"/>
            <a:r>
              <a:rPr lang="en-US" altLang="ko-KR" sz="2000" dirty="0" smtClean="0">
                <a:solidFill>
                  <a:prstClr val="black"/>
                </a:solidFill>
                <a:latin typeface="맑은 고딕" pitchFamily="50" charset="-127"/>
                <a:ea typeface="맑은 고딕" pitchFamily="50" charset="-127"/>
              </a:rPr>
              <a:t>Invoice </a:t>
            </a:r>
            <a:r>
              <a:rPr lang="en-US" altLang="ko-KR" sz="2000" dirty="0" err="1" smtClean="0">
                <a:solidFill>
                  <a:prstClr val="black"/>
                </a:solidFill>
                <a:latin typeface="맑은 고딕" pitchFamily="50" charset="-127"/>
                <a:ea typeface="맑은 고딕" pitchFamily="50" charset="-127"/>
              </a:rPr>
              <a:t>invoice</a:t>
            </a:r>
            <a:r>
              <a:rPr lang="en-US" altLang="ko-KR" sz="2000" dirty="0" smtClean="0">
                <a:solidFill>
                  <a:prstClr val="black"/>
                </a:solidFill>
                <a:latin typeface="맑은 고딕" pitchFamily="50" charset="-127"/>
                <a:ea typeface="맑은 고딕" pitchFamily="50" charset="-127"/>
              </a:rPr>
              <a:t> = </a:t>
            </a:r>
            <a:r>
              <a:rPr lang="en-US" altLang="ko-KR" sz="2000" dirty="0" err="1" smtClean="0">
                <a:solidFill>
                  <a:prstClr val="black"/>
                </a:solidFill>
                <a:latin typeface="맑은 고딕" pitchFamily="50" charset="-127"/>
                <a:ea typeface="맑은 고딕" pitchFamily="50" charset="-127"/>
              </a:rPr>
              <a:t>createAnonymousInvoice</a:t>
            </a:r>
            <a:r>
              <a:rPr lang="en-US" altLang="ko-KR" sz="2000" dirty="0" smtClean="0">
                <a:solidFill>
                  <a:prstClr val="black"/>
                </a:solidFill>
                <a:latin typeface="맑은 고딕" pitchFamily="50" charset="-127"/>
                <a:ea typeface="맑은 고딕" pitchFamily="50" charset="-127"/>
              </a:rPr>
              <a:t>()</a:t>
            </a:r>
          </a:p>
          <a:p>
            <a:pPr lvl="1"/>
            <a:r>
              <a:rPr lang="en-US" altLang="ko-KR" sz="2000" dirty="0" smtClean="0">
                <a:solidFill>
                  <a:prstClr val="black"/>
                </a:solidFill>
                <a:latin typeface="맑은 고딕" pitchFamily="50" charset="-127"/>
                <a:ea typeface="맑은 고딕" pitchFamily="50" charset="-127"/>
              </a:rPr>
              <a:t>// Exercise</a:t>
            </a:r>
          </a:p>
          <a:p>
            <a:pPr lvl="1"/>
            <a:r>
              <a:rPr lang="en-US" altLang="ko-KR" sz="2000" dirty="0" err="1" smtClean="0">
                <a:solidFill>
                  <a:prstClr val="black"/>
                </a:solidFill>
                <a:latin typeface="맑은 고딕" pitchFamily="50" charset="-127"/>
                <a:ea typeface="맑은 고딕" pitchFamily="50" charset="-127"/>
              </a:rPr>
              <a:t>invoice.addItemQuantity</a:t>
            </a:r>
            <a:r>
              <a:rPr lang="en-US" altLang="ko-KR" sz="2000" dirty="0" smtClean="0">
                <a:solidFill>
                  <a:prstClr val="black"/>
                </a:solidFill>
                <a:latin typeface="맑은 고딕" pitchFamily="50" charset="-127"/>
                <a:ea typeface="맑은 고딕" pitchFamily="50" charset="-127"/>
              </a:rPr>
              <a:t>(product, QUANTITY);</a:t>
            </a:r>
          </a:p>
          <a:p>
            <a:pPr lvl="1"/>
            <a:r>
              <a:rPr lang="en-US" altLang="ko-KR" sz="2000" dirty="0" smtClean="0">
                <a:solidFill>
                  <a:prstClr val="black"/>
                </a:solidFill>
                <a:latin typeface="맑은 고딕" pitchFamily="50" charset="-127"/>
                <a:ea typeface="맑은 고딕" pitchFamily="50" charset="-127"/>
              </a:rPr>
              <a:t>// Verify</a:t>
            </a:r>
          </a:p>
          <a:p>
            <a:pPr lvl="1"/>
            <a:r>
              <a:rPr lang="en-US" altLang="ko-KR" sz="2000" dirty="0" err="1" smtClean="0">
                <a:solidFill>
                  <a:prstClr val="black"/>
                </a:solidFill>
                <a:latin typeface="맑은 고딕" pitchFamily="50" charset="-127"/>
                <a:ea typeface="맑은 고딕" pitchFamily="50" charset="-127"/>
              </a:rPr>
              <a:t>LineItem</a:t>
            </a:r>
            <a:r>
              <a:rPr lang="en-US" altLang="ko-KR" sz="2000" dirty="0" smtClean="0">
                <a:solidFill>
                  <a:prstClr val="black"/>
                </a:solidFill>
                <a:latin typeface="맑은 고딕" pitchFamily="50" charset="-127"/>
                <a:ea typeface="맑은 고딕" pitchFamily="50" charset="-127"/>
              </a:rPr>
              <a:t> </a:t>
            </a:r>
            <a:r>
              <a:rPr lang="en-US" altLang="ko-KR" sz="2000" dirty="0" err="1" smtClean="0">
                <a:solidFill>
                  <a:prstClr val="black"/>
                </a:solidFill>
                <a:latin typeface="맑은 고딕" pitchFamily="50" charset="-127"/>
                <a:ea typeface="맑은 고딕" pitchFamily="50" charset="-127"/>
              </a:rPr>
              <a:t>expectedLineItem</a:t>
            </a:r>
            <a:r>
              <a:rPr lang="en-US" altLang="ko-KR" sz="2000" dirty="0" smtClean="0">
                <a:solidFill>
                  <a:prstClr val="black"/>
                </a:solidFill>
                <a:latin typeface="맑은 고딕" pitchFamily="50" charset="-127"/>
                <a:ea typeface="맑은 고딕" pitchFamily="50" charset="-127"/>
              </a:rPr>
              <a:t> = </a:t>
            </a:r>
            <a:r>
              <a:rPr lang="en-US" altLang="ko-KR" sz="2000" dirty="0" err="1" smtClean="0">
                <a:solidFill>
                  <a:prstClr val="black"/>
                </a:solidFill>
                <a:latin typeface="맑은 고딕" pitchFamily="50" charset="-127"/>
                <a:ea typeface="맑은 고딕" pitchFamily="50" charset="-127"/>
              </a:rPr>
              <a:t>newLineItem</a:t>
            </a:r>
            <a:r>
              <a:rPr lang="en-US" altLang="ko-KR" sz="2000" dirty="0" smtClean="0">
                <a:solidFill>
                  <a:prstClr val="black"/>
                </a:solidFill>
                <a:latin typeface="맑은 고딕" pitchFamily="50" charset="-127"/>
                <a:ea typeface="맑은 고딕" pitchFamily="50" charset="-127"/>
              </a:rPr>
              <a:t>(invoice,</a:t>
            </a:r>
          </a:p>
          <a:p>
            <a:pPr lvl="2"/>
            <a:r>
              <a:rPr lang="en-US" altLang="ko-KR" sz="2000" dirty="0" smtClean="0">
                <a:solidFill>
                  <a:prstClr val="black"/>
                </a:solidFill>
                <a:latin typeface="맑은 고딕" pitchFamily="50" charset="-127"/>
                <a:ea typeface="맑은 고딕" pitchFamily="50" charset="-127"/>
              </a:rPr>
              <a:t>product, QUANTITY, </a:t>
            </a:r>
            <a:r>
              <a:rPr lang="en-US" altLang="ko-KR" sz="2000" dirty="0" err="1" smtClean="0">
                <a:solidFill>
                  <a:prstClr val="black"/>
                </a:solidFill>
                <a:latin typeface="맑은 고딕" pitchFamily="50" charset="-127"/>
                <a:ea typeface="맑은 고딕" pitchFamily="50" charset="-127"/>
              </a:rPr>
              <a:t>product.getPrice</a:t>
            </a:r>
            <a:r>
              <a:rPr lang="en-US" altLang="ko-KR" sz="2000" dirty="0" smtClean="0">
                <a:solidFill>
                  <a:prstClr val="black"/>
                </a:solidFill>
                <a:latin typeface="맑은 고딕" pitchFamily="50" charset="-127"/>
                <a:ea typeface="맑은 고딕" pitchFamily="50" charset="-127"/>
              </a:rPr>
              <a:t>()*QUANTITY );</a:t>
            </a:r>
          </a:p>
          <a:p>
            <a:pPr lvl="1"/>
            <a:r>
              <a:rPr lang="en-US" altLang="ko-KR" sz="2000" dirty="0" smtClean="0">
                <a:solidFill>
                  <a:prstClr val="black"/>
                </a:solidFill>
                <a:latin typeface="맑은 고딕" pitchFamily="50" charset="-127"/>
                <a:ea typeface="맑은 고딕" pitchFamily="50" charset="-127"/>
              </a:rPr>
              <a:t>List </a:t>
            </a:r>
            <a:r>
              <a:rPr lang="en-US" altLang="ko-KR" sz="2000" dirty="0" err="1" smtClean="0">
                <a:solidFill>
                  <a:prstClr val="black"/>
                </a:solidFill>
                <a:latin typeface="맑은 고딕" pitchFamily="50" charset="-127"/>
                <a:ea typeface="맑은 고딕" pitchFamily="50" charset="-127"/>
              </a:rPr>
              <a:t>lineItems</a:t>
            </a:r>
            <a:r>
              <a:rPr lang="en-US" altLang="ko-KR" sz="2000" dirty="0" smtClean="0">
                <a:solidFill>
                  <a:prstClr val="black"/>
                </a:solidFill>
                <a:latin typeface="맑은 고딕" pitchFamily="50" charset="-127"/>
                <a:ea typeface="맑은 고딕" pitchFamily="50" charset="-127"/>
              </a:rPr>
              <a:t> = </a:t>
            </a:r>
            <a:r>
              <a:rPr lang="en-US" altLang="ko-KR" sz="2000" dirty="0" err="1" smtClean="0">
                <a:solidFill>
                  <a:prstClr val="black"/>
                </a:solidFill>
                <a:latin typeface="맑은 고딕" pitchFamily="50" charset="-127"/>
                <a:ea typeface="맑은 고딕" pitchFamily="50" charset="-127"/>
              </a:rPr>
              <a:t>invoice.getLineItems</a:t>
            </a:r>
            <a:r>
              <a:rPr lang="en-US" altLang="ko-KR" sz="2000" dirty="0" smtClean="0">
                <a:solidFill>
                  <a:prstClr val="black"/>
                </a:solidFill>
                <a:latin typeface="맑은 고딕" pitchFamily="50" charset="-127"/>
                <a:ea typeface="맑은 고딕" pitchFamily="50" charset="-127"/>
              </a:rPr>
              <a:t>();</a:t>
            </a:r>
          </a:p>
          <a:p>
            <a:pPr lvl="1"/>
            <a:r>
              <a:rPr lang="en-US" altLang="ko-KR" sz="2000" dirty="0" err="1" smtClean="0">
                <a:solidFill>
                  <a:prstClr val="black"/>
                </a:solidFill>
                <a:latin typeface="맑은 고딕" pitchFamily="50" charset="-127"/>
                <a:ea typeface="맑은 고딕" pitchFamily="50" charset="-127"/>
              </a:rPr>
              <a:t>assertEquals</a:t>
            </a:r>
            <a:r>
              <a:rPr lang="en-US" altLang="ko-KR" sz="2000" dirty="0" smtClean="0">
                <a:solidFill>
                  <a:prstClr val="black"/>
                </a:solidFill>
                <a:latin typeface="맑은 고딕" pitchFamily="50" charset="-127"/>
                <a:ea typeface="맑은 고딕" pitchFamily="50" charset="-127"/>
              </a:rPr>
              <a:t>("number of items", </a:t>
            </a:r>
            <a:r>
              <a:rPr lang="en-US" altLang="ko-KR" sz="2000" dirty="0" err="1" smtClean="0">
                <a:solidFill>
                  <a:prstClr val="black"/>
                </a:solidFill>
                <a:latin typeface="맑은 고딕" pitchFamily="50" charset="-127"/>
                <a:ea typeface="맑은 고딕" pitchFamily="50" charset="-127"/>
              </a:rPr>
              <a:t>lineItems.size</a:t>
            </a:r>
            <a:r>
              <a:rPr lang="en-US" altLang="ko-KR" sz="2000" dirty="0" smtClean="0">
                <a:solidFill>
                  <a:prstClr val="black"/>
                </a:solidFill>
                <a:latin typeface="맑은 고딕" pitchFamily="50" charset="-127"/>
                <a:ea typeface="맑은 고딕" pitchFamily="50" charset="-127"/>
              </a:rPr>
              <a:t>(), 1);</a:t>
            </a:r>
          </a:p>
          <a:p>
            <a:pPr lvl="1"/>
            <a:r>
              <a:rPr lang="en-US" altLang="ko-KR" sz="2000" dirty="0" err="1" smtClean="0">
                <a:solidFill>
                  <a:prstClr val="black"/>
                </a:solidFill>
                <a:latin typeface="맑은 고딕" pitchFamily="50" charset="-127"/>
                <a:ea typeface="맑은 고딕" pitchFamily="50" charset="-127"/>
              </a:rPr>
              <a:t>LineItem</a:t>
            </a:r>
            <a:r>
              <a:rPr lang="en-US" altLang="ko-KR" sz="2000" dirty="0" smtClean="0">
                <a:solidFill>
                  <a:prstClr val="black"/>
                </a:solidFill>
                <a:latin typeface="맑은 고딕" pitchFamily="50" charset="-127"/>
                <a:ea typeface="맑은 고딕" pitchFamily="50" charset="-127"/>
              </a:rPr>
              <a:t> </a:t>
            </a:r>
            <a:r>
              <a:rPr lang="en-US" altLang="ko-KR" sz="2000" dirty="0" err="1" smtClean="0">
                <a:solidFill>
                  <a:prstClr val="black"/>
                </a:solidFill>
                <a:latin typeface="맑은 고딕" pitchFamily="50" charset="-127"/>
                <a:ea typeface="맑은 고딕" pitchFamily="50" charset="-127"/>
              </a:rPr>
              <a:t>actualLineItem</a:t>
            </a:r>
            <a:r>
              <a:rPr lang="en-US" altLang="ko-KR" sz="2000" dirty="0" smtClean="0">
                <a:solidFill>
                  <a:prstClr val="black"/>
                </a:solidFill>
                <a:latin typeface="맑은 고딕" pitchFamily="50" charset="-127"/>
                <a:ea typeface="맑은 고딕" pitchFamily="50" charset="-127"/>
              </a:rPr>
              <a:t> = (</a:t>
            </a:r>
            <a:r>
              <a:rPr lang="en-US" altLang="ko-KR" sz="2000" dirty="0" err="1" smtClean="0">
                <a:solidFill>
                  <a:prstClr val="black"/>
                </a:solidFill>
                <a:latin typeface="맑은 고딕" pitchFamily="50" charset="-127"/>
                <a:ea typeface="맑은 고딕" pitchFamily="50" charset="-127"/>
              </a:rPr>
              <a:t>LineItem</a:t>
            </a:r>
            <a:r>
              <a:rPr lang="en-US" altLang="ko-KR" sz="2000" dirty="0" smtClean="0">
                <a:solidFill>
                  <a:prstClr val="black"/>
                </a:solidFill>
                <a:latin typeface="맑은 고딕" pitchFamily="50" charset="-127"/>
                <a:ea typeface="맑은 고딕" pitchFamily="50" charset="-127"/>
              </a:rPr>
              <a:t>)</a:t>
            </a:r>
            <a:r>
              <a:rPr lang="en-US" altLang="ko-KR" sz="2000" dirty="0" err="1" smtClean="0">
                <a:solidFill>
                  <a:prstClr val="black"/>
                </a:solidFill>
                <a:latin typeface="맑은 고딕" pitchFamily="50" charset="-127"/>
                <a:ea typeface="맑은 고딕" pitchFamily="50" charset="-127"/>
              </a:rPr>
              <a:t>lineItems.get</a:t>
            </a:r>
            <a:r>
              <a:rPr lang="en-US" altLang="ko-KR" sz="2000" dirty="0" smtClean="0">
                <a:solidFill>
                  <a:prstClr val="black"/>
                </a:solidFill>
                <a:latin typeface="맑은 고딕" pitchFamily="50" charset="-127"/>
                <a:ea typeface="맑은 고딕" pitchFamily="50" charset="-127"/>
              </a:rPr>
              <a:t>(0);</a:t>
            </a:r>
          </a:p>
          <a:p>
            <a:pPr lvl="1"/>
            <a:r>
              <a:rPr lang="en-US" altLang="ko-KR" sz="2000" dirty="0" err="1" smtClean="0">
                <a:solidFill>
                  <a:prstClr val="black"/>
                </a:solidFill>
                <a:latin typeface="맑은 고딕" pitchFamily="50" charset="-127"/>
                <a:ea typeface="맑은 고딕" pitchFamily="50" charset="-127"/>
              </a:rPr>
              <a:t>assertLineItemsEqual</a:t>
            </a:r>
            <a:r>
              <a:rPr lang="en-US" altLang="ko-KR" sz="2000" dirty="0" smtClean="0">
                <a:solidFill>
                  <a:prstClr val="black"/>
                </a:solidFill>
                <a:latin typeface="맑은 고딕" pitchFamily="50" charset="-127"/>
                <a:ea typeface="맑은 고딕" pitchFamily="50" charset="-127"/>
              </a:rPr>
              <a:t>(</a:t>
            </a:r>
            <a:r>
              <a:rPr lang="en-US" altLang="ko-KR" sz="2000" dirty="0" err="1" smtClean="0">
                <a:solidFill>
                  <a:prstClr val="black"/>
                </a:solidFill>
                <a:latin typeface="맑은 고딕" pitchFamily="50" charset="-127"/>
                <a:ea typeface="맑은 고딕" pitchFamily="50" charset="-127"/>
              </a:rPr>
              <a:t>expectedLineItem</a:t>
            </a:r>
            <a:r>
              <a:rPr lang="en-US" altLang="ko-KR" sz="2000" dirty="0" smtClean="0">
                <a:solidFill>
                  <a:prstClr val="black"/>
                </a:solidFill>
                <a:latin typeface="맑은 고딕" pitchFamily="50" charset="-127"/>
                <a:ea typeface="맑은 고딕" pitchFamily="50" charset="-127"/>
              </a:rPr>
              <a:t>, </a:t>
            </a:r>
            <a:r>
              <a:rPr lang="en-US" altLang="ko-KR" sz="2000" dirty="0" err="1" smtClean="0">
                <a:solidFill>
                  <a:prstClr val="black"/>
                </a:solidFill>
                <a:latin typeface="맑은 고딕" pitchFamily="50" charset="-127"/>
                <a:ea typeface="맑은 고딕" pitchFamily="50" charset="-127"/>
              </a:rPr>
              <a:t>actualLineItem</a:t>
            </a:r>
            <a:r>
              <a:rPr lang="en-US" altLang="ko-KR" sz="2000" dirty="0" smtClean="0">
                <a:solidFill>
                  <a:prstClr val="black"/>
                </a:solidFill>
                <a:latin typeface="맑은 고딕" pitchFamily="50" charset="-127"/>
                <a:ea typeface="맑은 고딕" pitchFamily="50" charset="-127"/>
              </a:rPr>
              <a:t>);</a:t>
            </a:r>
          </a:p>
          <a:p>
            <a:r>
              <a:rPr lang="en-US" altLang="ko-KR" sz="2000" dirty="0" smtClean="0">
                <a:solidFill>
                  <a:prstClr val="black"/>
                </a:solidFill>
                <a:latin typeface="맑은 고딕" pitchFamily="50" charset="-127"/>
                <a:ea typeface="맑은 고딕" pitchFamily="50" charset="-127"/>
              </a:rPr>
              <a:t>}</a:t>
            </a:r>
            <a:endParaRPr lang="en-US" altLang="ko-KR" sz="2000" dirty="0">
              <a:solidFill>
                <a:prstClr val="black"/>
              </a:solidFill>
              <a:latin typeface="맑은 고딕" pitchFamily="50" charset="-127"/>
              <a:ea typeface="맑은 고딕" pitchFamily="50" charset="-127"/>
            </a:endParaRPr>
          </a:p>
        </p:txBody>
      </p:sp>
      <p:sp>
        <p:nvSpPr>
          <p:cNvPr id="8" name="직사각형 7"/>
          <p:cNvSpPr/>
          <p:nvPr/>
        </p:nvSpPr>
        <p:spPr>
          <a:xfrm>
            <a:off x="928662" y="3857628"/>
            <a:ext cx="7072362" cy="1214446"/>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Rix고딕 M"/>
              <a:ea typeface="Rix고딕 M"/>
            </a:endParaRPr>
          </a:p>
        </p:txBody>
      </p:sp>
      <p:cxnSp>
        <p:nvCxnSpPr>
          <p:cNvPr id="10" name="직선 연결선 9"/>
          <p:cNvCxnSpPr/>
          <p:nvPr/>
        </p:nvCxnSpPr>
        <p:spPr>
          <a:xfrm flipV="1">
            <a:off x="714348" y="4000504"/>
            <a:ext cx="6715172" cy="714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직선 연결선 12"/>
          <p:cNvCxnSpPr/>
          <p:nvPr/>
        </p:nvCxnSpPr>
        <p:spPr>
          <a:xfrm flipV="1">
            <a:off x="714348" y="4357694"/>
            <a:ext cx="6715172" cy="714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직선 연결선 13"/>
          <p:cNvCxnSpPr/>
          <p:nvPr/>
        </p:nvCxnSpPr>
        <p:spPr>
          <a:xfrm flipV="1">
            <a:off x="714348" y="4643446"/>
            <a:ext cx="6715172" cy="71438"/>
          </a:xfrm>
          <a:prstGeom prst="line">
            <a:avLst/>
          </a:prstGeom>
        </p:spPr>
        <p:style>
          <a:lnRef idx="1">
            <a:schemeClr val="accent1"/>
          </a:lnRef>
          <a:fillRef idx="0">
            <a:schemeClr val="accent1"/>
          </a:fillRef>
          <a:effectRef idx="0">
            <a:schemeClr val="accent1"/>
          </a:effectRef>
          <a:fontRef idx="minor">
            <a:schemeClr val="tx1"/>
          </a:fontRef>
        </p:style>
      </p:cxnSp>
      <p:sp>
        <p:nvSpPr>
          <p:cNvPr id="15" name="사각형 설명선 14"/>
          <p:cNvSpPr/>
          <p:nvPr/>
        </p:nvSpPr>
        <p:spPr>
          <a:xfrm>
            <a:off x="6715140" y="2568071"/>
            <a:ext cx="2286016" cy="857256"/>
          </a:xfrm>
          <a:prstGeom prst="wedgeRectCallout">
            <a:avLst>
              <a:gd name="adj1" fmla="val -62738"/>
              <a:gd name="adj2" fmla="val 15026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prstClr val="white"/>
                </a:solidFill>
                <a:latin typeface="맑은 고딕" pitchFamily="50" charset="-127"/>
                <a:ea typeface="맑은 고딕" pitchFamily="50" charset="-127"/>
              </a:rPr>
              <a:t>Mechanics</a:t>
            </a:r>
          </a:p>
          <a:p>
            <a:pPr algn="ctr"/>
            <a:r>
              <a:rPr lang="en-US" altLang="ko-KR" dirty="0" smtClean="0">
                <a:solidFill>
                  <a:prstClr val="white"/>
                </a:solidFill>
                <a:latin typeface="맑은 고딕" pitchFamily="50" charset="-127"/>
                <a:ea typeface="맑은 고딕" pitchFamily="50" charset="-127"/>
              </a:rPr>
              <a:t>Hides Intent</a:t>
            </a:r>
            <a:endParaRPr lang="ko-KR" altLang="en-US" dirty="0">
              <a:solidFill>
                <a:prstClr val="white"/>
              </a:solidFill>
              <a:latin typeface="맑은 고딕" pitchFamily="50" charset="-127"/>
              <a:ea typeface="맑은 고딕" pitchFamily="50" charset="-127"/>
            </a:endParaRPr>
          </a:p>
        </p:txBody>
      </p:sp>
    </p:spTree>
    <p:extLst>
      <p:ext uri="{BB962C8B-B14F-4D97-AF65-F5344CB8AC3E}">
        <p14:creationId xmlns:p14="http://schemas.microsoft.com/office/powerpoint/2010/main" val="279923073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Refactoring</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dirty="0" smtClean="0"/>
              <a:t>Introduce Custom Assertion - II</a:t>
            </a:r>
            <a:endParaRPr lang="ko-KR" altLang="en-US" b="1" dirty="0">
              <a:latin typeface="맑은 고딕" pitchFamily="50" charset="-127"/>
              <a:ea typeface="맑은 고딕" pitchFamily="50" charset="-127"/>
            </a:endParaRPr>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3.20</a:t>
            </a:r>
            <a:endParaRPr lang="ko-KR" altLang="en-US" b="1" dirty="0">
              <a:solidFill>
                <a:schemeClr val="tx1"/>
              </a:solidFill>
              <a:latin typeface="맑은 고딕" pitchFamily="50" charset="-127"/>
              <a:ea typeface="맑은 고딕" pitchFamily="50" charset="-127"/>
            </a:endParaRPr>
          </a:p>
        </p:txBody>
      </p:sp>
      <p:sp>
        <p:nvSpPr>
          <p:cNvPr id="11" name="직사각형 10"/>
          <p:cNvSpPr/>
          <p:nvPr/>
        </p:nvSpPr>
        <p:spPr>
          <a:xfrm>
            <a:off x="500034" y="1214422"/>
            <a:ext cx="8429684" cy="3477875"/>
          </a:xfrm>
          <a:prstGeom prst="rect">
            <a:avLst/>
          </a:prstGeom>
        </p:spPr>
        <p:txBody>
          <a:bodyPr wrap="square">
            <a:spAutoFit/>
          </a:bodyPr>
          <a:lstStyle/>
          <a:p>
            <a:r>
              <a:rPr lang="en-US" altLang="ko-KR" sz="2000" dirty="0" smtClean="0">
                <a:solidFill>
                  <a:prstClr val="black"/>
                </a:solidFill>
                <a:latin typeface="맑은 고딕" pitchFamily="50" charset="-127"/>
                <a:ea typeface="맑은 고딕" pitchFamily="50" charset="-127"/>
              </a:rPr>
              <a:t>public void </a:t>
            </a:r>
            <a:r>
              <a:rPr lang="en-US" altLang="ko-KR" sz="2000" dirty="0" err="1" smtClean="0">
                <a:solidFill>
                  <a:prstClr val="black"/>
                </a:solidFill>
                <a:latin typeface="맑은 고딕" pitchFamily="50" charset="-127"/>
                <a:ea typeface="맑은 고딕" pitchFamily="50" charset="-127"/>
              </a:rPr>
              <a:t>testAddItemQuantity_severalQuantity</a:t>
            </a:r>
            <a:r>
              <a:rPr lang="en-US" altLang="ko-KR" sz="2000" dirty="0" smtClean="0">
                <a:solidFill>
                  <a:prstClr val="black"/>
                </a:solidFill>
                <a:latin typeface="맑은 고딕" pitchFamily="50" charset="-127"/>
                <a:ea typeface="맑은 고딕" pitchFamily="50" charset="-127"/>
              </a:rPr>
              <a:t> () {</a:t>
            </a:r>
          </a:p>
          <a:p>
            <a:pPr lvl="1"/>
            <a:r>
              <a:rPr lang="en-US" altLang="ko-KR" sz="2000" dirty="0" smtClean="0">
                <a:solidFill>
                  <a:prstClr val="black"/>
                </a:solidFill>
                <a:latin typeface="맑은 고딕" pitchFamily="50" charset="-127"/>
                <a:ea typeface="맑은 고딕" pitchFamily="50" charset="-127"/>
              </a:rPr>
              <a:t>final </a:t>
            </a:r>
            <a:r>
              <a:rPr lang="en-US" altLang="ko-KR" sz="2000" dirty="0" err="1" smtClean="0">
                <a:solidFill>
                  <a:prstClr val="black"/>
                </a:solidFill>
                <a:latin typeface="맑은 고딕" pitchFamily="50" charset="-127"/>
                <a:ea typeface="맑은 고딕" pitchFamily="50" charset="-127"/>
              </a:rPr>
              <a:t>int</a:t>
            </a:r>
            <a:r>
              <a:rPr lang="en-US" altLang="ko-KR" sz="2000" dirty="0" smtClean="0">
                <a:solidFill>
                  <a:prstClr val="black"/>
                </a:solidFill>
                <a:latin typeface="맑은 고딕" pitchFamily="50" charset="-127"/>
                <a:ea typeface="맑은 고딕" pitchFamily="50" charset="-127"/>
              </a:rPr>
              <a:t> QUANTITY = 5 ;</a:t>
            </a:r>
          </a:p>
          <a:p>
            <a:pPr lvl="1"/>
            <a:r>
              <a:rPr lang="en-US" altLang="ko-KR" sz="2000" dirty="0" smtClean="0">
                <a:solidFill>
                  <a:prstClr val="black"/>
                </a:solidFill>
                <a:latin typeface="맑은 고딕" pitchFamily="50" charset="-127"/>
                <a:ea typeface="맑은 고딕" pitchFamily="50" charset="-127"/>
              </a:rPr>
              <a:t>Product </a:t>
            </a:r>
            <a:r>
              <a:rPr lang="en-US" altLang="ko-KR" sz="2000" dirty="0" err="1" smtClean="0">
                <a:solidFill>
                  <a:prstClr val="black"/>
                </a:solidFill>
                <a:latin typeface="맑은 고딕" pitchFamily="50" charset="-127"/>
                <a:ea typeface="맑은 고딕" pitchFamily="50" charset="-127"/>
              </a:rPr>
              <a:t>product</a:t>
            </a:r>
            <a:r>
              <a:rPr lang="en-US" altLang="ko-KR" sz="2000" dirty="0" smtClean="0">
                <a:solidFill>
                  <a:prstClr val="black"/>
                </a:solidFill>
                <a:latin typeface="맑은 고딕" pitchFamily="50" charset="-127"/>
                <a:ea typeface="맑은 고딕" pitchFamily="50" charset="-127"/>
              </a:rPr>
              <a:t> = </a:t>
            </a:r>
            <a:r>
              <a:rPr lang="en-US" altLang="ko-KR" sz="2000" dirty="0" err="1" smtClean="0">
                <a:solidFill>
                  <a:prstClr val="black"/>
                </a:solidFill>
                <a:latin typeface="맑은 고딕" pitchFamily="50" charset="-127"/>
                <a:ea typeface="맑은 고딕" pitchFamily="50" charset="-127"/>
              </a:rPr>
              <a:t>createAnonymousProduct</a:t>
            </a:r>
            <a:r>
              <a:rPr lang="en-US" altLang="ko-KR" sz="2000" dirty="0" smtClean="0">
                <a:solidFill>
                  <a:prstClr val="black"/>
                </a:solidFill>
                <a:latin typeface="맑은 고딕" pitchFamily="50" charset="-127"/>
                <a:ea typeface="맑은 고딕" pitchFamily="50" charset="-127"/>
              </a:rPr>
              <a:t>();</a:t>
            </a:r>
          </a:p>
          <a:p>
            <a:pPr lvl="1"/>
            <a:r>
              <a:rPr lang="en-US" altLang="ko-KR" sz="2000" dirty="0" smtClean="0">
                <a:solidFill>
                  <a:prstClr val="black"/>
                </a:solidFill>
                <a:latin typeface="맑은 고딕" pitchFamily="50" charset="-127"/>
                <a:ea typeface="맑은 고딕" pitchFamily="50" charset="-127"/>
              </a:rPr>
              <a:t>Invoice </a:t>
            </a:r>
            <a:r>
              <a:rPr lang="en-US" altLang="ko-KR" sz="2000" dirty="0" err="1" smtClean="0">
                <a:solidFill>
                  <a:prstClr val="black"/>
                </a:solidFill>
                <a:latin typeface="맑은 고딕" pitchFamily="50" charset="-127"/>
                <a:ea typeface="맑은 고딕" pitchFamily="50" charset="-127"/>
              </a:rPr>
              <a:t>invoice</a:t>
            </a:r>
            <a:r>
              <a:rPr lang="en-US" altLang="ko-KR" sz="2000" dirty="0" smtClean="0">
                <a:solidFill>
                  <a:prstClr val="black"/>
                </a:solidFill>
                <a:latin typeface="맑은 고딕" pitchFamily="50" charset="-127"/>
                <a:ea typeface="맑은 고딕" pitchFamily="50" charset="-127"/>
              </a:rPr>
              <a:t> = </a:t>
            </a:r>
            <a:r>
              <a:rPr lang="en-US" altLang="ko-KR" sz="2000" dirty="0" err="1" smtClean="0">
                <a:solidFill>
                  <a:prstClr val="black"/>
                </a:solidFill>
                <a:latin typeface="맑은 고딕" pitchFamily="50" charset="-127"/>
                <a:ea typeface="맑은 고딕" pitchFamily="50" charset="-127"/>
              </a:rPr>
              <a:t>createAnonymousInvoice</a:t>
            </a:r>
            <a:r>
              <a:rPr lang="en-US" altLang="ko-KR" sz="2000" dirty="0" smtClean="0">
                <a:solidFill>
                  <a:prstClr val="black"/>
                </a:solidFill>
                <a:latin typeface="맑은 고딕" pitchFamily="50" charset="-127"/>
                <a:ea typeface="맑은 고딕" pitchFamily="50" charset="-127"/>
              </a:rPr>
              <a:t>()</a:t>
            </a:r>
          </a:p>
          <a:p>
            <a:pPr lvl="1"/>
            <a:r>
              <a:rPr lang="en-US" altLang="ko-KR" sz="2000" dirty="0" smtClean="0">
                <a:solidFill>
                  <a:prstClr val="black"/>
                </a:solidFill>
                <a:latin typeface="맑은 고딕" pitchFamily="50" charset="-127"/>
                <a:ea typeface="맑은 고딕" pitchFamily="50" charset="-127"/>
              </a:rPr>
              <a:t>// Exercise</a:t>
            </a:r>
          </a:p>
          <a:p>
            <a:pPr lvl="1"/>
            <a:r>
              <a:rPr lang="en-US" altLang="ko-KR" sz="2000" dirty="0" err="1" smtClean="0">
                <a:solidFill>
                  <a:prstClr val="black"/>
                </a:solidFill>
                <a:latin typeface="맑은 고딕" pitchFamily="50" charset="-127"/>
                <a:ea typeface="맑은 고딕" pitchFamily="50" charset="-127"/>
              </a:rPr>
              <a:t>invoice.addItemQuantity</a:t>
            </a:r>
            <a:r>
              <a:rPr lang="en-US" altLang="ko-KR" sz="2000" dirty="0" smtClean="0">
                <a:solidFill>
                  <a:prstClr val="black"/>
                </a:solidFill>
                <a:latin typeface="맑은 고딕" pitchFamily="50" charset="-127"/>
                <a:ea typeface="맑은 고딕" pitchFamily="50" charset="-127"/>
              </a:rPr>
              <a:t>(product, QUANTITY);</a:t>
            </a:r>
          </a:p>
          <a:p>
            <a:pPr lvl="1"/>
            <a:r>
              <a:rPr lang="en-US" altLang="ko-KR" sz="2000" dirty="0" smtClean="0">
                <a:solidFill>
                  <a:prstClr val="black"/>
                </a:solidFill>
                <a:latin typeface="맑은 고딕" pitchFamily="50" charset="-127"/>
                <a:ea typeface="맑은 고딕" pitchFamily="50" charset="-127"/>
              </a:rPr>
              <a:t>// Verify</a:t>
            </a:r>
          </a:p>
          <a:p>
            <a:pPr lvl="1"/>
            <a:r>
              <a:rPr lang="en-US" altLang="ko-KR" sz="2000" dirty="0" err="1" smtClean="0">
                <a:solidFill>
                  <a:prstClr val="black"/>
                </a:solidFill>
                <a:latin typeface="맑은 고딕" pitchFamily="50" charset="-127"/>
                <a:ea typeface="맑은 고딕" pitchFamily="50" charset="-127"/>
              </a:rPr>
              <a:t>LineItem</a:t>
            </a:r>
            <a:r>
              <a:rPr lang="en-US" altLang="ko-KR" sz="2000" dirty="0" smtClean="0">
                <a:solidFill>
                  <a:prstClr val="black"/>
                </a:solidFill>
                <a:latin typeface="맑은 고딕" pitchFamily="50" charset="-127"/>
                <a:ea typeface="맑은 고딕" pitchFamily="50" charset="-127"/>
              </a:rPr>
              <a:t> </a:t>
            </a:r>
            <a:r>
              <a:rPr lang="en-US" altLang="ko-KR" sz="2000" dirty="0" err="1" smtClean="0">
                <a:solidFill>
                  <a:prstClr val="black"/>
                </a:solidFill>
                <a:latin typeface="맑은 고딕" pitchFamily="50" charset="-127"/>
                <a:ea typeface="맑은 고딕" pitchFamily="50" charset="-127"/>
              </a:rPr>
              <a:t>expectedLineItem</a:t>
            </a:r>
            <a:r>
              <a:rPr lang="en-US" altLang="ko-KR" sz="2000" dirty="0" smtClean="0">
                <a:solidFill>
                  <a:prstClr val="black"/>
                </a:solidFill>
                <a:latin typeface="맑은 고딕" pitchFamily="50" charset="-127"/>
                <a:ea typeface="맑은 고딕" pitchFamily="50" charset="-127"/>
              </a:rPr>
              <a:t> = </a:t>
            </a:r>
            <a:r>
              <a:rPr lang="en-US" altLang="ko-KR" sz="2000" dirty="0" err="1" smtClean="0">
                <a:solidFill>
                  <a:prstClr val="black"/>
                </a:solidFill>
                <a:latin typeface="맑은 고딕" pitchFamily="50" charset="-127"/>
                <a:ea typeface="맑은 고딕" pitchFamily="50" charset="-127"/>
              </a:rPr>
              <a:t>newLineItem</a:t>
            </a:r>
            <a:r>
              <a:rPr lang="en-US" altLang="ko-KR" sz="2000" dirty="0" smtClean="0">
                <a:solidFill>
                  <a:prstClr val="black"/>
                </a:solidFill>
                <a:latin typeface="맑은 고딕" pitchFamily="50" charset="-127"/>
                <a:ea typeface="맑은 고딕" pitchFamily="50" charset="-127"/>
              </a:rPr>
              <a:t>(invoice,</a:t>
            </a:r>
          </a:p>
          <a:p>
            <a:pPr lvl="2"/>
            <a:r>
              <a:rPr lang="en-US" altLang="ko-KR" sz="2000" dirty="0" smtClean="0">
                <a:solidFill>
                  <a:prstClr val="black"/>
                </a:solidFill>
                <a:latin typeface="맑은 고딕" pitchFamily="50" charset="-127"/>
                <a:ea typeface="맑은 고딕" pitchFamily="50" charset="-127"/>
              </a:rPr>
              <a:t>product, QUANTITY, </a:t>
            </a:r>
            <a:r>
              <a:rPr lang="en-US" altLang="ko-KR" sz="2000" dirty="0" err="1" smtClean="0">
                <a:solidFill>
                  <a:prstClr val="black"/>
                </a:solidFill>
                <a:latin typeface="맑은 고딕" pitchFamily="50" charset="-127"/>
                <a:ea typeface="맑은 고딕" pitchFamily="50" charset="-127"/>
              </a:rPr>
              <a:t>product.getPrice</a:t>
            </a:r>
            <a:r>
              <a:rPr lang="en-US" altLang="ko-KR" sz="2000" dirty="0" smtClean="0">
                <a:solidFill>
                  <a:prstClr val="black"/>
                </a:solidFill>
                <a:latin typeface="맑은 고딕" pitchFamily="50" charset="-127"/>
                <a:ea typeface="맑은 고딕" pitchFamily="50" charset="-127"/>
              </a:rPr>
              <a:t>()*QUANTITY );</a:t>
            </a:r>
          </a:p>
          <a:p>
            <a:pPr lvl="1"/>
            <a:r>
              <a:rPr lang="en-US" altLang="ko-KR" sz="2000" dirty="0" err="1" smtClean="0">
                <a:solidFill>
                  <a:prstClr val="black"/>
                </a:solidFill>
                <a:latin typeface="맑은 고딕" pitchFamily="50" charset="-127"/>
                <a:ea typeface="맑은 고딕" pitchFamily="50" charset="-127"/>
              </a:rPr>
              <a:t>assertExactlyOneLineItem</a:t>
            </a:r>
            <a:r>
              <a:rPr lang="en-US" altLang="ko-KR" sz="2000" dirty="0" smtClean="0">
                <a:solidFill>
                  <a:prstClr val="black"/>
                </a:solidFill>
                <a:latin typeface="맑은 고딕" pitchFamily="50" charset="-127"/>
                <a:ea typeface="맑은 고딕" pitchFamily="50" charset="-127"/>
              </a:rPr>
              <a:t>(invoice, </a:t>
            </a:r>
            <a:r>
              <a:rPr lang="en-US" altLang="ko-KR" sz="2000" dirty="0" err="1" smtClean="0">
                <a:solidFill>
                  <a:prstClr val="black"/>
                </a:solidFill>
                <a:latin typeface="맑은 고딕" pitchFamily="50" charset="-127"/>
                <a:ea typeface="맑은 고딕" pitchFamily="50" charset="-127"/>
              </a:rPr>
              <a:t>expectedLineItem</a:t>
            </a:r>
            <a:r>
              <a:rPr lang="en-US" altLang="ko-KR" sz="2000" dirty="0" smtClean="0">
                <a:solidFill>
                  <a:prstClr val="black"/>
                </a:solidFill>
                <a:latin typeface="맑은 고딕" pitchFamily="50" charset="-127"/>
                <a:ea typeface="맑은 고딕" pitchFamily="50" charset="-127"/>
              </a:rPr>
              <a:t> );</a:t>
            </a:r>
          </a:p>
          <a:p>
            <a:r>
              <a:rPr lang="en-US" altLang="ko-KR" sz="2000" dirty="0" smtClean="0">
                <a:solidFill>
                  <a:prstClr val="black"/>
                </a:solidFill>
                <a:latin typeface="맑은 고딕" pitchFamily="50" charset="-127"/>
                <a:ea typeface="맑은 고딕" pitchFamily="50" charset="-127"/>
              </a:rPr>
              <a:t>}</a:t>
            </a:r>
            <a:endParaRPr lang="en-US" altLang="ko-KR" sz="2000" dirty="0">
              <a:solidFill>
                <a:prstClr val="black"/>
              </a:solidFill>
              <a:latin typeface="맑은 고딕" pitchFamily="50" charset="-127"/>
              <a:ea typeface="맑은 고딕" pitchFamily="50" charset="-127"/>
            </a:endParaRPr>
          </a:p>
        </p:txBody>
      </p:sp>
      <p:sp>
        <p:nvSpPr>
          <p:cNvPr id="8" name="직사각형 7"/>
          <p:cNvSpPr/>
          <p:nvPr/>
        </p:nvSpPr>
        <p:spPr>
          <a:xfrm>
            <a:off x="928662" y="4040318"/>
            <a:ext cx="6429420" cy="285752"/>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Rix고딕 M"/>
              <a:ea typeface="Rix고딕 M"/>
            </a:endParaRPr>
          </a:p>
        </p:txBody>
      </p:sp>
    </p:spTree>
    <p:extLst>
      <p:ext uri="{BB962C8B-B14F-4D97-AF65-F5344CB8AC3E}">
        <p14:creationId xmlns:p14="http://schemas.microsoft.com/office/powerpoint/2010/main" val="30399368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The Whole Test – Done</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endParaRPr lang="ko-KR" altLang="en-US" b="1" dirty="0">
              <a:latin typeface="맑은 고딕" pitchFamily="50" charset="-127"/>
              <a:ea typeface="맑은 고딕" pitchFamily="50" charset="-127"/>
            </a:endParaRPr>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3.21</a:t>
            </a:r>
            <a:endParaRPr lang="ko-KR" altLang="en-US" b="1" dirty="0">
              <a:solidFill>
                <a:schemeClr val="tx1"/>
              </a:solidFill>
              <a:latin typeface="맑은 고딕" pitchFamily="50" charset="-127"/>
              <a:ea typeface="맑은 고딕" pitchFamily="50" charset="-127"/>
            </a:endParaRPr>
          </a:p>
        </p:txBody>
      </p:sp>
      <p:sp>
        <p:nvSpPr>
          <p:cNvPr id="11" name="직사각형 10"/>
          <p:cNvSpPr/>
          <p:nvPr/>
        </p:nvSpPr>
        <p:spPr>
          <a:xfrm>
            <a:off x="500034" y="1225713"/>
            <a:ext cx="8429684" cy="5632311"/>
          </a:xfrm>
          <a:prstGeom prst="rect">
            <a:avLst/>
          </a:prstGeom>
        </p:spPr>
        <p:txBody>
          <a:bodyPr wrap="square">
            <a:spAutoFit/>
          </a:bodyPr>
          <a:lstStyle/>
          <a:p>
            <a:r>
              <a:rPr lang="en-US" altLang="ko-KR" dirty="0" smtClean="0">
                <a:solidFill>
                  <a:prstClr val="black"/>
                </a:solidFill>
                <a:latin typeface="맑은 고딕" pitchFamily="50" charset="-127"/>
                <a:ea typeface="맑은 고딕" pitchFamily="50" charset="-127"/>
              </a:rPr>
              <a:t>public void </a:t>
            </a:r>
            <a:r>
              <a:rPr lang="en-US" altLang="ko-KR" dirty="0" err="1" smtClean="0">
                <a:solidFill>
                  <a:prstClr val="black"/>
                </a:solidFill>
                <a:latin typeface="맑은 고딕" pitchFamily="50" charset="-127"/>
                <a:ea typeface="맑은 고딕" pitchFamily="50" charset="-127"/>
              </a:rPr>
              <a:t>testAddItemQuantity_severalQuantity</a:t>
            </a:r>
            <a:r>
              <a:rPr lang="en-US" altLang="ko-KR" dirty="0" smtClean="0">
                <a:solidFill>
                  <a:prstClr val="black"/>
                </a:solidFill>
                <a:latin typeface="맑은 고딕" pitchFamily="50" charset="-127"/>
                <a:ea typeface="맑은 고딕" pitchFamily="50" charset="-127"/>
              </a:rPr>
              <a:t> () {</a:t>
            </a:r>
          </a:p>
          <a:p>
            <a:pPr lvl="1"/>
            <a:r>
              <a:rPr lang="en-US" altLang="ko-KR" dirty="0" smtClean="0">
                <a:solidFill>
                  <a:prstClr val="black"/>
                </a:solidFill>
                <a:latin typeface="맑은 고딕" pitchFamily="50" charset="-127"/>
                <a:ea typeface="맑은 고딕" pitchFamily="50" charset="-127"/>
              </a:rPr>
              <a:t>final </a:t>
            </a:r>
            <a:r>
              <a:rPr lang="en-US" altLang="ko-KR" dirty="0" err="1" smtClean="0">
                <a:solidFill>
                  <a:prstClr val="black"/>
                </a:solidFill>
                <a:latin typeface="맑은 고딕" pitchFamily="50" charset="-127"/>
                <a:ea typeface="맑은 고딕" pitchFamily="50" charset="-127"/>
              </a:rPr>
              <a:t>int</a:t>
            </a:r>
            <a:r>
              <a:rPr lang="en-US" altLang="ko-KR" dirty="0" smtClean="0">
                <a:solidFill>
                  <a:prstClr val="black"/>
                </a:solidFill>
                <a:latin typeface="맑은 고딕" pitchFamily="50" charset="-127"/>
                <a:ea typeface="맑은 고딕" pitchFamily="50" charset="-127"/>
              </a:rPr>
              <a:t> QUANTITY = 5 ;</a:t>
            </a:r>
          </a:p>
          <a:p>
            <a:pPr lvl="1"/>
            <a:r>
              <a:rPr lang="en-US" altLang="ko-KR" dirty="0" smtClean="0">
                <a:solidFill>
                  <a:prstClr val="black"/>
                </a:solidFill>
                <a:latin typeface="맑은 고딕" pitchFamily="50" charset="-127"/>
                <a:ea typeface="맑은 고딕" pitchFamily="50" charset="-127"/>
              </a:rPr>
              <a:t>Product </a:t>
            </a:r>
            <a:r>
              <a:rPr lang="en-US" altLang="ko-KR" dirty="0" err="1" smtClean="0">
                <a:solidFill>
                  <a:prstClr val="black"/>
                </a:solidFill>
                <a:latin typeface="맑은 고딕" pitchFamily="50" charset="-127"/>
                <a:ea typeface="맑은 고딕" pitchFamily="50" charset="-127"/>
              </a:rPr>
              <a:t>product</a:t>
            </a:r>
            <a:r>
              <a:rPr lang="en-US" altLang="ko-KR" dirty="0" smtClean="0">
                <a:solidFill>
                  <a:prstClr val="black"/>
                </a:solidFill>
                <a:latin typeface="맑은 고딕" pitchFamily="50" charset="-127"/>
                <a:ea typeface="맑은 고딕" pitchFamily="50" charset="-127"/>
              </a:rPr>
              <a:t> = </a:t>
            </a:r>
            <a:r>
              <a:rPr lang="en-US" altLang="ko-KR" dirty="0" err="1" smtClean="0">
                <a:solidFill>
                  <a:prstClr val="black"/>
                </a:solidFill>
                <a:latin typeface="맑은 고딕" pitchFamily="50" charset="-127"/>
                <a:ea typeface="맑은 고딕" pitchFamily="50" charset="-127"/>
              </a:rPr>
              <a:t>createAnonymousProduct</a:t>
            </a:r>
            <a:r>
              <a:rPr lang="en-US" altLang="ko-KR" dirty="0" smtClean="0">
                <a:solidFill>
                  <a:prstClr val="black"/>
                </a:solidFill>
                <a:latin typeface="맑은 고딕" pitchFamily="50" charset="-127"/>
                <a:ea typeface="맑은 고딕" pitchFamily="50" charset="-127"/>
              </a:rPr>
              <a:t>();</a:t>
            </a:r>
          </a:p>
          <a:p>
            <a:pPr lvl="1"/>
            <a:r>
              <a:rPr lang="en-US" altLang="ko-KR" dirty="0" smtClean="0">
                <a:solidFill>
                  <a:prstClr val="black"/>
                </a:solidFill>
                <a:latin typeface="맑은 고딕" pitchFamily="50" charset="-127"/>
                <a:ea typeface="맑은 고딕" pitchFamily="50" charset="-127"/>
              </a:rPr>
              <a:t>Invoice </a:t>
            </a:r>
            <a:r>
              <a:rPr lang="en-US" altLang="ko-KR" dirty="0" err="1" smtClean="0">
                <a:solidFill>
                  <a:prstClr val="black"/>
                </a:solidFill>
                <a:latin typeface="맑은 고딕" pitchFamily="50" charset="-127"/>
                <a:ea typeface="맑은 고딕" pitchFamily="50" charset="-127"/>
              </a:rPr>
              <a:t>invoice</a:t>
            </a:r>
            <a:r>
              <a:rPr lang="en-US" altLang="ko-KR" dirty="0" smtClean="0">
                <a:solidFill>
                  <a:prstClr val="black"/>
                </a:solidFill>
                <a:latin typeface="맑은 고딕" pitchFamily="50" charset="-127"/>
                <a:ea typeface="맑은 고딕" pitchFamily="50" charset="-127"/>
              </a:rPr>
              <a:t> = </a:t>
            </a:r>
            <a:r>
              <a:rPr lang="en-US" altLang="ko-KR" dirty="0" err="1" smtClean="0">
                <a:solidFill>
                  <a:prstClr val="black"/>
                </a:solidFill>
                <a:latin typeface="맑은 고딕" pitchFamily="50" charset="-127"/>
                <a:ea typeface="맑은 고딕" pitchFamily="50" charset="-127"/>
              </a:rPr>
              <a:t>createAnonymousInvoice</a:t>
            </a:r>
            <a:r>
              <a:rPr lang="en-US" altLang="ko-KR" dirty="0" smtClean="0">
                <a:solidFill>
                  <a:prstClr val="black"/>
                </a:solidFill>
                <a:latin typeface="맑은 고딕" pitchFamily="50" charset="-127"/>
                <a:ea typeface="맑은 고딕" pitchFamily="50" charset="-127"/>
              </a:rPr>
              <a:t>();</a:t>
            </a:r>
          </a:p>
          <a:p>
            <a:pPr lvl="1"/>
            <a:r>
              <a:rPr lang="en-US" altLang="ko-KR" dirty="0" smtClean="0">
                <a:solidFill>
                  <a:prstClr val="black"/>
                </a:solidFill>
                <a:latin typeface="맑은 고딕" pitchFamily="50" charset="-127"/>
                <a:ea typeface="맑은 고딕" pitchFamily="50" charset="-127"/>
              </a:rPr>
              <a:t>// Exercise</a:t>
            </a:r>
          </a:p>
          <a:p>
            <a:pPr lvl="1"/>
            <a:r>
              <a:rPr lang="en-US" altLang="ko-KR" dirty="0" err="1" smtClean="0">
                <a:solidFill>
                  <a:prstClr val="black"/>
                </a:solidFill>
                <a:latin typeface="맑은 고딕" pitchFamily="50" charset="-127"/>
                <a:ea typeface="맑은 고딕" pitchFamily="50" charset="-127"/>
              </a:rPr>
              <a:t>invoice.addItemQuantity</a:t>
            </a:r>
            <a:r>
              <a:rPr lang="en-US" altLang="ko-KR" dirty="0" smtClean="0">
                <a:solidFill>
                  <a:prstClr val="black"/>
                </a:solidFill>
                <a:latin typeface="맑은 고딕" pitchFamily="50" charset="-127"/>
                <a:ea typeface="맑은 고딕" pitchFamily="50" charset="-127"/>
              </a:rPr>
              <a:t>(product, QUANTITY);</a:t>
            </a:r>
          </a:p>
          <a:p>
            <a:pPr lvl="1"/>
            <a:r>
              <a:rPr lang="en-US" altLang="ko-KR" dirty="0" smtClean="0">
                <a:solidFill>
                  <a:prstClr val="black"/>
                </a:solidFill>
                <a:latin typeface="맑은 고딕" pitchFamily="50" charset="-127"/>
                <a:ea typeface="맑은 고딕" pitchFamily="50" charset="-127"/>
              </a:rPr>
              <a:t>// Verify</a:t>
            </a:r>
          </a:p>
          <a:p>
            <a:pPr lvl="1"/>
            <a:r>
              <a:rPr lang="en-US" altLang="ko-KR" dirty="0" err="1" smtClean="0">
                <a:solidFill>
                  <a:prstClr val="black"/>
                </a:solidFill>
                <a:latin typeface="맑은 고딕" pitchFamily="50" charset="-127"/>
                <a:ea typeface="맑은 고딕" pitchFamily="50" charset="-127"/>
              </a:rPr>
              <a:t>LineItem</a:t>
            </a:r>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expectedLineItem</a:t>
            </a:r>
            <a:r>
              <a:rPr lang="en-US" altLang="ko-KR" dirty="0" smtClean="0">
                <a:solidFill>
                  <a:prstClr val="black"/>
                </a:solidFill>
                <a:latin typeface="맑은 고딕" pitchFamily="50" charset="-127"/>
                <a:ea typeface="맑은 고딕" pitchFamily="50" charset="-127"/>
              </a:rPr>
              <a:t> = </a:t>
            </a:r>
            <a:r>
              <a:rPr lang="en-US" altLang="ko-KR" dirty="0" err="1" smtClean="0">
                <a:solidFill>
                  <a:prstClr val="black"/>
                </a:solidFill>
                <a:latin typeface="맑은 고딕" pitchFamily="50" charset="-127"/>
                <a:ea typeface="맑은 고딕" pitchFamily="50" charset="-127"/>
              </a:rPr>
              <a:t>newLineItem</a:t>
            </a:r>
            <a:r>
              <a:rPr lang="en-US" altLang="ko-KR" dirty="0" smtClean="0">
                <a:solidFill>
                  <a:prstClr val="black"/>
                </a:solidFill>
                <a:latin typeface="맑은 고딕" pitchFamily="50" charset="-127"/>
                <a:ea typeface="맑은 고딕" pitchFamily="50" charset="-127"/>
              </a:rPr>
              <a:t>(invoice,</a:t>
            </a:r>
          </a:p>
          <a:p>
            <a:pPr lvl="2"/>
            <a:r>
              <a:rPr lang="en-US" altLang="ko-KR" dirty="0" smtClean="0">
                <a:solidFill>
                  <a:prstClr val="black"/>
                </a:solidFill>
                <a:latin typeface="맑은 고딕" pitchFamily="50" charset="-127"/>
                <a:ea typeface="맑은 고딕" pitchFamily="50" charset="-127"/>
              </a:rPr>
              <a:t>product, QUANTITY, </a:t>
            </a:r>
            <a:r>
              <a:rPr lang="en-US" altLang="ko-KR" dirty="0" err="1" smtClean="0">
                <a:solidFill>
                  <a:prstClr val="black"/>
                </a:solidFill>
                <a:latin typeface="맑은 고딕" pitchFamily="50" charset="-127"/>
                <a:ea typeface="맑은 고딕" pitchFamily="50" charset="-127"/>
              </a:rPr>
              <a:t>product.getPrice</a:t>
            </a:r>
            <a:r>
              <a:rPr lang="en-US" altLang="ko-KR" dirty="0" smtClean="0">
                <a:solidFill>
                  <a:prstClr val="black"/>
                </a:solidFill>
                <a:latin typeface="맑은 고딕" pitchFamily="50" charset="-127"/>
                <a:ea typeface="맑은 고딕" pitchFamily="50" charset="-127"/>
              </a:rPr>
              <a:t>()*QUANTITY );</a:t>
            </a:r>
          </a:p>
          <a:p>
            <a:pPr lvl="1"/>
            <a:r>
              <a:rPr lang="en-US" altLang="ko-KR" dirty="0" err="1" smtClean="0">
                <a:solidFill>
                  <a:prstClr val="black"/>
                </a:solidFill>
                <a:latin typeface="맑은 고딕" pitchFamily="50" charset="-127"/>
                <a:ea typeface="맑은 고딕" pitchFamily="50" charset="-127"/>
              </a:rPr>
              <a:t>assertExactlyOneLineItem</a:t>
            </a:r>
            <a:r>
              <a:rPr lang="en-US" altLang="ko-KR" dirty="0" smtClean="0">
                <a:solidFill>
                  <a:prstClr val="black"/>
                </a:solidFill>
                <a:latin typeface="맑은 고딕" pitchFamily="50" charset="-127"/>
                <a:ea typeface="맑은 고딕" pitchFamily="50" charset="-127"/>
              </a:rPr>
              <a:t>(invoice, </a:t>
            </a:r>
            <a:r>
              <a:rPr lang="en-US" altLang="ko-KR" dirty="0" err="1" smtClean="0">
                <a:solidFill>
                  <a:prstClr val="black"/>
                </a:solidFill>
                <a:latin typeface="맑은 고딕" pitchFamily="50" charset="-127"/>
                <a:ea typeface="맑은 고딕" pitchFamily="50" charset="-127"/>
              </a:rPr>
              <a:t>expectedLineItem</a:t>
            </a:r>
            <a:r>
              <a:rPr lang="en-US" altLang="ko-KR" dirty="0" smtClean="0">
                <a:solidFill>
                  <a:prstClr val="black"/>
                </a:solidFill>
                <a:latin typeface="맑은 고딕" pitchFamily="50" charset="-127"/>
                <a:ea typeface="맑은 고딕" pitchFamily="50" charset="-127"/>
              </a:rPr>
              <a:t> );</a:t>
            </a:r>
          </a:p>
          <a:p>
            <a:r>
              <a:rPr lang="en-US" altLang="ko-KR" dirty="0" smtClean="0">
                <a:solidFill>
                  <a:prstClr val="black"/>
                </a:solidFill>
                <a:latin typeface="맑은 고딕" pitchFamily="50" charset="-127"/>
                <a:ea typeface="맑은 고딕" pitchFamily="50" charset="-127"/>
              </a:rPr>
              <a:t>}</a:t>
            </a:r>
          </a:p>
          <a:p>
            <a:r>
              <a:rPr lang="en-US" altLang="ko-KR" dirty="0" smtClean="0">
                <a:solidFill>
                  <a:prstClr val="black"/>
                </a:solidFill>
                <a:latin typeface="맑은 고딕" pitchFamily="50" charset="-127"/>
                <a:ea typeface="맑은 고딕" pitchFamily="50" charset="-127"/>
              </a:rPr>
              <a:t>Customer </a:t>
            </a:r>
            <a:r>
              <a:rPr lang="en-US" altLang="ko-KR" dirty="0" err="1" smtClean="0">
                <a:solidFill>
                  <a:prstClr val="black"/>
                </a:solidFill>
                <a:latin typeface="맑은 고딕" pitchFamily="50" charset="-127"/>
                <a:ea typeface="맑은 고딕" pitchFamily="50" charset="-127"/>
              </a:rPr>
              <a:t>createAnonymousCustomer</a:t>
            </a:r>
            <a:r>
              <a:rPr lang="en-US" altLang="ko-KR" dirty="0" smtClean="0">
                <a:solidFill>
                  <a:prstClr val="black"/>
                </a:solidFill>
                <a:latin typeface="맑은 고딕" pitchFamily="50" charset="-127"/>
                <a:ea typeface="맑은 고딕" pitchFamily="50" charset="-127"/>
              </a:rPr>
              <a:t>() {</a:t>
            </a:r>
          </a:p>
          <a:p>
            <a:pPr lvl="1"/>
            <a:r>
              <a:rPr lang="en-US" altLang="ko-KR" dirty="0" err="1" smtClean="0">
                <a:solidFill>
                  <a:prstClr val="black"/>
                </a:solidFill>
                <a:latin typeface="맑은 고딕" pitchFamily="50" charset="-127"/>
                <a:ea typeface="맑은 고딕" pitchFamily="50" charset="-127"/>
              </a:rPr>
              <a:t>BigDecimal</a:t>
            </a:r>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uniqueId</a:t>
            </a:r>
            <a:r>
              <a:rPr lang="en-US" altLang="ko-KR" dirty="0" smtClean="0">
                <a:solidFill>
                  <a:prstClr val="black"/>
                </a:solidFill>
                <a:latin typeface="맑은 고딕" pitchFamily="50" charset="-127"/>
                <a:ea typeface="맑은 고딕" pitchFamily="50" charset="-127"/>
              </a:rPr>
              <a:t> = </a:t>
            </a:r>
            <a:r>
              <a:rPr lang="en-US" altLang="ko-KR" dirty="0" err="1" smtClean="0">
                <a:solidFill>
                  <a:prstClr val="black"/>
                </a:solidFill>
                <a:latin typeface="맑은 고딕" pitchFamily="50" charset="-127"/>
                <a:ea typeface="맑은 고딕" pitchFamily="50" charset="-127"/>
              </a:rPr>
              <a:t>getUniqueIdForTest</a:t>
            </a:r>
            <a:r>
              <a:rPr lang="en-US" altLang="ko-KR" dirty="0" smtClean="0">
                <a:solidFill>
                  <a:prstClr val="black"/>
                </a:solidFill>
                <a:latin typeface="맑은 고딕" pitchFamily="50" charset="-127"/>
                <a:ea typeface="맑은 고딕" pitchFamily="50" charset="-127"/>
              </a:rPr>
              <a:t>()</a:t>
            </a:r>
          </a:p>
          <a:p>
            <a:pPr lvl="1"/>
            <a:r>
              <a:rPr lang="en-US" altLang="ko-KR" dirty="0" smtClean="0">
                <a:solidFill>
                  <a:prstClr val="black"/>
                </a:solidFill>
                <a:latin typeface="맑은 고딕" pitchFamily="50" charset="-127"/>
                <a:ea typeface="맑은 고딕" pitchFamily="50" charset="-127"/>
              </a:rPr>
              <a:t>Address </a:t>
            </a:r>
            <a:r>
              <a:rPr lang="en-US" altLang="ko-KR" dirty="0" err="1" smtClean="0">
                <a:solidFill>
                  <a:prstClr val="black"/>
                </a:solidFill>
                <a:latin typeface="맑은 고딕" pitchFamily="50" charset="-127"/>
                <a:ea typeface="맑은 고딕" pitchFamily="50" charset="-127"/>
              </a:rPr>
              <a:t>billingAddress</a:t>
            </a:r>
            <a:r>
              <a:rPr lang="en-US" altLang="ko-KR" dirty="0" smtClean="0">
                <a:solidFill>
                  <a:prstClr val="black"/>
                </a:solidFill>
                <a:latin typeface="맑은 고딕" pitchFamily="50" charset="-127"/>
                <a:ea typeface="맑은 고딕" pitchFamily="50" charset="-127"/>
              </a:rPr>
              <a:t> = </a:t>
            </a:r>
            <a:r>
              <a:rPr lang="en-US" altLang="ko-KR" dirty="0" err="1" smtClean="0">
                <a:solidFill>
                  <a:prstClr val="black"/>
                </a:solidFill>
                <a:latin typeface="맑은 고딕" pitchFamily="50" charset="-127"/>
                <a:ea typeface="맑은 고딕" pitchFamily="50" charset="-127"/>
              </a:rPr>
              <a:t>createAnonymousAddress</a:t>
            </a:r>
            <a:r>
              <a:rPr lang="en-US" altLang="ko-KR" dirty="0" smtClean="0">
                <a:solidFill>
                  <a:prstClr val="black"/>
                </a:solidFill>
                <a:latin typeface="맑은 고딕" pitchFamily="50" charset="-127"/>
                <a:ea typeface="맑은 고딕" pitchFamily="50" charset="-127"/>
              </a:rPr>
              <a:t>();</a:t>
            </a:r>
          </a:p>
          <a:p>
            <a:pPr lvl="1"/>
            <a:r>
              <a:rPr lang="en-US" altLang="ko-KR" dirty="0" smtClean="0">
                <a:solidFill>
                  <a:prstClr val="black"/>
                </a:solidFill>
                <a:latin typeface="맑은 고딕" pitchFamily="50" charset="-127"/>
                <a:ea typeface="맑은 고딕" pitchFamily="50" charset="-127"/>
              </a:rPr>
              <a:t>Address </a:t>
            </a:r>
            <a:r>
              <a:rPr lang="en-US" altLang="ko-KR" dirty="0" err="1" smtClean="0">
                <a:solidFill>
                  <a:prstClr val="black"/>
                </a:solidFill>
                <a:latin typeface="맑은 고딕" pitchFamily="50" charset="-127"/>
                <a:ea typeface="맑은 고딕" pitchFamily="50" charset="-127"/>
              </a:rPr>
              <a:t>shippingAddress</a:t>
            </a:r>
            <a:r>
              <a:rPr lang="en-US" altLang="ko-KR" dirty="0" smtClean="0">
                <a:solidFill>
                  <a:prstClr val="black"/>
                </a:solidFill>
                <a:latin typeface="맑은 고딕" pitchFamily="50" charset="-127"/>
                <a:ea typeface="맑은 고딕" pitchFamily="50" charset="-127"/>
              </a:rPr>
              <a:t> = </a:t>
            </a:r>
            <a:r>
              <a:rPr lang="en-US" altLang="ko-KR" dirty="0" err="1" smtClean="0">
                <a:solidFill>
                  <a:prstClr val="black"/>
                </a:solidFill>
                <a:latin typeface="맑은 고딕" pitchFamily="50" charset="-127"/>
                <a:ea typeface="맑은 고딕" pitchFamily="50" charset="-127"/>
              </a:rPr>
              <a:t>createAnonymousAddress</a:t>
            </a:r>
            <a:r>
              <a:rPr lang="en-US" altLang="ko-KR" dirty="0" smtClean="0">
                <a:solidFill>
                  <a:prstClr val="black"/>
                </a:solidFill>
                <a:latin typeface="맑은 고딕" pitchFamily="50" charset="-127"/>
                <a:ea typeface="맑은 고딕" pitchFamily="50" charset="-127"/>
              </a:rPr>
              <a:t>();</a:t>
            </a:r>
          </a:p>
          <a:p>
            <a:pPr lvl="1"/>
            <a:r>
              <a:rPr lang="en-US" altLang="ko-KR" dirty="0" smtClean="0">
                <a:solidFill>
                  <a:prstClr val="black"/>
                </a:solidFill>
                <a:latin typeface="맑은 고딕" pitchFamily="50" charset="-127"/>
                <a:ea typeface="맑은 고딕" pitchFamily="50" charset="-127"/>
              </a:rPr>
              <a:t>Customer </a:t>
            </a:r>
            <a:r>
              <a:rPr lang="en-US" altLang="ko-KR" dirty="0" err="1" smtClean="0">
                <a:solidFill>
                  <a:prstClr val="black"/>
                </a:solidFill>
                <a:latin typeface="맑은 고딕" pitchFamily="50" charset="-127"/>
                <a:ea typeface="맑은 고딕" pitchFamily="50" charset="-127"/>
              </a:rPr>
              <a:t>customer</a:t>
            </a:r>
            <a:r>
              <a:rPr lang="en-US" altLang="ko-KR" dirty="0" smtClean="0">
                <a:solidFill>
                  <a:prstClr val="black"/>
                </a:solidFill>
                <a:latin typeface="맑은 고딕" pitchFamily="50" charset="-127"/>
                <a:ea typeface="맑은 고딕" pitchFamily="50" charset="-127"/>
              </a:rPr>
              <a:t> = new Customer(</a:t>
            </a:r>
          </a:p>
          <a:p>
            <a:pPr lvl="2"/>
            <a:r>
              <a:rPr lang="en-US" altLang="ko-KR" dirty="0" err="1" smtClean="0">
                <a:solidFill>
                  <a:prstClr val="black"/>
                </a:solidFill>
                <a:latin typeface="맑은 고딕" pitchFamily="50" charset="-127"/>
                <a:ea typeface="맑은 고딕" pitchFamily="50" charset="-127"/>
              </a:rPr>
              <a:t>getUniqueInt</a:t>
            </a:r>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getUniqueString</a:t>
            </a:r>
            <a:r>
              <a:rPr lang="en-US" altLang="ko-KR" dirty="0" smtClean="0">
                <a:solidFill>
                  <a:prstClr val="black"/>
                </a:solidFill>
                <a:latin typeface="맑은 고딕" pitchFamily="50" charset="-127"/>
                <a:ea typeface="맑은 고딕" pitchFamily="50" charset="-127"/>
              </a:rPr>
              <a:t>(),</a:t>
            </a:r>
          </a:p>
          <a:p>
            <a:pPr lvl="2"/>
            <a:r>
              <a:rPr lang="en-US" altLang="ko-KR" dirty="0" err="1" smtClean="0">
                <a:solidFill>
                  <a:prstClr val="black"/>
                </a:solidFill>
                <a:latin typeface="맑은 고딕" pitchFamily="50" charset="-127"/>
                <a:ea typeface="맑은 고딕" pitchFamily="50" charset="-127"/>
              </a:rPr>
              <a:t>getUniqueString</a:t>
            </a:r>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getUniqueDiscount</a:t>
            </a:r>
            <a:r>
              <a:rPr lang="en-US" altLang="ko-KR" dirty="0" smtClean="0">
                <a:solidFill>
                  <a:prstClr val="black"/>
                </a:solidFill>
                <a:latin typeface="맑은 고딕" pitchFamily="50" charset="-127"/>
                <a:ea typeface="맑은 고딕" pitchFamily="50" charset="-127"/>
              </a:rPr>
              <a:t>(), </a:t>
            </a:r>
            <a:r>
              <a:rPr lang="en-US" altLang="ko-KR" dirty="0" err="1" smtClean="0">
                <a:solidFill>
                  <a:prstClr val="black"/>
                </a:solidFill>
                <a:latin typeface="맑은 고딕" pitchFamily="50" charset="-127"/>
                <a:ea typeface="맑은 고딕" pitchFamily="50" charset="-127"/>
              </a:rPr>
              <a:t>billingAddress</a:t>
            </a:r>
            <a:r>
              <a:rPr lang="en-US" altLang="ko-KR" dirty="0" smtClean="0">
                <a:solidFill>
                  <a:prstClr val="black"/>
                </a:solidFill>
                <a:latin typeface="맑은 고딕" pitchFamily="50" charset="-127"/>
                <a:ea typeface="맑은 고딕" pitchFamily="50" charset="-127"/>
              </a:rPr>
              <a:t>,</a:t>
            </a:r>
          </a:p>
          <a:p>
            <a:pPr lvl="2"/>
            <a:r>
              <a:rPr lang="en-US" altLang="ko-KR" dirty="0" err="1" smtClean="0">
                <a:solidFill>
                  <a:prstClr val="black"/>
                </a:solidFill>
                <a:latin typeface="맑은 고딕" pitchFamily="50" charset="-127"/>
                <a:ea typeface="맑은 고딕" pitchFamily="50" charset="-127"/>
              </a:rPr>
              <a:t>shippingAddress</a:t>
            </a:r>
            <a:r>
              <a:rPr lang="en-US" altLang="ko-KR" dirty="0" smtClean="0">
                <a:solidFill>
                  <a:prstClr val="black"/>
                </a:solidFill>
                <a:latin typeface="맑은 고딕" pitchFamily="50" charset="-127"/>
                <a:ea typeface="맑은 고딕" pitchFamily="50" charset="-127"/>
              </a:rPr>
              <a:t>);</a:t>
            </a:r>
          </a:p>
          <a:p>
            <a:r>
              <a:rPr lang="en-US" altLang="ko-KR" dirty="0" smtClean="0">
                <a:solidFill>
                  <a:prstClr val="black"/>
                </a:solidFill>
                <a:latin typeface="맑은 고딕" pitchFamily="50" charset="-127"/>
                <a:ea typeface="맑은 고딕" pitchFamily="50" charset="-127"/>
              </a:rPr>
              <a:t>}</a:t>
            </a:r>
            <a:endParaRPr lang="en-US" altLang="ko-KR" dirty="0">
              <a:solidFill>
                <a:prstClr val="black"/>
              </a:solidFill>
              <a:latin typeface="맑은 고딕" pitchFamily="50" charset="-127"/>
              <a:ea typeface="맑은 고딕" pitchFamily="50" charset="-127"/>
            </a:endParaRPr>
          </a:p>
        </p:txBody>
      </p:sp>
    </p:spTree>
    <p:extLst>
      <p:ext uri="{BB962C8B-B14F-4D97-AF65-F5344CB8AC3E}">
        <p14:creationId xmlns:p14="http://schemas.microsoft.com/office/powerpoint/2010/main" val="334614515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Test Coverage</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endParaRPr lang="ko-KR" altLang="en-US" b="1" dirty="0">
              <a:latin typeface="맑은 고딕" pitchFamily="50" charset="-127"/>
              <a:ea typeface="맑은 고딕" pitchFamily="50" charset="-127"/>
            </a:endParaRPr>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3.22</a:t>
            </a:r>
            <a:endParaRPr lang="ko-KR" altLang="en-US" b="1" dirty="0">
              <a:solidFill>
                <a:schemeClr val="tx1"/>
              </a:solidFill>
              <a:latin typeface="맑은 고딕" pitchFamily="50" charset="-127"/>
              <a:ea typeface="맑은 고딕" pitchFamily="50" charset="-127"/>
            </a:endParaRPr>
          </a:p>
        </p:txBody>
      </p:sp>
      <p:sp>
        <p:nvSpPr>
          <p:cNvPr id="11" name="직사각형 10"/>
          <p:cNvSpPr/>
          <p:nvPr/>
        </p:nvSpPr>
        <p:spPr>
          <a:xfrm>
            <a:off x="500034" y="1214422"/>
            <a:ext cx="8429684" cy="3477875"/>
          </a:xfrm>
          <a:prstGeom prst="rect">
            <a:avLst/>
          </a:prstGeom>
        </p:spPr>
        <p:txBody>
          <a:bodyPr wrap="square">
            <a:spAutoFit/>
          </a:bodyPr>
          <a:lstStyle/>
          <a:p>
            <a:r>
              <a:rPr lang="en-US" altLang="ko-KR" sz="2000" dirty="0" err="1" smtClean="0">
                <a:solidFill>
                  <a:prstClr val="black"/>
                </a:solidFill>
                <a:latin typeface="맑은 고딕" pitchFamily="50" charset="-127"/>
                <a:ea typeface="맑은 고딕" pitchFamily="50" charset="-127"/>
              </a:rPr>
              <a:t>TestInvoiceLineItems</a:t>
            </a:r>
            <a:r>
              <a:rPr lang="en-US" altLang="ko-KR" sz="2000" dirty="0" smtClean="0">
                <a:solidFill>
                  <a:prstClr val="black"/>
                </a:solidFill>
                <a:latin typeface="맑은 고딕" pitchFamily="50" charset="-127"/>
                <a:ea typeface="맑은 고딕" pitchFamily="50" charset="-127"/>
              </a:rPr>
              <a:t> extends </a:t>
            </a:r>
            <a:r>
              <a:rPr lang="en-US" altLang="ko-KR" sz="2000" dirty="0" err="1" smtClean="0">
                <a:solidFill>
                  <a:prstClr val="black"/>
                </a:solidFill>
                <a:latin typeface="맑은 고딕" pitchFamily="50" charset="-127"/>
                <a:ea typeface="맑은 고딕" pitchFamily="50" charset="-127"/>
              </a:rPr>
              <a:t>TestCase</a:t>
            </a:r>
            <a:r>
              <a:rPr lang="en-US" altLang="ko-KR" sz="2000" dirty="0" smtClean="0">
                <a:solidFill>
                  <a:prstClr val="black"/>
                </a:solidFill>
                <a:latin typeface="맑은 고딕" pitchFamily="50" charset="-127"/>
                <a:ea typeface="맑은 고딕" pitchFamily="50" charset="-127"/>
              </a:rPr>
              <a:t> {</a:t>
            </a:r>
          </a:p>
          <a:p>
            <a:pPr lvl="1"/>
            <a:r>
              <a:rPr lang="en-US" altLang="ko-KR" sz="2000" dirty="0" err="1" smtClean="0">
                <a:solidFill>
                  <a:prstClr val="black"/>
                </a:solidFill>
                <a:latin typeface="맑은 고딕" pitchFamily="50" charset="-127"/>
                <a:ea typeface="맑은 고딕" pitchFamily="50" charset="-127"/>
              </a:rPr>
              <a:t>TestAddItemQuantity_oneItem</a:t>
            </a:r>
            <a:r>
              <a:rPr lang="en-US" altLang="ko-KR" sz="2000" dirty="0" smtClean="0">
                <a:solidFill>
                  <a:prstClr val="black"/>
                </a:solidFill>
                <a:latin typeface="맑은 고딕" pitchFamily="50" charset="-127"/>
                <a:ea typeface="맑은 고딕" pitchFamily="50" charset="-127"/>
              </a:rPr>
              <a:t> {..}</a:t>
            </a:r>
          </a:p>
          <a:p>
            <a:pPr lvl="1"/>
            <a:r>
              <a:rPr lang="en-US" altLang="ko-KR" sz="2000" dirty="0" err="1" smtClean="0">
                <a:solidFill>
                  <a:prstClr val="black"/>
                </a:solidFill>
                <a:latin typeface="맑은 고딕" pitchFamily="50" charset="-127"/>
                <a:ea typeface="맑은 고딕" pitchFamily="50" charset="-127"/>
              </a:rPr>
              <a:t>TestAddItemQuantity_severalItems</a:t>
            </a:r>
            <a:r>
              <a:rPr lang="en-US" altLang="ko-KR" sz="2000" dirty="0" smtClean="0">
                <a:solidFill>
                  <a:prstClr val="black"/>
                </a:solidFill>
                <a:latin typeface="맑은 고딕" pitchFamily="50" charset="-127"/>
                <a:ea typeface="맑은 고딕" pitchFamily="50" charset="-127"/>
              </a:rPr>
              <a:t> {..}</a:t>
            </a:r>
          </a:p>
          <a:p>
            <a:pPr lvl="1"/>
            <a:r>
              <a:rPr lang="en-US" altLang="ko-KR" sz="2000" dirty="0" err="1" smtClean="0">
                <a:solidFill>
                  <a:prstClr val="black"/>
                </a:solidFill>
                <a:latin typeface="맑은 고딕" pitchFamily="50" charset="-127"/>
                <a:ea typeface="맑은 고딕" pitchFamily="50" charset="-127"/>
              </a:rPr>
              <a:t>TestAddItemQuantity_duplicateProduct</a:t>
            </a:r>
            <a:r>
              <a:rPr lang="en-US" altLang="ko-KR" sz="2000" dirty="0" smtClean="0">
                <a:solidFill>
                  <a:prstClr val="black"/>
                </a:solidFill>
                <a:latin typeface="맑은 고딕" pitchFamily="50" charset="-127"/>
                <a:ea typeface="맑은 고딕" pitchFamily="50" charset="-127"/>
              </a:rPr>
              <a:t> {..}</a:t>
            </a:r>
          </a:p>
          <a:p>
            <a:pPr lvl="1"/>
            <a:r>
              <a:rPr lang="en-US" altLang="ko-KR" sz="2000" dirty="0" err="1" smtClean="0">
                <a:solidFill>
                  <a:prstClr val="black"/>
                </a:solidFill>
                <a:latin typeface="맑은 고딕" pitchFamily="50" charset="-127"/>
                <a:ea typeface="맑은 고딕" pitchFamily="50" charset="-127"/>
              </a:rPr>
              <a:t>TestAddItemQuantity_zeroQuantity</a:t>
            </a:r>
            <a:r>
              <a:rPr lang="en-US" altLang="ko-KR" sz="2000" dirty="0" smtClean="0">
                <a:solidFill>
                  <a:prstClr val="black"/>
                </a:solidFill>
                <a:latin typeface="맑은 고딕" pitchFamily="50" charset="-127"/>
                <a:ea typeface="맑은 고딕" pitchFamily="50" charset="-127"/>
              </a:rPr>
              <a:t> {..}</a:t>
            </a:r>
          </a:p>
          <a:p>
            <a:pPr lvl="1"/>
            <a:r>
              <a:rPr lang="en-US" altLang="ko-KR" sz="2000" dirty="0" err="1" smtClean="0">
                <a:solidFill>
                  <a:prstClr val="black"/>
                </a:solidFill>
                <a:latin typeface="맑은 고딕" pitchFamily="50" charset="-127"/>
                <a:ea typeface="맑은 고딕" pitchFamily="50" charset="-127"/>
              </a:rPr>
              <a:t>TestAddItemQuantity_severalQuantity</a:t>
            </a:r>
            <a:r>
              <a:rPr lang="en-US" altLang="ko-KR" sz="2000" dirty="0" smtClean="0">
                <a:solidFill>
                  <a:prstClr val="black"/>
                </a:solidFill>
                <a:latin typeface="맑은 고딕" pitchFamily="50" charset="-127"/>
                <a:ea typeface="맑은 고딕" pitchFamily="50" charset="-127"/>
              </a:rPr>
              <a:t> {..}</a:t>
            </a:r>
          </a:p>
          <a:p>
            <a:pPr lvl="1"/>
            <a:r>
              <a:rPr lang="en-US" altLang="ko-KR" sz="2000" dirty="0" err="1" smtClean="0">
                <a:solidFill>
                  <a:prstClr val="black"/>
                </a:solidFill>
                <a:latin typeface="맑은 고딕" pitchFamily="50" charset="-127"/>
                <a:ea typeface="맑은 고딕" pitchFamily="50" charset="-127"/>
              </a:rPr>
              <a:t>TestAddItemQuantity_discountedPrice</a:t>
            </a:r>
            <a:r>
              <a:rPr lang="en-US" altLang="ko-KR" sz="2000" dirty="0" smtClean="0">
                <a:solidFill>
                  <a:prstClr val="black"/>
                </a:solidFill>
                <a:latin typeface="맑은 고딕" pitchFamily="50" charset="-127"/>
                <a:ea typeface="맑은 고딕" pitchFamily="50" charset="-127"/>
              </a:rPr>
              <a:t> {..}</a:t>
            </a:r>
          </a:p>
          <a:p>
            <a:pPr lvl="1"/>
            <a:r>
              <a:rPr lang="en-US" altLang="ko-KR" sz="2000" dirty="0" err="1" smtClean="0">
                <a:solidFill>
                  <a:prstClr val="black"/>
                </a:solidFill>
                <a:latin typeface="맑은 고딕" pitchFamily="50" charset="-127"/>
                <a:ea typeface="맑은 고딕" pitchFamily="50" charset="-127"/>
              </a:rPr>
              <a:t>TestRemoveItem_noItemsLeft</a:t>
            </a:r>
            <a:r>
              <a:rPr lang="en-US" altLang="ko-KR" sz="2000" dirty="0" smtClean="0">
                <a:solidFill>
                  <a:prstClr val="black"/>
                </a:solidFill>
                <a:latin typeface="맑은 고딕" pitchFamily="50" charset="-127"/>
                <a:ea typeface="맑은 고딕" pitchFamily="50" charset="-127"/>
              </a:rPr>
              <a:t> {..}</a:t>
            </a:r>
          </a:p>
          <a:p>
            <a:pPr lvl="1"/>
            <a:r>
              <a:rPr lang="en-US" altLang="ko-KR" sz="2000" dirty="0" err="1" smtClean="0">
                <a:solidFill>
                  <a:prstClr val="black"/>
                </a:solidFill>
                <a:latin typeface="맑은 고딕" pitchFamily="50" charset="-127"/>
                <a:ea typeface="맑은 고딕" pitchFamily="50" charset="-127"/>
              </a:rPr>
              <a:t>TestRemoveItem_oneItemLeft</a:t>
            </a:r>
            <a:r>
              <a:rPr lang="en-US" altLang="ko-KR" sz="2000" dirty="0" smtClean="0">
                <a:solidFill>
                  <a:prstClr val="black"/>
                </a:solidFill>
                <a:latin typeface="맑은 고딕" pitchFamily="50" charset="-127"/>
                <a:ea typeface="맑은 고딕" pitchFamily="50" charset="-127"/>
              </a:rPr>
              <a:t> {..}</a:t>
            </a:r>
          </a:p>
          <a:p>
            <a:pPr lvl="1"/>
            <a:r>
              <a:rPr lang="en-US" altLang="ko-KR" sz="2000" dirty="0" err="1" smtClean="0">
                <a:solidFill>
                  <a:prstClr val="black"/>
                </a:solidFill>
                <a:latin typeface="맑은 고딕" pitchFamily="50" charset="-127"/>
                <a:ea typeface="맑은 고딕" pitchFamily="50" charset="-127"/>
              </a:rPr>
              <a:t>TestRemoveItem</a:t>
            </a:r>
            <a:r>
              <a:rPr lang="en-US" altLang="ko-KR" sz="2000" dirty="0" smtClean="0">
                <a:solidFill>
                  <a:prstClr val="black"/>
                </a:solidFill>
                <a:latin typeface="맑은 고딕" pitchFamily="50" charset="-127"/>
                <a:ea typeface="맑은 고딕" pitchFamily="50" charset="-127"/>
              </a:rPr>
              <a:t>_ </a:t>
            </a:r>
            <a:r>
              <a:rPr lang="en-US" altLang="ko-KR" sz="2000" dirty="0" err="1" smtClean="0">
                <a:solidFill>
                  <a:prstClr val="black"/>
                </a:solidFill>
                <a:latin typeface="맑은 고딕" pitchFamily="50" charset="-127"/>
                <a:ea typeface="맑은 고딕" pitchFamily="50" charset="-127"/>
              </a:rPr>
              <a:t>severalItemsLeft</a:t>
            </a:r>
            <a:r>
              <a:rPr lang="en-US" altLang="ko-KR" sz="2000" dirty="0" smtClean="0">
                <a:solidFill>
                  <a:prstClr val="black"/>
                </a:solidFill>
                <a:latin typeface="맑은 고딕" pitchFamily="50" charset="-127"/>
                <a:ea typeface="맑은 고딕" pitchFamily="50" charset="-127"/>
              </a:rPr>
              <a:t> {..}</a:t>
            </a:r>
          </a:p>
          <a:p>
            <a:r>
              <a:rPr lang="en-US" altLang="ko-KR" sz="2000" dirty="0" smtClean="0">
                <a:solidFill>
                  <a:prstClr val="black"/>
                </a:solidFill>
                <a:latin typeface="맑은 고딕" pitchFamily="50" charset="-127"/>
                <a:ea typeface="맑은 고딕" pitchFamily="50" charset="-127"/>
              </a:rPr>
              <a:t>}</a:t>
            </a:r>
            <a:endParaRPr lang="en-US" altLang="ko-KR" sz="2000" dirty="0">
              <a:solidFill>
                <a:prstClr val="black"/>
              </a:solidFill>
              <a:latin typeface="맑은 고딕" pitchFamily="50" charset="-127"/>
              <a:ea typeface="맑은 고딕" pitchFamily="50" charset="-127"/>
            </a:endParaRPr>
          </a:p>
        </p:txBody>
      </p:sp>
      <p:sp>
        <p:nvSpPr>
          <p:cNvPr id="8" name="직사각형 7"/>
          <p:cNvSpPr/>
          <p:nvPr/>
        </p:nvSpPr>
        <p:spPr>
          <a:xfrm>
            <a:off x="285720" y="1825740"/>
            <a:ext cx="6429420" cy="285752"/>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Rix고딕 M"/>
              <a:ea typeface="Rix고딕 M"/>
            </a:endParaRPr>
          </a:p>
        </p:txBody>
      </p:sp>
      <p:sp>
        <p:nvSpPr>
          <p:cNvPr id="9" name="사각형 설명선 8"/>
          <p:cNvSpPr/>
          <p:nvPr/>
        </p:nvSpPr>
        <p:spPr>
          <a:xfrm>
            <a:off x="6215074" y="3468814"/>
            <a:ext cx="2571768" cy="1000132"/>
          </a:xfrm>
          <a:prstGeom prst="wedgeRectCallout">
            <a:avLst>
              <a:gd name="adj1" fmla="val -51309"/>
              <a:gd name="adj2" fmla="val -1958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prstClr val="white"/>
                </a:solidFill>
                <a:latin typeface="맑은 고딕" pitchFamily="50" charset="-127"/>
                <a:ea typeface="맑은 고딕" pitchFamily="50" charset="-127"/>
              </a:rPr>
              <a:t>Pattern: </a:t>
            </a:r>
            <a:r>
              <a:rPr lang="en-US" altLang="ko-KR" dirty="0" err="1" smtClean="0">
                <a:solidFill>
                  <a:prstClr val="white"/>
                </a:solidFill>
                <a:latin typeface="맑은 고딕" pitchFamily="50" charset="-127"/>
                <a:ea typeface="맑은 고딕" pitchFamily="50" charset="-127"/>
              </a:rPr>
              <a:t>Testcase</a:t>
            </a:r>
            <a:r>
              <a:rPr lang="en-US" altLang="ko-KR" dirty="0" smtClean="0">
                <a:solidFill>
                  <a:prstClr val="white"/>
                </a:solidFill>
                <a:latin typeface="맑은 고딕" pitchFamily="50" charset="-127"/>
                <a:ea typeface="맑은 고딕" pitchFamily="50" charset="-127"/>
              </a:rPr>
              <a:t> </a:t>
            </a:r>
            <a:br>
              <a:rPr lang="en-US" altLang="ko-KR" dirty="0" smtClean="0">
                <a:solidFill>
                  <a:prstClr val="white"/>
                </a:solidFill>
                <a:latin typeface="맑은 고딕" pitchFamily="50" charset="-127"/>
                <a:ea typeface="맑은 고딕" pitchFamily="50" charset="-127"/>
              </a:rPr>
            </a:br>
            <a:r>
              <a:rPr lang="en-US" altLang="ko-KR" dirty="0" smtClean="0">
                <a:solidFill>
                  <a:prstClr val="white"/>
                </a:solidFill>
                <a:latin typeface="맑은 고딕" pitchFamily="50" charset="-127"/>
                <a:ea typeface="맑은 고딕" pitchFamily="50" charset="-127"/>
              </a:rPr>
              <a:t>Class per Feature </a:t>
            </a:r>
            <a:endParaRPr lang="ko-KR" altLang="en-US" dirty="0">
              <a:solidFill>
                <a:prstClr val="white"/>
              </a:solidFill>
              <a:latin typeface="맑은 고딕" pitchFamily="50" charset="-127"/>
              <a:ea typeface="맑은 고딕" pitchFamily="50" charset="-127"/>
            </a:endParaRPr>
          </a:p>
        </p:txBody>
      </p:sp>
    </p:spTree>
    <p:extLst>
      <p:ext uri="{BB962C8B-B14F-4D97-AF65-F5344CB8AC3E}">
        <p14:creationId xmlns:p14="http://schemas.microsoft.com/office/powerpoint/2010/main" val="37800668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Rapid Test Writing</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endParaRPr lang="ko-KR" altLang="en-US" b="1" dirty="0">
              <a:latin typeface="맑은 고딕" pitchFamily="50" charset="-127"/>
              <a:ea typeface="맑은 고딕" pitchFamily="50" charset="-127"/>
            </a:endParaRPr>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3.23</a:t>
            </a:r>
            <a:endParaRPr lang="ko-KR" altLang="en-US" b="1" dirty="0">
              <a:solidFill>
                <a:schemeClr val="tx1"/>
              </a:solidFill>
              <a:latin typeface="맑은 고딕" pitchFamily="50" charset="-127"/>
              <a:ea typeface="맑은 고딕" pitchFamily="50" charset="-127"/>
            </a:endParaRPr>
          </a:p>
        </p:txBody>
      </p:sp>
      <p:sp>
        <p:nvSpPr>
          <p:cNvPr id="11" name="직사각형 10"/>
          <p:cNvSpPr/>
          <p:nvPr/>
        </p:nvSpPr>
        <p:spPr>
          <a:xfrm>
            <a:off x="500034" y="1198324"/>
            <a:ext cx="8429684" cy="5016758"/>
          </a:xfrm>
          <a:prstGeom prst="rect">
            <a:avLst/>
          </a:prstGeom>
        </p:spPr>
        <p:txBody>
          <a:bodyPr wrap="square">
            <a:spAutoFit/>
          </a:bodyPr>
          <a:lstStyle/>
          <a:p>
            <a:r>
              <a:rPr lang="en-US" altLang="ko-KR" sz="2000" dirty="0" smtClean="0">
                <a:solidFill>
                  <a:prstClr val="black"/>
                </a:solidFill>
                <a:latin typeface="맑은 고딕" pitchFamily="50" charset="-127"/>
                <a:ea typeface="맑은 고딕" pitchFamily="50" charset="-127"/>
              </a:rPr>
              <a:t>public void </a:t>
            </a:r>
            <a:r>
              <a:rPr lang="en-US" altLang="ko-KR" sz="2000" dirty="0" err="1" smtClean="0">
                <a:solidFill>
                  <a:prstClr val="black"/>
                </a:solidFill>
                <a:latin typeface="맑은 고딕" pitchFamily="50" charset="-127"/>
                <a:ea typeface="맑은 고딕" pitchFamily="50" charset="-127"/>
              </a:rPr>
              <a:t>testAddItemQuantity_severalItems</a:t>
            </a:r>
            <a:r>
              <a:rPr lang="en-US" altLang="ko-KR" sz="2000" dirty="0" smtClean="0">
                <a:solidFill>
                  <a:prstClr val="black"/>
                </a:solidFill>
                <a:latin typeface="맑은 고딕" pitchFamily="50" charset="-127"/>
                <a:ea typeface="맑은 고딕" pitchFamily="50" charset="-127"/>
              </a:rPr>
              <a:t> () {</a:t>
            </a:r>
          </a:p>
          <a:p>
            <a:pPr lvl="1"/>
            <a:r>
              <a:rPr lang="en-US" altLang="ko-KR" sz="2000" dirty="0" smtClean="0">
                <a:solidFill>
                  <a:prstClr val="black"/>
                </a:solidFill>
                <a:latin typeface="맑은 고딕" pitchFamily="50" charset="-127"/>
                <a:ea typeface="맑은 고딕" pitchFamily="50" charset="-127"/>
              </a:rPr>
              <a:t>final </a:t>
            </a:r>
            <a:r>
              <a:rPr lang="en-US" altLang="ko-KR" sz="2000" dirty="0" err="1" smtClean="0">
                <a:solidFill>
                  <a:prstClr val="black"/>
                </a:solidFill>
                <a:latin typeface="맑은 고딕" pitchFamily="50" charset="-127"/>
                <a:ea typeface="맑은 고딕" pitchFamily="50" charset="-127"/>
              </a:rPr>
              <a:t>int</a:t>
            </a:r>
            <a:r>
              <a:rPr lang="en-US" altLang="ko-KR" sz="2000" dirty="0" smtClean="0">
                <a:solidFill>
                  <a:prstClr val="black"/>
                </a:solidFill>
                <a:latin typeface="맑은 고딕" pitchFamily="50" charset="-127"/>
                <a:ea typeface="맑은 고딕" pitchFamily="50" charset="-127"/>
              </a:rPr>
              <a:t> QUANTITY = 1 ;</a:t>
            </a:r>
          </a:p>
          <a:p>
            <a:pPr lvl="1"/>
            <a:r>
              <a:rPr lang="en-US" altLang="ko-KR" sz="2000" dirty="0" smtClean="0">
                <a:solidFill>
                  <a:prstClr val="black"/>
                </a:solidFill>
                <a:latin typeface="맑은 고딕" pitchFamily="50" charset="-127"/>
                <a:ea typeface="맑은 고딕" pitchFamily="50" charset="-127"/>
              </a:rPr>
              <a:t>Product product1 = </a:t>
            </a:r>
            <a:r>
              <a:rPr lang="en-US" altLang="ko-KR" sz="2000" dirty="0" err="1" smtClean="0">
                <a:solidFill>
                  <a:prstClr val="black"/>
                </a:solidFill>
                <a:latin typeface="맑은 고딕" pitchFamily="50" charset="-127"/>
                <a:ea typeface="맑은 고딕" pitchFamily="50" charset="-127"/>
              </a:rPr>
              <a:t>createAnonymousProduct</a:t>
            </a:r>
            <a:r>
              <a:rPr lang="en-US" altLang="ko-KR" sz="2000" dirty="0" smtClean="0">
                <a:solidFill>
                  <a:prstClr val="black"/>
                </a:solidFill>
                <a:latin typeface="맑은 고딕" pitchFamily="50" charset="-127"/>
                <a:ea typeface="맑은 고딕" pitchFamily="50" charset="-127"/>
              </a:rPr>
              <a:t>();</a:t>
            </a:r>
          </a:p>
          <a:p>
            <a:pPr lvl="1"/>
            <a:r>
              <a:rPr lang="en-US" altLang="ko-KR" sz="2000" dirty="0" smtClean="0">
                <a:solidFill>
                  <a:prstClr val="black"/>
                </a:solidFill>
                <a:latin typeface="맑은 고딕" pitchFamily="50" charset="-127"/>
                <a:ea typeface="맑은 고딕" pitchFamily="50" charset="-127"/>
              </a:rPr>
              <a:t>Product product2 = </a:t>
            </a:r>
            <a:r>
              <a:rPr lang="en-US" altLang="ko-KR" sz="2000" dirty="0" err="1" smtClean="0">
                <a:solidFill>
                  <a:prstClr val="black"/>
                </a:solidFill>
                <a:latin typeface="맑은 고딕" pitchFamily="50" charset="-127"/>
                <a:ea typeface="맑은 고딕" pitchFamily="50" charset="-127"/>
              </a:rPr>
              <a:t>createAnonymousProduct</a:t>
            </a:r>
            <a:r>
              <a:rPr lang="en-US" altLang="ko-KR" sz="2000" dirty="0" smtClean="0">
                <a:solidFill>
                  <a:prstClr val="black"/>
                </a:solidFill>
                <a:latin typeface="맑은 고딕" pitchFamily="50" charset="-127"/>
                <a:ea typeface="맑은 고딕" pitchFamily="50" charset="-127"/>
              </a:rPr>
              <a:t>();</a:t>
            </a:r>
          </a:p>
          <a:p>
            <a:pPr lvl="1"/>
            <a:r>
              <a:rPr lang="en-US" altLang="ko-KR" sz="2000" dirty="0" smtClean="0">
                <a:solidFill>
                  <a:prstClr val="black"/>
                </a:solidFill>
                <a:latin typeface="맑은 고딕" pitchFamily="50" charset="-127"/>
                <a:ea typeface="맑은 고딕" pitchFamily="50" charset="-127"/>
              </a:rPr>
              <a:t>Invoice </a:t>
            </a:r>
            <a:r>
              <a:rPr lang="en-US" altLang="ko-KR" sz="2000" dirty="0" err="1" smtClean="0">
                <a:solidFill>
                  <a:prstClr val="black"/>
                </a:solidFill>
                <a:latin typeface="맑은 고딕" pitchFamily="50" charset="-127"/>
                <a:ea typeface="맑은 고딕" pitchFamily="50" charset="-127"/>
              </a:rPr>
              <a:t>invoice</a:t>
            </a:r>
            <a:r>
              <a:rPr lang="en-US" altLang="ko-KR" sz="2000" dirty="0" smtClean="0">
                <a:solidFill>
                  <a:prstClr val="black"/>
                </a:solidFill>
                <a:latin typeface="맑은 고딕" pitchFamily="50" charset="-127"/>
                <a:ea typeface="맑은 고딕" pitchFamily="50" charset="-127"/>
              </a:rPr>
              <a:t> = </a:t>
            </a:r>
            <a:r>
              <a:rPr lang="en-US" altLang="ko-KR" sz="2000" dirty="0" err="1" smtClean="0">
                <a:solidFill>
                  <a:prstClr val="black"/>
                </a:solidFill>
                <a:latin typeface="맑은 고딕" pitchFamily="50" charset="-127"/>
                <a:ea typeface="맑은 고딕" pitchFamily="50" charset="-127"/>
              </a:rPr>
              <a:t>createAnonymousInvoice</a:t>
            </a:r>
            <a:r>
              <a:rPr lang="en-US" altLang="ko-KR" sz="2000" dirty="0" smtClean="0">
                <a:solidFill>
                  <a:prstClr val="black"/>
                </a:solidFill>
                <a:latin typeface="맑은 고딕" pitchFamily="50" charset="-127"/>
                <a:ea typeface="맑은 고딕" pitchFamily="50" charset="-127"/>
              </a:rPr>
              <a:t>();</a:t>
            </a:r>
          </a:p>
          <a:p>
            <a:pPr lvl="1"/>
            <a:r>
              <a:rPr lang="en-US" altLang="ko-KR" sz="2000" dirty="0" smtClean="0">
                <a:solidFill>
                  <a:prstClr val="black"/>
                </a:solidFill>
                <a:latin typeface="맑은 고딕" pitchFamily="50" charset="-127"/>
                <a:ea typeface="맑은 고딕" pitchFamily="50" charset="-127"/>
              </a:rPr>
              <a:t>// Exercise</a:t>
            </a:r>
          </a:p>
          <a:p>
            <a:pPr lvl="1"/>
            <a:r>
              <a:rPr lang="en-US" altLang="ko-KR" sz="2000" dirty="0" err="1" smtClean="0">
                <a:solidFill>
                  <a:prstClr val="black"/>
                </a:solidFill>
                <a:latin typeface="맑은 고딕" pitchFamily="50" charset="-127"/>
                <a:ea typeface="맑은 고딕" pitchFamily="50" charset="-127"/>
              </a:rPr>
              <a:t>invoice.addItemQuantity</a:t>
            </a:r>
            <a:r>
              <a:rPr lang="en-US" altLang="ko-KR" sz="2000" dirty="0" smtClean="0">
                <a:solidFill>
                  <a:prstClr val="black"/>
                </a:solidFill>
                <a:latin typeface="맑은 고딕" pitchFamily="50" charset="-127"/>
                <a:ea typeface="맑은 고딕" pitchFamily="50" charset="-127"/>
              </a:rPr>
              <a:t>(product1, QUANTITY);</a:t>
            </a:r>
          </a:p>
          <a:p>
            <a:pPr lvl="1"/>
            <a:r>
              <a:rPr lang="en-US" altLang="ko-KR" sz="2000" dirty="0" err="1" smtClean="0">
                <a:solidFill>
                  <a:prstClr val="black"/>
                </a:solidFill>
                <a:latin typeface="맑은 고딕" pitchFamily="50" charset="-127"/>
                <a:ea typeface="맑은 고딕" pitchFamily="50" charset="-127"/>
              </a:rPr>
              <a:t>invoice.addItemQuantity</a:t>
            </a:r>
            <a:r>
              <a:rPr lang="en-US" altLang="ko-KR" sz="2000" dirty="0" smtClean="0">
                <a:solidFill>
                  <a:prstClr val="black"/>
                </a:solidFill>
                <a:latin typeface="맑은 고딕" pitchFamily="50" charset="-127"/>
                <a:ea typeface="맑은 고딕" pitchFamily="50" charset="-127"/>
              </a:rPr>
              <a:t>(product2, QUANTITY);</a:t>
            </a:r>
          </a:p>
          <a:p>
            <a:pPr lvl="1"/>
            <a:r>
              <a:rPr lang="en-US" altLang="ko-KR" sz="2000" dirty="0" smtClean="0">
                <a:solidFill>
                  <a:prstClr val="black"/>
                </a:solidFill>
                <a:latin typeface="맑은 고딕" pitchFamily="50" charset="-127"/>
                <a:ea typeface="맑은 고딕" pitchFamily="50" charset="-127"/>
              </a:rPr>
              <a:t>// Verify</a:t>
            </a:r>
          </a:p>
          <a:p>
            <a:pPr lvl="1"/>
            <a:r>
              <a:rPr lang="en-US" altLang="ko-KR" sz="2000" dirty="0" err="1" smtClean="0">
                <a:solidFill>
                  <a:prstClr val="black"/>
                </a:solidFill>
                <a:latin typeface="맑은 고딕" pitchFamily="50" charset="-127"/>
                <a:ea typeface="맑은 고딕" pitchFamily="50" charset="-127"/>
              </a:rPr>
              <a:t>LineItem</a:t>
            </a:r>
            <a:r>
              <a:rPr lang="en-US" altLang="ko-KR" sz="2000" dirty="0" smtClean="0">
                <a:solidFill>
                  <a:prstClr val="black"/>
                </a:solidFill>
                <a:latin typeface="맑은 고딕" pitchFamily="50" charset="-127"/>
                <a:ea typeface="맑은 고딕" pitchFamily="50" charset="-127"/>
              </a:rPr>
              <a:t> expectedLineItem1 = </a:t>
            </a:r>
            <a:r>
              <a:rPr lang="en-US" altLang="ko-KR" sz="2000" dirty="0" err="1" smtClean="0">
                <a:solidFill>
                  <a:prstClr val="black"/>
                </a:solidFill>
                <a:latin typeface="맑은 고딕" pitchFamily="50" charset="-127"/>
                <a:ea typeface="맑은 고딕" pitchFamily="50" charset="-127"/>
              </a:rPr>
              <a:t>newLineItem</a:t>
            </a:r>
            <a:r>
              <a:rPr lang="en-US" altLang="ko-KR" sz="2000" dirty="0" smtClean="0">
                <a:solidFill>
                  <a:prstClr val="black"/>
                </a:solidFill>
                <a:latin typeface="맑은 고딕" pitchFamily="50" charset="-127"/>
                <a:ea typeface="맑은 고딕" pitchFamily="50" charset="-127"/>
              </a:rPr>
              <a:t>(invoice,</a:t>
            </a:r>
          </a:p>
          <a:p>
            <a:pPr lvl="2"/>
            <a:r>
              <a:rPr lang="en-US" altLang="ko-KR" sz="2000" dirty="0" smtClean="0">
                <a:solidFill>
                  <a:prstClr val="black"/>
                </a:solidFill>
                <a:latin typeface="맑은 고딕" pitchFamily="50" charset="-127"/>
                <a:ea typeface="맑은 고딕" pitchFamily="50" charset="-127"/>
              </a:rPr>
              <a:t>product, QUANTITY, </a:t>
            </a:r>
            <a:r>
              <a:rPr lang="en-US" altLang="ko-KR" sz="2000" dirty="0" err="1" smtClean="0">
                <a:solidFill>
                  <a:prstClr val="black"/>
                </a:solidFill>
                <a:latin typeface="맑은 고딕" pitchFamily="50" charset="-127"/>
                <a:ea typeface="맑은 고딕" pitchFamily="50" charset="-127"/>
              </a:rPr>
              <a:t>product.getPrice</a:t>
            </a:r>
            <a:r>
              <a:rPr lang="en-US" altLang="ko-KR" sz="2000" dirty="0" smtClean="0">
                <a:solidFill>
                  <a:prstClr val="black"/>
                </a:solidFill>
                <a:latin typeface="맑은 고딕" pitchFamily="50" charset="-127"/>
                <a:ea typeface="맑은 고딕" pitchFamily="50" charset="-127"/>
              </a:rPr>
              <a:t>()*QUANTITY );</a:t>
            </a:r>
          </a:p>
          <a:p>
            <a:pPr lvl="1"/>
            <a:r>
              <a:rPr lang="en-US" altLang="ko-KR" sz="2000" dirty="0" err="1" smtClean="0">
                <a:solidFill>
                  <a:prstClr val="black"/>
                </a:solidFill>
                <a:latin typeface="맑은 고딕" pitchFamily="50" charset="-127"/>
                <a:ea typeface="맑은 고딕" pitchFamily="50" charset="-127"/>
              </a:rPr>
              <a:t>LineItem</a:t>
            </a:r>
            <a:r>
              <a:rPr lang="en-US" altLang="ko-KR" sz="2000" dirty="0" smtClean="0">
                <a:solidFill>
                  <a:prstClr val="black"/>
                </a:solidFill>
                <a:latin typeface="맑은 고딕" pitchFamily="50" charset="-127"/>
                <a:ea typeface="맑은 고딕" pitchFamily="50" charset="-127"/>
              </a:rPr>
              <a:t> expectedLineItem2 = </a:t>
            </a:r>
            <a:r>
              <a:rPr lang="en-US" altLang="ko-KR" sz="2000" dirty="0" err="1" smtClean="0">
                <a:solidFill>
                  <a:prstClr val="black"/>
                </a:solidFill>
                <a:latin typeface="맑은 고딕" pitchFamily="50" charset="-127"/>
                <a:ea typeface="맑은 고딕" pitchFamily="50" charset="-127"/>
              </a:rPr>
              <a:t>newLineItem</a:t>
            </a:r>
            <a:r>
              <a:rPr lang="en-US" altLang="ko-KR" sz="2000" dirty="0" smtClean="0">
                <a:solidFill>
                  <a:prstClr val="black"/>
                </a:solidFill>
                <a:latin typeface="맑은 고딕" pitchFamily="50" charset="-127"/>
                <a:ea typeface="맑은 고딕" pitchFamily="50" charset="-127"/>
              </a:rPr>
              <a:t>(invoice,</a:t>
            </a:r>
          </a:p>
          <a:p>
            <a:pPr lvl="2"/>
            <a:r>
              <a:rPr lang="en-US" altLang="ko-KR" sz="2000" dirty="0" smtClean="0">
                <a:solidFill>
                  <a:prstClr val="black"/>
                </a:solidFill>
                <a:latin typeface="맑은 고딕" pitchFamily="50" charset="-127"/>
                <a:ea typeface="맑은 고딕" pitchFamily="50" charset="-127"/>
              </a:rPr>
              <a:t>product, QUANTITY, </a:t>
            </a:r>
            <a:r>
              <a:rPr lang="en-US" altLang="ko-KR" sz="2000" dirty="0" err="1" smtClean="0">
                <a:solidFill>
                  <a:prstClr val="black"/>
                </a:solidFill>
                <a:latin typeface="맑은 고딕" pitchFamily="50" charset="-127"/>
                <a:ea typeface="맑은 고딕" pitchFamily="50" charset="-127"/>
              </a:rPr>
              <a:t>product.getPrice</a:t>
            </a:r>
            <a:r>
              <a:rPr lang="en-US" altLang="ko-KR" sz="2000" dirty="0" smtClean="0">
                <a:solidFill>
                  <a:prstClr val="black"/>
                </a:solidFill>
                <a:latin typeface="맑은 고딕" pitchFamily="50" charset="-127"/>
                <a:ea typeface="맑은 고딕" pitchFamily="50" charset="-127"/>
              </a:rPr>
              <a:t>()*QUANTITY );</a:t>
            </a:r>
          </a:p>
          <a:p>
            <a:pPr lvl="1"/>
            <a:r>
              <a:rPr lang="en-US" altLang="ko-KR" sz="2000" dirty="0" err="1" smtClean="0">
                <a:solidFill>
                  <a:prstClr val="black"/>
                </a:solidFill>
                <a:latin typeface="맑은 고딕" pitchFamily="50" charset="-127"/>
                <a:ea typeface="맑은 고딕" pitchFamily="50" charset="-127"/>
              </a:rPr>
              <a:t>assertExactlyTwoLineItems</a:t>
            </a:r>
            <a:r>
              <a:rPr lang="en-US" altLang="ko-KR" sz="2000" dirty="0" smtClean="0">
                <a:solidFill>
                  <a:prstClr val="black"/>
                </a:solidFill>
                <a:latin typeface="맑은 고딕" pitchFamily="50" charset="-127"/>
                <a:ea typeface="맑은 고딕" pitchFamily="50" charset="-127"/>
              </a:rPr>
              <a:t>(invoice,</a:t>
            </a:r>
          </a:p>
          <a:p>
            <a:pPr lvl="2"/>
            <a:r>
              <a:rPr lang="en-US" altLang="ko-KR" sz="2000" dirty="0" smtClean="0">
                <a:solidFill>
                  <a:prstClr val="black"/>
                </a:solidFill>
                <a:latin typeface="맑은 고딕" pitchFamily="50" charset="-127"/>
                <a:ea typeface="맑은 고딕" pitchFamily="50" charset="-127"/>
              </a:rPr>
              <a:t>expectedLineItem1, expectedLineItem2 );</a:t>
            </a:r>
          </a:p>
          <a:p>
            <a:r>
              <a:rPr lang="en-US" altLang="ko-KR" sz="2000" dirty="0" smtClean="0">
                <a:solidFill>
                  <a:prstClr val="black"/>
                </a:solidFill>
                <a:latin typeface="맑은 고딕" pitchFamily="50" charset="-127"/>
                <a:ea typeface="맑은 고딕" pitchFamily="50" charset="-127"/>
              </a:rPr>
              <a:t>}</a:t>
            </a:r>
            <a:endParaRPr lang="en-US" altLang="ko-KR" sz="2000" dirty="0">
              <a:solidFill>
                <a:prstClr val="black"/>
              </a:solidFill>
              <a:latin typeface="맑은 고딕" pitchFamily="50" charset="-127"/>
              <a:ea typeface="맑은 고딕" pitchFamily="50" charset="-127"/>
            </a:endParaRPr>
          </a:p>
        </p:txBody>
      </p:sp>
      <p:sp>
        <p:nvSpPr>
          <p:cNvPr id="8" name="직사각형 7"/>
          <p:cNvSpPr/>
          <p:nvPr/>
        </p:nvSpPr>
        <p:spPr>
          <a:xfrm>
            <a:off x="1428728" y="1238138"/>
            <a:ext cx="5000660" cy="357190"/>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Rix고딕 M"/>
              <a:ea typeface="Rix고딕 M"/>
            </a:endParaRPr>
          </a:p>
        </p:txBody>
      </p:sp>
    </p:spTree>
    <p:extLst>
      <p:ext uri="{BB962C8B-B14F-4D97-AF65-F5344CB8AC3E}">
        <p14:creationId xmlns:p14="http://schemas.microsoft.com/office/powerpoint/2010/main" val="297513895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The Smells Seen Thus Far</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endParaRPr lang="ko-KR" altLang="en-US" b="1" dirty="0">
              <a:latin typeface="맑은 고딕" pitchFamily="50" charset="-127"/>
              <a:ea typeface="맑은 고딕" pitchFamily="50" charset="-127"/>
            </a:endParaRPr>
          </a:p>
        </p:txBody>
      </p:sp>
      <p:sp>
        <p:nvSpPr>
          <p:cNvPr id="2" name="내용 개체 틀 1"/>
          <p:cNvSpPr>
            <a:spLocks noGrp="1"/>
          </p:cNvSpPr>
          <p:nvPr>
            <p:ph sz="quarter" idx="10"/>
          </p:nvPr>
        </p:nvSpPr>
        <p:spPr>
          <a:xfrm>
            <a:off x="500089" y="1143004"/>
            <a:ext cx="8143877" cy="5357830"/>
          </a:xfrm>
        </p:spPr>
        <p:txBody>
          <a:bodyPr>
            <a:noAutofit/>
          </a:bodyPr>
          <a:lstStyle/>
          <a:p>
            <a:r>
              <a:rPr lang="en-US" altLang="ko-KR" sz="2400" dirty="0" smtClean="0"/>
              <a:t>Obscure Test</a:t>
            </a:r>
          </a:p>
          <a:p>
            <a:pPr lvl="1"/>
            <a:r>
              <a:rPr lang="en-US" altLang="ko-KR" sz="2000" dirty="0" smtClean="0"/>
              <a:t>The test is hard to understand. Specific causes:</a:t>
            </a:r>
          </a:p>
          <a:p>
            <a:pPr lvl="2"/>
            <a:r>
              <a:rPr lang="en-US" altLang="ko-KR" sz="1800" dirty="0" smtClean="0"/>
              <a:t>Hard-Coded Test Data</a:t>
            </a:r>
          </a:p>
          <a:p>
            <a:pPr lvl="3"/>
            <a:r>
              <a:rPr lang="en-US" altLang="ko-KR" sz="1800" dirty="0" smtClean="0"/>
              <a:t>Literal Constants</a:t>
            </a:r>
          </a:p>
          <a:p>
            <a:pPr lvl="2"/>
            <a:r>
              <a:rPr lang="en-US" altLang="ko-KR" sz="1800" dirty="0" smtClean="0"/>
              <a:t>Irrelevant Information</a:t>
            </a:r>
          </a:p>
          <a:p>
            <a:pPr lvl="3"/>
            <a:r>
              <a:rPr lang="en-US" altLang="ko-KR" sz="1800" dirty="0" smtClean="0"/>
              <a:t>Information in test unrelated to SUT behavior</a:t>
            </a:r>
          </a:p>
        </p:txBody>
      </p:sp>
      <p:sp>
        <p:nvSpPr>
          <p:cNvPr id="7" name="텍스트 개체 틀 6"/>
          <p:cNvSpPr>
            <a:spLocks noGrp="1"/>
          </p:cNvSpPr>
          <p:nvPr>
            <p:ph type="body" sz="quarter" idx="13"/>
          </p:nvPr>
        </p:nvSpPr>
        <p:spPr>
          <a:xfrm>
            <a:off x="214282" y="214290"/>
            <a:ext cx="785818" cy="428628"/>
          </a:xfrm>
        </p:spPr>
        <p:txBody>
          <a:bodyPr>
            <a:normAutofit fontScale="70000" lnSpcReduction="20000"/>
          </a:bodyPr>
          <a:lstStyle/>
          <a:p>
            <a:r>
              <a:rPr lang="en-US" altLang="ko-KR" b="1" dirty="0" smtClean="0">
                <a:solidFill>
                  <a:schemeClr val="tx1"/>
                </a:solidFill>
                <a:latin typeface="맑은 고딕" pitchFamily="50" charset="-127"/>
                <a:ea typeface="맑은 고딕" pitchFamily="50" charset="-127"/>
              </a:rPr>
              <a:t>3.24</a:t>
            </a:r>
            <a:endParaRPr lang="ko-KR" altLang="en-US" b="1" dirty="0">
              <a:solidFill>
                <a:schemeClr val="tx1"/>
              </a:solidFill>
              <a:latin typeface="맑은 고딕" pitchFamily="50" charset="-127"/>
              <a:ea typeface="맑은 고딕" pitchFamily="50" charset="-127"/>
            </a:endParaRPr>
          </a:p>
        </p:txBody>
      </p:sp>
    </p:spTree>
    <p:extLst>
      <p:ext uri="{BB962C8B-B14F-4D97-AF65-F5344CB8AC3E}">
        <p14:creationId xmlns:p14="http://schemas.microsoft.com/office/powerpoint/2010/main" val="60752904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The Patterns Used So Far</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endParaRPr lang="ko-KR" altLang="en-US" b="1" dirty="0">
              <a:latin typeface="맑은 고딕" pitchFamily="50" charset="-127"/>
              <a:ea typeface="맑은 고딕" pitchFamily="50" charset="-127"/>
            </a:endParaRPr>
          </a:p>
        </p:txBody>
      </p:sp>
      <p:sp>
        <p:nvSpPr>
          <p:cNvPr id="2" name="내용 개체 틀 1"/>
          <p:cNvSpPr>
            <a:spLocks noGrp="1"/>
          </p:cNvSpPr>
          <p:nvPr>
            <p:ph sz="quarter" idx="10"/>
          </p:nvPr>
        </p:nvSpPr>
        <p:spPr>
          <a:xfrm>
            <a:off x="500089" y="1143004"/>
            <a:ext cx="8143877" cy="5357830"/>
          </a:xfrm>
        </p:spPr>
        <p:txBody>
          <a:bodyPr>
            <a:noAutofit/>
          </a:bodyPr>
          <a:lstStyle/>
          <a:p>
            <a:r>
              <a:rPr lang="en-US" altLang="ko-KR" sz="2000" dirty="0" smtClean="0"/>
              <a:t> Generated Value</a:t>
            </a:r>
          </a:p>
          <a:p>
            <a:pPr lvl="1"/>
            <a:r>
              <a:rPr lang="en-US" altLang="ko-KR" sz="2000" dirty="0" smtClean="0"/>
              <a:t>Variation: Distinct Generated Value</a:t>
            </a:r>
          </a:p>
          <a:p>
            <a:pPr lvl="2"/>
            <a:r>
              <a:rPr lang="en-US" altLang="ko-KR" sz="2000" dirty="0" smtClean="0"/>
              <a:t>Generate a unique value for each test run</a:t>
            </a:r>
          </a:p>
          <a:p>
            <a:r>
              <a:rPr lang="en-US" altLang="ko-KR" sz="2000" dirty="0" smtClean="0"/>
              <a:t> Creation Method</a:t>
            </a:r>
          </a:p>
          <a:p>
            <a:pPr lvl="1"/>
            <a:r>
              <a:rPr lang="en-US" altLang="ko-KR" sz="2000" dirty="0" smtClean="0"/>
              <a:t>Anonymous Creation Method</a:t>
            </a:r>
          </a:p>
          <a:p>
            <a:pPr lvl="2"/>
            <a:r>
              <a:rPr lang="en-US" altLang="ko-KR" sz="2000" dirty="0" smtClean="0"/>
              <a:t>Sets all attributes/references to default values</a:t>
            </a:r>
          </a:p>
          <a:p>
            <a:pPr lvl="1"/>
            <a:r>
              <a:rPr lang="en-US" altLang="ko-KR" sz="2000" dirty="0" smtClean="0"/>
              <a:t>Parameterized Creation Method</a:t>
            </a:r>
          </a:p>
          <a:p>
            <a:pPr lvl="2"/>
            <a:r>
              <a:rPr lang="en-US" altLang="ko-KR" sz="2000" dirty="0" smtClean="0"/>
              <a:t>Tests specifies relevant values only</a:t>
            </a:r>
          </a:p>
          <a:p>
            <a:r>
              <a:rPr lang="en-US" altLang="ko-KR" sz="2000" dirty="0" smtClean="0"/>
              <a:t> </a:t>
            </a:r>
            <a:r>
              <a:rPr lang="en-US" altLang="ko-KR" sz="2000" dirty="0" err="1" smtClean="0"/>
              <a:t>Testcase</a:t>
            </a:r>
            <a:r>
              <a:rPr lang="en-US" altLang="ko-KR" sz="2000" dirty="0" smtClean="0"/>
              <a:t> Class per Feature</a:t>
            </a:r>
          </a:p>
          <a:p>
            <a:pPr lvl="1"/>
            <a:r>
              <a:rPr lang="en-US" altLang="ko-KR" sz="2000" dirty="0" smtClean="0"/>
              <a:t>Group all Test Methods for a feature or concept on a single class</a:t>
            </a:r>
          </a:p>
          <a:p>
            <a:pPr lvl="1"/>
            <a:r>
              <a:rPr lang="en-US" altLang="ko-KR" sz="2000" dirty="0" smtClean="0"/>
              <a:t>Alternatives: </a:t>
            </a:r>
            <a:r>
              <a:rPr lang="en-US" altLang="ko-KR" sz="2000" dirty="0" err="1" smtClean="0"/>
              <a:t>Testcase</a:t>
            </a:r>
            <a:r>
              <a:rPr lang="en-US" altLang="ko-KR" sz="2000" dirty="0" smtClean="0"/>
              <a:t> Class per Class, </a:t>
            </a:r>
            <a:r>
              <a:rPr lang="en-US" altLang="ko-KR" sz="2000" dirty="0" err="1" smtClean="0"/>
              <a:t>Testcase</a:t>
            </a:r>
            <a:r>
              <a:rPr lang="en-US" altLang="ko-KR" sz="2000" dirty="0" smtClean="0"/>
              <a:t> Class per Fixture</a:t>
            </a:r>
          </a:p>
          <a:p>
            <a:r>
              <a:rPr lang="en-US" altLang="ko-KR" sz="2000" dirty="0" smtClean="0"/>
              <a:t> Custom Assertion</a:t>
            </a:r>
          </a:p>
          <a:p>
            <a:pPr lvl="1"/>
            <a:r>
              <a:rPr lang="en-US" altLang="ko-KR" sz="2000" dirty="0" smtClean="0"/>
              <a:t>(again)</a:t>
            </a:r>
          </a:p>
          <a:p>
            <a:pPr lvl="1"/>
            <a:endParaRPr lang="ko-KR" altLang="en-US" sz="2000" dirty="0" smtClean="0"/>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3.25</a:t>
            </a:r>
            <a:endParaRPr lang="ko-KR" altLang="en-US" b="1" dirty="0">
              <a:solidFill>
                <a:schemeClr val="tx1"/>
              </a:solidFill>
              <a:latin typeface="맑은 고딕" pitchFamily="50" charset="-127"/>
              <a:ea typeface="맑은 고딕" pitchFamily="50" charset="-127"/>
            </a:endParaRPr>
          </a:p>
        </p:txBody>
      </p:sp>
    </p:spTree>
    <p:extLst>
      <p:ext uri="{BB962C8B-B14F-4D97-AF65-F5344CB8AC3E}">
        <p14:creationId xmlns:p14="http://schemas.microsoft.com/office/powerpoint/2010/main" val="206306013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Exercise</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dirty="0" smtClean="0"/>
              <a:t>CS2 – Fixture Set Up</a:t>
            </a:r>
            <a:endParaRPr lang="ko-KR" altLang="en-US" b="1" dirty="0">
              <a:latin typeface="맑은 고딕" pitchFamily="50" charset="-127"/>
              <a:ea typeface="맑은 고딕" pitchFamily="50" charset="-127"/>
            </a:endParaRPr>
          </a:p>
        </p:txBody>
      </p:sp>
      <p:sp>
        <p:nvSpPr>
          <p:cNvPr id="2" name="내용 개체 틀 1"/>
          <p:cNvSpPr>
            <a:spLocks noGrp="1"/>
          </p:cNvSpPr>
          <p:nvPr>
            <p:ph sz="quarter" idx="10"/>
          </p:nvPr>
        </p:nvSpPr>
        <p:spPr>
          <a:xfrm>
            <a:off x="500089" y="1143004"/>
            <a:ext cx="8143877" cy="5357830"/>
          </a:xfrm>
        </p:spPr>
        <p:txBody>
          <a:bodyPr>
            <a:noAutofit/>
          </a:bodyPr>
          <a:lstStyle/>
          <a:p>
            <a:r>
              <a:rPr lang="en-US" altLang="ko-KR" sz="2000" dirty="0" smtClean="0"/>
              <a:t> </a:t>
            </a:r>
            <a:r>
              <a:rPr lang="en-US" altLang="ko-KR" sz="2000" i="1" dirty="0" smtClean="0"/>
              <a:t>Situation:</a:t>
            </a:r>
          </a:p>
          <a:p>
            <a:pPr lvl="1"/>
            <a:r>
              <a:rPr lang="en-US" altLang="ko-KR" sz="1800" dirty="0" smtClean="0"/>
              <a:t>You have just inherited maintenance of the Flight Management System. The good news is that there are automated unit tests. The bad news is that most of the tests look something like these tests.</a:t>
            </a:r>
          </a:p>
          <a:p>
            <a:r>
              <a:rPr lang="en-US" altLang="ko-KR" sz="2000" i="1" dirty="0" smtClean="0"/>
              <a:t> Instructions:</a:t>
            </a:r>
          </a:p>
          <a:p>
            <a:pPr lvl="1"/>
            <a:r>
              <a:rPr lang="en-US" altLang="ko-KR" sz="1800" dirty="0" smtClean="0"/>
              <a:t>Examine the code in the handout and determine what code smells you are seeing.</a:t>
            </a:r>
          </a:p>
          <a:p>
            <a:r>
              <a:rPr lang="en-US" altLang="ko-KR" sz="2000" i="1" dirty="0" smtClean="0"/>
              <a:t> Discussion Questions:</a:t>
            </a:r>
          </a:p>
          <a:p>
            <a:pPr lvl="1"/>
            <a:r>
              <a:rPr lang="en-US" altLang="ko-KR" sz="1800" dirty="0" smtClean="0"/>
              <a:t>Which Code Smells are we having?</a:t>
            </a:r>
          </a:p>
          <a:p>
            <a:pPr lvl="1"/>
            <a:r>
              <a:rPr lang="en-US" altLang="ko-KR" sz="1800" dirty="0" smtClean="0"/>
              <a:t>What are the underlying root causes?</a:t>
            </a:r>
          </a:p>
          <a:p>
            <a:pPr lvl="1"/>
            <a:r>
              <a:rPr lang="en-US" altLang="ko-KR" sz="1800" dirty="0" smtClean="0"/>
              <a:t>Which </a:t>
            </a:r>
            <a:r>
              <a:rPr lang="en-US" altLang="ko-KR" sz="1800" dirty="0" err="1" smtClean="0"/>
              <a:t>XUnit</a:t>
            </a:r>
            <a:r>
              <a:rPr lang="en-US" altLang="ko-KR" sz="1800" dirty="0" smtClean="0"/>
              <a:t> Patterns can we apply to alleviate them?</a:t>
            </a:r>
            <a:endParaRPr lang="ko-KR" altLang="en-US" sz="7200" b="1" dirty="0" smtClean="0"/>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3.26</a:t>
            </a:r>
            <a:endParaRPr lang="ko-KR" altLang="en-US" b="1" dirty="0">
              <a:solidFill>
                <a:schemeClr val="tx1"/>
              </a:solidFill>
              <a:latin typeface="맑은 고딕" pitchFamily="50" charset="-127"/>
              <a:ea typeface="맑은 고딕" pitchFamily="50" charset="-127"/>
            </a:endParaRPr>
          </a:p>
        </p:txBody>
      </p:sp>
    </p:spTree>
    <p:extLst>
      <p:ext uri="{BB962C8B-B14F-4D97-AF65-F5344CB8AC3E}">
        <p14:creationId xmlns:p14="http://schemas.microsoft.com/office/powerpoint/2010/main" val="396428077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body"/>
          </p:nvPr>
        </p:nvSpPr>
        <p:spPr>
          <a:xfrm>
            <a:off x="771686" y="1496970"/>
            <a:ext cx="7760754" cy="4812350"/>
          </a:xfrm>
          <a:ln/>
        </p:spPr>
        <p:txBody>
          <a:bodyPr anchor="t"/>
          <a:lstStyle/>
          <a:p>
            <a:pPr marL="308610" indent="-291465">
              <a:spcBef>
                <a:spcPts val="720"/>
              </a:spcBef>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Lst>
            </a:pPr>
            <a:r>
              <a:rPr lang="en-GB" sz="2900" i="1" dirty="0">
                <a:latin typeface="Arial"/>
                <a:cs typeface="Arial"/>
              </a:rPr>
              <a:t> </a:t>
            </a:r>
            <a:r>
              <a:rPr lang="en-GB" sz="4300" dirty="0" smtClean="0">
                <a:latin typeface="Arial"/>
                <a:cs typeface="Arial"/>
              </a:rPr>
              <a:t>How </a:t>
            </a:r>
            <a:r>
              <a:rPr lang="en-GB" sz="4300" dirty="0">
                <a:latin typeface="Arial"/>
                <a:cs typeface="Arial"/>
              </a:rPr>
              <a:t>do we know we are </a:t>
            </a:r>
            <a:endParaRPr lang="en-GB" sz="4300" dirty="0" smtClean="0">
              <a:latin typeface="Arial"/>
              <a:cs typeface="Arial"/>
            </a:endParaRPr>
          </a:p>
          <a:p>
            <a:pPr marL="308610" indent="-291465">
              <a:spcBef>
                <a:spcPts val="720"/>
              </a:spcBef>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Lst>
            </a:pPr>
            <a:r>
              <a:rPr lang="en-GB" sz="4300" dirty="0" smtClean="0">
                <a:latin typeface="Arial"/>
                <a:cs typeface="Arial"/>
              </a:rPr>
              <a:t>building </a:t>
            </a:r>
            <a:r>
              <a:rPr lang="en-GB" sz="4300" dirty="0">
                <a:latin typeface="Arial"/>
                <a:cs typeface="Arial"/>
              </a:rPr>
              <a:t>the right thing? </a:t>
            </a:r>
          </a:p>
          <a:p>
            <a:pPr marL="308610" indent="-291465">
              <a:spcBef>
                <a:spcPts val="720"/>
              </a:spcBef>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Lst>
            </a:pPr>
            <a:endParaRPr lang="en-GB" sz="4300" dirty="0">
              <a:latin typeface="Arial"/>
              <a:cs typeface="Arial"/>
            </a:endParaRPr>
          </a:p>
          <a:p>
            <a:pPr marL="308610" indent="-291465">
              <a:spcBef>
                <a:spcPts val="720"/>
              </a:spcBef>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Lst>
            </a:pPr>
            <a:r>
              <a:rPr lang="en-GB" sz="4300" dirty="0">
                <a:latin typeface="Arial"/>
                <a:cs typeface="Arial"/>
              </a:rPr>
              <a:t>How do we know we are </a:t>
            </a:r>
            <a:endParaRPr lang="en-GB" sz="4300" dirty="0" smtClean="0">
              <a:latin typeface="Arial"/>
              <a:cs typeface="Arial"/>
            </a:endParaRPr>
          </a:p>
          <a:p>
            <a:pPr marL="308610" indent="-291465">
              <a:spcBef>
                <a:spcPts val="720"/>
              </a:spcBef>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Lst>
            </a:pPr>
            <a:r>
              <a:rPr lang="en-GB" sz="4300" dirty="0" smtClean="0">
                <a:latin typeface="Arial"/>
                <a:cs typeface="Arial"/>
              </a:rPr>
              <a:t>building </a:t>
            </a:r>
            <a:r>
              <a:rPr lang="en-GB" sz="4300" dirty="0">
                <a:latin typeface="Arial"/>
                <a:cs typeface="Arial"/>
              </a:rPr>
              <a:t>the thing right?</a:t>
            </a:r>
          </a:p>
        </p:txBody>
      </p:sp>
      <p:sp>
        <p:nvSpPr>
          <p:cNvPr id="3" name="TextBox 2"/>
          <p:cNvSpPr txBox="1"/>
          <p:nvPr/>
        </p:nvSpPr>
        <p:spPr>
          <a:xfrm>
            <a:off x="248574" y="169524"/>
            <a:ext cx="6395128" cy="379164"/>
          </a:xfrm>
          <a:prstGeom prst="rect">
            <a:avLst/>
          </a:prstGeom>
          <a:noFill/>
        </p:spPr>
        <p:txBody>
          <a:bodyPr wrap="square" rtlCol="0">
            <a:spAutoFit/>
          </a:bodyPr>
          <a:lstStyle/>
          <a:p>
            <a:pPr>
              <a:lnSpc>
                <a:spcPts val="2300"/>
              </a:lnSpc>
            </a:pPr>
            <a:r>
              <a:rPr lang="en-US" altLang="ko-KR" sz="1600" b="1" spc="-20" dirty="0" smtClean="0">
                <a:latin typeface="나눔고딕"/>
                <a:ea typeface="나눔고딕"/>
                <a:cs typeface="나눔고딕"/>
              </a:rPr>
              <a:t>1.5 </a:t>
            </a:r>
            <a:r>
              <a:rPr lang="en-GB" sz="1600" b="1" spc="-20" dirty="0" smtClean="0">
                <a:latin typeface="나눔고딕"/>
                <a:ea typeface="나눔고딕"/>
                <a:cs typeface="나눔고딕"/>
              </a:rPr>
              <a:t>What is </a:t>
            </a:r>
            <a:r>
              <a:rPr lang="en-GB" sz="1600" b="1" spc="-20" dirty="0">
                <a:latin typeface="나눔고딕"/>
                <a:ea typeface="나눔고딕"/>
                <a:cs typeface="나눔고딕"/>
              </a:rPr>
              <a:t>Software </a:t>
            </a:r>
            <a:r>
              <a:rPr lang="en-GB" sz="1600" b="1" spc="-20" dirty="0" smtClean="0">
                <a:latin typeface="나눔고딕"/>
                <a:ea typeface="나눔고딕"/>
                <a:cs typeface="나눔고딕"/>
              </a:rPr>
              <a:t>Craftsmanship?</a:t>
            </a:r>
            <a:endParaRPr lang="en-US" altLang="ko-KR" sz="1600" b="1" spc="-20" dirty="0" smtClean="0">
              <a:latin typeface="나눔고딕"/>
              <a:ea typeface="나눔고딕"/>
              <a:cs typeface="나눔고딕"/>
            </a:endParaRPr>
          </a:p>
        </p:txBody>
      </p:sp>
    </p:spTree>
    <p:extLst>
      <p:ext uri="{BB962C8B-B14F-4D97-AF65-F5344CB8AC3E}">
        <p14:creationId xmlns:p14="http://schemas.microsoft.com/office/powerpoint/2010/main" val="287759016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Smell</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dirty="0" smtClean="0"/>
              <a:t>Hard to Test Code</a:t>
            </a:r>
            <a:endParaRPr lang="ko-KR" altLang="en-US" b="1" dirty="0">
              <a:latin typeface="맑은 고딕" pitchFamily="50" charset="-127"/>
              <a:ea typeface="맑은 고딕" pitchFamily="50" charset="-127"/>
            </a:endParaRPr>
          </a:p>
        </p:txBody>
      </p:sp>
      <p:sp>
        <p:nvSpPr>
          <p:cNvPr id="2" name="내용 개체 틀 1"/>
          <p:cNvSpPr>
            <a:spLocks noGrp="1"/>
          </p:cNvSpPr>
          <p:nvPr>
            <p:ph sz="quarter" idx="10"/>
          </p:nvPr>
        </p:nvSpPr>
        <p:spPr>
          <a:xfrm>
            <a:off x="500089" y="1143004"/>
            <a:ext cx="8143877" cy="5357830"/>
          </a:xfrm>
        </p:spPr>
        <p:txBody>
          <a:bodyPr>
            <a:noAutofit/>
          </a:bodyPr>
          <a:lstStyle/>
          <a:p>
            <a:r>
              <a:rPr lang="en-US" altLang="ko-KR" sz="2000" dirty="0" smtClean="0"/>
              <a:t> Code can be hard to test for a number of reasons:</a:t>
            </a:r>
          </a:p>
          <a:p>
            <a:pPr lvl="1"/>
            <a:r>
              <a:rPr lang="en-US" altLang="ko-KR" sz="2000" dirty="0" smtClean="0"/>
              <a:t>Too closely coupled to other software</a:t>
            </a:r>
          </a:p>
          <a:p>
            <a:pPr lvl="1"/>
            <a:r>
              <a:rPr lang="en-US" altLang="ko-KR" sz="2000" dirty="0" smtClean="0"/>
              <a:t>No interface provided to set state, observe state</a:t>
            </a:r>
          </a:p>
          <a:p>
            <a:pPr lvl="1"/>
            <a:r>
              <a:rPr lang="en-US" altLang="ko-KR" sz="2000" dirty="0" smtClean="0"/>
              <a:t>Only asynchronous interfaces provided</a:t>
            </a:r>
          </a:p>
          <a:p>
            <a:r>
              <a:rPr lang="en-US" altLang="ko-KR" sz="2000" dirty="0" smtClean="0"/>
              <a:t> Root Cause is lack of Design for Testability</a:t>
            </a:r>
          </a:p>
          <a:p>
            <a:pPr lvl="1"/>
            <a:r>
              <a:rPr lang="en-US" altLang="ko-KR" sz="2000" dirty="0" smtClean="0"/>
              <a:t>Comes naturally with Test-Driven Development </a:t>
            </a:r>
          </a:p>
          <a:p>
            <a:pPr lvl="1"/>
            <a:r>
              <a:rPr lang="en-US" altLang="ko-KR" sz="2000" dirty="0" smtClean="0"/>
              <a:t>Must be retrofitted to legacy (test-less) software</a:t>
            </a:r>
          </a:p>
          <a:p>
            <a:r>
              <a:rPr lang="en-US" altLang="ko-KR" sz="2000" dirty="0" smtClean="0"/>
              <a:t> Temporary Workaround is Test Hook</a:t>
            </a:r>
          </a:p>
          <a:p>
            <a:pPr lvl="1"/>
            <a:r>
              <a:rPr lang="en-US" altLang="ko-KR" sz="2000" dirty="0" smtClean="0"/>
              <a:t>Becomes Test Logic in Production (code smell) if not removed</a:t>
            </a:r>
            <a:endParaRPr lang="ko-KR" altLang="en-US" sz="2000" dirty="0" smtClean="0"/>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3.27</a:t>
            </a:r>
            <a:endParaRPr lang="ko-KR" altLang="en-US" b="1" dirty="0">
              <a:solidFill>
                <a:schemeClr val="tx1"/>
              </a:solidFill>
              <a:latin typeface="맑은 고딕" pitchFamily="50" charset="-127"/>
              <a:ea typeface="맑은 고딕" pitchFamily="50" charset="-127"/>
            </a:endParaRPr>
          </a:p>
        </p:txBody>
      </p:sp>
    </p:spTree>
    <p:extLst>
      <p:ext uri="{BB962C8B-B14F-4D97-AF65-F5344CB8AC3E}">
        <p14:creationId xmlns:p14="http://schemas.microsoft.com/office/powerpoint/2010/main" val="40218536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Pattern</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dirty="0" smtClean="0"/>
              <a:t>Test Double Patterns</a:t>
            </a:r>
            <a:endParaRPr lang="ko-KR" altLang="en-US" b="1" dirty="0">
              <a:latin typeface="맑은 고딕" pitchFamily="50" charset="-127"/>
              <a:ea typeface="맑은 고딕" pitchFamily="50" charset="-127"/>
            </a:endParaRPr>
          </a:p>
        </p:txBody>
      </p:sp>
      <p:sp>
        <p:nvSpPr>
          <p:cNvPr id="2" name="내용 개체 틀 1"/>
          <p:cNvSpPr>
            <a:spLocks noGrp="1"/>
          </p:cNvSpPr>
          <p:nvPr>
            <p:ph sz="quarter" idx="10"/>
          </p:nvPr>
        </p:nvSpPr>
        <p:spPr>
          <a:xfrm>
            <a:off x="500089" y="1143004"/>
            <a:ext cx="8143877" cy="5357830"/>
          </a:xfrm>
        </p:spPr>
        <p:txBody>
          <a:bodyPr>
            <a:noAutofit/>
          </a:bodyPr>
          <a:lstStyle/>
          <a:p>
            <a:pPr marL="342000" indent="-342000"/>
            <a:r>
              <a:rPr lang="en-US" altLang="ko-KR" sz="1800" dirty="0" smtClean="0"/>
              <a:t>Replace depended-on components with test-specific ones to isolate SUT</a:t>
            </a:r>
          </a:p>
          <a:p>
            <a:pPr marL="342000" indent="-342000"/>
            <a:r>
              <a:rPr lang="en-US" altLang="ko-KR" sz="1800" dirty="0" smtClean="0"/>
              <a:t>Kinds of Test Doubles</a:t>
            </a:r>
          </a:p>
          <a:p>
            <a:pPr lvl="1"/>
            <a:r>
              <a:rPr lang="en-US" altLang="ko-KR" sz="1800" dirty="0" smtClean="0"/>
              <a:t>Test Stubs return test-specific values</a:t>
            </a:r>
          </a:p>
          <a:p>
            <a:pPr lvl="1"/>
            <a:r>
              <a:rPr lang="en-US" altLang="ko-KR" sz="1800" dirty="0" smtClean="0"/>
              <a:t>Test Spies record method calls and arguments for verification by Test Method</a:t>
            </a:r>
          </a:p>
          <a:p>
            <a:pPr lvl="1"/>
            <a:r>
              <a:rPr lang="en-US" altLang="ko-KR" sz="1800" dirty="0" smtClean="0"/>
              <a:t>Mock Objects verify the method calls and arguments themselves</a:t>
            </a:r>
          </a:p>
          <a:p>
            <a:pPr lvl="1"/>
            <a:r>
              <a:rPr lang="en-US" altLang="ko-KR" sz="1800" dirty="0" smtClean="0"/>
              <a:t>Fake Objects provide (apparently) same services in a “lighter” way</a:t>
            </a:r>
          </a:p>
          <a:p>
            <a:r>
              <a:rPr lang="en-US" altLang="ko-KR" sz="1800" dirty="0" smtClean="0"/>
              <a:t> Test Doubles need to be “installed”</a:t>
            </a:r>
          </a:p>
          <a:p>
            <a:pPr lvl="1"/>
            <a:r>
              <a:rPr lang="en-US" altLang="ko-KR" sz="1800" dirty="0" smtClean="0"/>
              <a:t>Dependency Injection</a:t>
            </a:r>
          </a:p>
          <a:p>
            <a:pPr lvl="1"/>
            <a:r>
              <a:rPr lang="en-US" altLang="ko-KR" sz="1800" dirty="0" smtClean="0"/>
              <a:t>Dependency Lookup</a:t>
            </a:r>
          </a:p>
          <a:p>
            <a:pPr marL="342000" indent="-342000"/>
            <a:r>
              <a:rPr lang="en-US" altLang="ko-KR" sz="1800" dirty="0" smtClean="0"/>
              <a:t>Configurable Test Doubles are reusable but need to be configure with test-specific values</a:t>
            </a:r>
          </a:p>
          <a:p>
            <a:pPr lvl="1"/>
            <a:r>
              <a:rPr lang="en-US" altLang="ko-KR" sz="1800" dirty="0" smtClean="0"/>
              <a:t>return values</a:t>
            </a:r>
          </a:p>
          <a:p>
            <a:pPr lvl="1"/>
            <a:r>
              <a:rPr lang="en-US" altLang="ko-KR" sz="1800" dirty="0" smtClean="0"/>
              <a:t>expected method calls &amp; arguments</a:t>
            </a:r>
            <a:endParaRPr lang="ko-KR" altLang="en-US" sz="1800" dirty="0" smtClean="0"/>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3.28</a:t>
            </a:r>
            <a:endParaRPr lang="ko-KR" altLang="en-US" b="1" dirty="0">
              <a:solidFill>
                <a:schemeClr val="tx1"/>
              </a:solidFill>
              <a:latin typeface="맑은 고딕" pitchFamily="50" charset="-127"/>
              <a:ea typeface="맑은 고딕" pitchFamily="50" charset="-127"/>
            </a:endParaRPr>
          </a:p>
        </p:txBody>
      </p:sp>
    </p:spTree>
    <p:extLst>
      <p:ext uri="{BB962C8B-B14F-4D97-AF65-F5344CB8AC3E}">
        <p14:creationId xmlns:p14="http://schemas.microsoft.com/office/powerpoint/2010/main" val="281767292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Pattern</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dirty="0" smtClean="0"/>
              <a:t>Testability Patterns</a:t>
            </a:r>
            <a:endParaRPr lang="ko-KR" altLang="en-US" b="1" dirty="0">
              <a:latin typeface="맑은 고딕" pitchFamily="50" charset="-127"/>
              <a:ea typeface="맑은 고딕" pitchFamily="50" charset="-127"/>
            </a:endParaRPr>
          </a:p>
        </p:txBody>
      </p:sp>
      <p:sp>
        <p:nvSpPr>
          <p:cNvPr id="2" name="내용 개체 틀 1"/>
          <p:cNvSpPr>
            <a:spLocks noGrp="1"/>
          </p:cNvSpPr>
          <p:nvPr>
            <p:ph sz="quarter" idx="10"/>
          </p:nvPr>
        </p:nvSpPr>
        <p:spPr>
          <a:xfrm>
            <a:off x="500089" y="1143004"/>
            <a:ext cx="8143877" cy="5357830"/>
          </a:xfrm>
        </p:spPr>
        <p:txBody>
          <a:bodyPr>
            <a:noAutofit/>
          </a:bodyPr>
          <a:lstStyle/>
          <a:p>
            <a:pPr marL="342000" indent="-342000"/>
            <a:r>
              <a:rPr lang="en-US" altLang="ko-KR" sz="2000" dirty="0" smtClean="0"/>
              <a:t>Humble Object </a:t>
            </a:r>
          </a:p>
          <a:p>
            <a:pPr lvl="1"/>
            <a:r>
              <a:rPr lang="en-US" altLang="ko-KR" sz="1800" dirty="0" smtClean="0"/>
              <a:t>Objects closely coupled to the environment should not do very much (be humble)</a:t>
            </a:r>
          </a:p>
          <a:p>
            <a:pPr lvl="1"/>
            <a:r>
              <a:rPr lang="en-US" altLang="ko-KR" sz="1800" dirty="0" smtClean="0"/>
              <a:t>Should delegate real work to a context-independent testable object</a:t>
            </a:r>
            <a:endParaRPr lang="en-US" altLang="ko-KR" sz="4000" dirty="0" smtClean="0"/>
          </a:p>
          <a:p>
            <a:pPr marL="342000" indent="-342000"/>
            <a:r>
              <a:rPr lang="en-US" altLang="ko-KR" sz="2000" dirty="0" smtClean="0"/>
              <a:t>Dependency Injection </a:t>
            </a:r>
          </a:p>
          <a:p>
            <a:pPr lvl="1"/>
            <a:r>
              <a:rPr lang="en-US" altLang="ko-KR" sz="2000" dirty="0" smtClean="0"/>
              <a:t>Client “injects” depended-on objects into SUT</a:t>
            </a:r>
          </a:p>
          <a:p>
            <a:pPr lvl="1"/>
            <a:r>
              <a:rPr lang="en-US" altLang="ko-KR" sz="2000" dirty="0" smtClean="0"/>
              <a:t>Tests can pass a Test Double to control “indirect inputs” from dependents</a:t>
            </a:r>
          </a:p>
          <a:p>
            <a:pPr marL="342000" indent="-342000"/>
            <a:r>
              <a:rPr lang="en-US" altLang="ko-KR" sz="2000" dirty="0" smtClean="0"/>
              <a:t>Dependency Lookup </a:t>
            </a:r>
          </a:p>
          <a:p>
            <a:pPr lvl="1"/>
            <a:r>
              <a:rPr lang="en-US" altLang="ko-KR" sz="1800" dirty="0" smtClean="0"/>
              <a:t>SUT asks another object for it’s dependencies</a:t>
            </a:r>
          </a:p>
          <a:p>
            <a:pPr lvl="1"/>
            <a:r>
              <a:rPr lang="en-US" altLang="ko-KR" sz="1800" dirty="0" smtClean="0"/>
              <a:t>Service Locator, Object Factory, Component Registry</a:t>
            </a:r>
            <a:endParaRPr lang="en-US" altLang="ko-KR" sz="4000" dirty="0" smtClean="0"/>
          </a:p>
          <a:p>
            <a:pPr marL="342000" indent="-342000"/>
            <a:r>
              <a:rPr lang="en-US" altLang="ko-KR" sz="2000" dirty="0" smtClean="0"/>
              <a:t>Test-Specific Subclass </a:t>
            </a:r>
          </a:p>
          <a:p>
            <a:pPr marL="791263" lvl="1" indent="-342000"/>
            <a:r>
              <a:rPr lang="en-US" altLang="ko-KR" sz="2000" dirty="0" smtClean="0"/>
              <a:t>Can extend the SUT to all access by test</a:t>
            </a:r>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3.29</a:t>
            </a:r>
            <a:endParaRPr lang="ko-KR" altLang="en-US" b="1" dirty="0">
              <a:solidFill>
                <a:schemeClr val="tx1"/>
              </a:solidFill>
              <a:latin typeface="맑은 고딕" pitchFamily="50" charset="-127"/>
              <a:ea typeface="맑은 고딕" pitchFamily="50" charset="-127"/>
            </a:endParaRPr>
          </a:p>
        </p:txBody>
      </p:sp>
    </p:spTree>
    <p:extLst>
      <p:ext uri="{BB962C8B-B14F-4D97-AF65-F5344CB8AC3E}">
        <p14:creationId xmlns:p14="http://schemas.microsoft.com/office/powerpoint/2010/main" val="117440846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Smell</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dirty="0" smtClean="0"/>
              <a:t>Test Logic in Production</a:t>
            </a:r>
            <a:endParaRPr lang="ko-KR" altLang="en-US" b="1" dirty="0">
              <a:latin typeface="맑은 고딕" pitchFamily="50" charset="-127"/>
              <a:ea typeface="맑은 고딕" pitchFamily="50" charset="-127"/>
            </a:endParaRPr>
          </a:p>
        </p:txBody>
      </p:sp>
      <p:sp>
        <p:nvSpPr>
          <p:cNvPr id="2" name="내용 개체 틀 1"/>
          <p:cNvSpPr>
            <a:spLocks noGrp="1"/>
          </p:cNvSpPr>
          <p:nvPr>
            <p:ph sz="quarter" idx="10"/>
          </p:nvPr>
        </p:nvSpPr>
        <p:spPr>
          <a:xfrm>
            <a:off x="500089" y="1143004"/>
            <a:ext cx="8143877" cy="5357830"/>
          </a:xfrm>
        </p:spPr>
        <p:txBody>
          <a:bodyPr>
            <a:noAutofit/>
          </a:bodyPr>
          <a:lstStyle/>
          <a:p>
            <a:pPr marL="342000" indent="-342000"/>
            <a:r>
              <a:rPr lang="en-US" altLang="ko-KR" sz="2000" dirty="0" smtClean="0"/>
              <a:t>Test Hook:</a:t>
            </a:r>
          </a:p>
          <a:p>
            <a:pPr lvl="2">
              <a:buNone/>
            </a:pPr>
            <a:r>
              <a:rPr lang="en-US" altLang="ko-KR" sz="1800" dirty="0" smtClean="0"/>
              <a:t>If (testing) then</a:t>
            </a:r>
          </a:p>
          <a:p>
            <a:pPr lvl="2">
              <a:buNone/>
            </a:pPr>
            <a:r>
              <a:rPr lang="en-US" altLang="ko-KR" sz="1800" dirty="0" smtClean="0"/>
              <a:t>// test-specific logic</a:t>
            </a:r>
          </a:p>
          <a:p>
            <a:pPr lvl="2">
              <a:buNone/>
            </a:pPr>
            <a:r>
              <a:rPr lang="en-US" altLang="ko-KR" sz="1800" dirty="0" smtClean="0"/>
              <a:t>else</a:t>
            </a:r>
          </a:p>
          <a:p>
            <a:pPr lvl="2">
              <a:buNone/>
            </a:pPr>
            <a:r>
              <a:rPr lang="en-US" altLang="ko-KR" sz="1800" dirty="0" smtClean="0"/>
              <a:t>// production logic</a:t>
            </a:r>
          </a:p>
          <a:p>
            <a:pPr lvl="2">
              <a:buNone/>
            </a:pPr>
            <a:r>
              <a:rPr lang="en-US" altLang="ko-KR" sz="1800" dirty="0" err="1" smtClean="0"/>
              <a:t>Endif</a:t>
            </a:r>
            <a:endParaRPr lang="en-US" altLang="ko-KR" sz="1800" dirty="0" smtClean="0"/>
          </a:p>
          <a:p>
            <a:pPr lvl="2">
              <a:buNone/>
            </a:pPr>
            <a:endParaRPr lang="en-US" altLang="ko-KR" sz="1800" dirty="0" smtClean="0"/>
          </a:p>
          <a:p>
            <a:pPr marL="342000" indent="-342000"/>
            <a:r>
              <a:rPr lang="en-US" altLang="ko-KR" sz="2000" dirty="0" smtClean="0"/>
              <a:t>Test Dependency:</a:t>
            </a:r>
          </a:p>
          <a:p>
            <a:pPr marL="791263" lvl="1" indent="-342000"/>
            <a:r>
              <a:rPr lang="en-US" altLang="ko-KR" sz="2000" dirty="0" smtClean="0"/>
              <a:t>Production Module import </a:t>
            </a:r>
            <a:r>
              <a:rPr lang="en-US" altLang="ko-KR" sz="2000" dirty="0" err="1" smtClean="0"/>
              <a:t>TestBlahBlahBlah</a:t>
            </a:r>
            <a:endParaRPr lang="en-US" altLang="ko-KR" sz="2000" dirty="0" smtClean="0"/>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3.30</a:t>
            </a:r>
            <a:endParaRPr lang="ko-KR" altLang="en-US" b="1" dirty="0">
              <a:solidFill>
                <a:schemeClr val="tx1"/>
              </a:solidFill>
              <a:latin typeface="맑은 고딕" pitchFamily="50" charset="-127"/>
              <a:ea typeface="맑은 고딕" pitchFamily="50" charset="-127"/>
            </a:endParaRPr>
          </a:p>
        </p:txBody>
      </p:sp>
      <p:pic>
        <p:nvPicPr>
          <p:cNvPr id="1026" name="Picture 2"/>
          <p:cNvPicPr>
            <a:picLocks noChangeAspect="1" noChangeArrowheads="1"/>
          </p:cNvPicPr>
          <p:nvPr/>
        </p:nvPicPr>
        <p:blipFill>
          <a:blip r:embed="rId3"/>
          <a:srcRect/>
          <a:stretch>
            <a:fillRect/>
          </a:stretch>
        </p:blipFill>
        <p:spPr bwMode="auto">
          <a:xfrm>
            <a:off x="2214546" y="4429132"/>
            <a:ext cx="4974022" cy="1857388"/>
          </a:xfrm>
          <a:prstGeom prst="rect">
            <a:avLst/>
          </a:prstGeom>
          <a:noFill/>
          <a:ln w="9525">
            <a:noFill/>
            <a:miter lim="800000"/>
            <a:headEnd/>
            <a:tailEnd/>
          </a:ln>
          <a:effectLst/>
        </p:spPr>
      </p:pic>
    </p:spTree>
    <p:extLst>
      <p:ext uri="{BB962C8B-B14F-4D97-AF65-F5344CB8AC3E}">
        <p14:creationId xmlns:p14="http://schemas.microsoft.com/office/powerpoint/2010/main" val="125528035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Recap of Code Smells</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endParaRPr lang="ko-KR" altLang="en-US" b="1" dirty="0">
              <a:latin typeface="맑은 고딕" pitchFamily="50" charset="-127"/>
              <a:ea typeface="맑은 고딕" pitchFamily="50" charset="-127"/>
            </a:endParaRPr>
          </a:p>
        </p:txBody>
      </p:sp>
      <p:sp>
        <p:nvSpPr>
          <p:cNvPr id="2" name="내용 개체 틀 1"/>
          <p:cNvSpPr>
            <a:spLocks noGrp="1"/>
          </p:cNvSpPr>
          <p:nvPr>
            <p:ph sz="quarter" idx="10"/>
          </p:nvPr>
        </p:nvSpPr>
        <p:spPr>
          <a:xfrm>
            <a:off x="500089" y="1071566"/>
            <a:ext cx="8143877" cy="5357830"/>
          </a:xfrm>
        </p:spPr>
        <p:txBody>
          <a:bodyPr>
            <a:noAutofit/>
          </a:bodyPr>
          <a:lstStyle/>
          <a:p>
            <a:pPr marL="342000" indent="-342000"/>
            <a:r>
              <a:rPr lang="en-US" altLang="ko-KR" sz="2400" dirty="0" smtClean="0"/>
              <a:t>Conditional Test Logic</a:t>
            </a:r>
          </a:p>
          <a:p>
            <a:pPr marL="342000" indent="-342000"/>
            <a:r>
              <a:rPr lang="en-US" altLang="ko-KR" sz="2400" dirty="0" smtClean="0"/>
              <a:t>Hard to Test Code</a:t>
            </a:r>
          </a:p>
          <a:p>
            <a:pPr marL="342000" indent="-342000"/>
            <a:r>
              <a:rPr lang="en-US" altLang="ko-KR" sz="2400" dirty="0" smtClean="0"/>
              <a:t>Obscure Test</a:t>
            </a:r>
          </a:p>
          <a:p>
            <a:pPr marL="342000" indent="-342000"/>
            <a:r>
              <a:rPr lang="en-US" altLang="ko-KR" sz="2400" dirty="0" smtClean="0"/>
              <a:t>Test Code Duplication</a:t>
            </a:r>
          </a:p>
          <a:p>
            <a:pPr marL="342000" indent="-342000"/>
            <a:r>
              <a:rPr lang="en-US" altLang="ko-KR" sz="2400" dirty="0" smtClean="0"/>
              <a:t>Test Logic in Production</a:t>
            </a:r>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3.31</a:t>
            </a:r>
            <a:endParaRPr lang="ko-KR" altLang="en-US" b="1" dirty="0">
              <a:solidFill>
                <a:schemeClr val="tx1"/>
              </a:solidFill>
              <a:latin typeface="맑은 고딕" pitchFamily="50" charset="-127"/>
              <a:ea typeface="맑은 고딕" pitchFamily="50" charset="-127"/>
            </a:endParaRPr>
          </a:p>
        </p:txBody>
      </p:sp>
    </p:spTree>
    <p:extLst>
      <p:ext uri="{BB962C8B-B14F-4D97-AF65-F5344CB8AC3E}">
        <p14:creationId xmlns:p14="http://schemas.microsoft.com/office/powerpoint/2010/main" val="16074777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Recap of Patterns Used</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endParaRPr lang="ko-KR" altLang="en-US" b="1" dirty="0">
              <a:latin typeface="맑은 고딕" pitchFamily="50" charset="-127"/>
              <a:ea typeface="맑은 고딕" pitchFamily="50" charset="-127"/>
            </a:endParaRPr>
          </a:p>
        </p:txBody>
      </p:sp>
      <p:sp>
        <p:nvSpPr>
          <p:cNvPr id="2" name="내용 개체 틀 1"/>
          <p:cNvSpPr>
            <a:spLocks noGrp="1"/>
          </p:cNvSpPr>
          <p:nvPr>
            <p:ph sz="quarter" idx="10"/>
          </p:nvPr>
        </p:nvSpPr>
        <p:spPr>
          <a:xfrm>
            <a:off x="500089" y="1143004"/>
            <a:ext cx="8143877" cy="5357830"/>
          </a:xfrm>
        </p:spPr>
        <p:txBody>
          <a:bodyPr>
            <a:noAutofit/>
          </a:bodyPr>
          <a:lstStyle/>
          <a:p>
            <a:pPr marL="342000" indent="-342000"/>
            <a:r>
              <a:rPr lang="en-US" altLang="ko-KR" sz="1800" dirty="0" smtClean="0"/>
              <a:t>Expected Object</a:t>
            </a:r>
          </a:p>
          <a:p>
            <a:pPr marL="342000" indent="-342000"/>
            <a:r>
              <a:rPr lang="en-US" altLang="ko-KR" sz="1800" dirty="0" smtClean="0"/>
              <a:t>Custom Assertion</a:t>
            </a:r>
          </a:p>
          <a:p>
            <a:pPr marL="342000" indent="-342000"/>
            <a:r>
              <a:rPr lang="en-US" altLang="ko-KR" sz="1800" dirty="0" smtClean="0"/>
              <a:t>Guard Assertion</a:t>
            </a:r>
          </a:p>
          <a:p>
            <a:pPr marL="342000" indent="-342000"/>
            <a:r>
              <a:rPr lang="en-US" altLang="ko-KR" sz="1800" dirty="0" smtClean="0"/>
              <a:t>Inline Teardown</a:t>
            </a:r>
          </a:p>
          <a:p>
            <a:pPr marL="342000" indent="-342000"/>
            <a:r>
              <a:rPr lang="en-US" altLang="ko-KR" sz="1800" dirty="0" smtClean="0"/>
              <a:t>Implicit Teardown</a:t>
            </a:r>
          </a:p>
          <a:p>
            <a:pPr marL="342000" indent="-342000"/>
            <a:r>
              <a:rPr lang="en-US" altLang="ko-KR" sz="1800" dirty="0" smtClean="0"/>
              <a:t>Automated Teardown</a:t>
            </a:r>
          </a:p>
          <a:p>
            <a:pPr marL="342000" indent="-342000"/>
            <a:r>
              <a:rPr lang="en-US" altLang="ko-KR" sz="1800" dirty="0" smtClean="0"/>
              <a:t>Transaction Rollback Teardown</a:t>
            </a:r>
          </a:p>
          <a:p>
            <a:pPr marL="342000" indent="-342000"/>
            <a:r>
              <a:rPr lang="en-US" altLang="ko-KR" sz="1800" dirty="0" smtClean="0"/>
              <a:t>(</a:t>
            </a:r>
            <a:r>
              <a:rPr lang="en-US" altLang="ko-KR" sz="1800" i="1" dirty="0" smtClean="0"/>
              <a:t>Anonymous/Parameterized) Creation Method</a:t>
            </a:r>
          </a:p>
          <a:p>
            <a:pPr marL="342000" indent="-342000"/>
            <a:r>
              <a:rPr lang="en-US" altLang="ko-KR" sz="1800" dirty="0" smtClean="0"/>
              <a:t>(</a:t>
            </a:r>
            <a:r>
              <a:rPr lang="en-US" altLang="ko-KR" sz="1800" i="1" dirty="0" smtClean="0"/>
              <a:t>Distinct) Generated Value</a:t>
            </a:r>
          </a:p>
          <a:p>
            <a:pPr marL="342000" indent="-342000"/>
            <a:r>
              <a:rPr lang="en-US" altLang="ko-KR" sz="1800" dirty="0" smtClean="0"/>
              <a:t>Humble Object</a:t>
            </a:r>
          </a:p>
          <a:p>
            <a:pPr marL="342000" indent="-342000"/>
            <a:r>
              <a:rPr lang="en-US" altLang="ko-KR" sz="1800" dirty="0" smtClean="0"/>
              <a:t>Dependency Injection / Lookup</a:t>
            </a:r>
          </a:p>
          <a:p>
            <a:pPr marL="342000" indent="-342000"/>
            <a:r>
              <a:rPr lang="en-US" altLang="ko-KR" sz="1800" dirty="0" smtClean="0"/>
              <a:t>Test Double / Test Stub / Mock Object / Fake Object</a:t>
            </a:r>
          </a:p>
          <a:p>
            <a:pPr marL="342000" indent="-342000"/>
            <a:r>
              <a:rPr lang="en-US" altLang="ko-KR" sz="1800" dirty="0" smtClean="0"/>
              <a:t>Test-Specific Subclass</a:t>
            </a:r>
          </a:p>
          <a:p>
            <a:pPr marL="342000" indent="-342000"/>
            <a:r>
              <a:rPr lang="en-US" altLang="ko-KR" sz="1800" dirty="0" err="1" smtClean="0"/>
              <a:t>Testcase</a:t>
            </a:r>
            <a:r>
              <a:rPr lang="en-US" altLang="ko-KR" sz="1800" dirty="0" smtClean="0"/>
              <a:t> Class per Feature/Fixture/Class</a:t>
            </a:r>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3.32</a:t>
            </a:r>
            <a:endParaRPr lang="ko-KR" altLang="en-US" b="1" dirty="0">
              <a:solidFill>
                <a:schemeClr val="tx1"/>
              </a:solidFill>
              <a:latin typeface="맑은 고딕" pitchFamily="50" charset="-127"/>
              <a:ea typeface="맑은 고딕" pitchFamily="50" charset="-127"/>
            </a:endParaRPr>
          </a:p>
        </p:txBody>
      </p:sp>
    </p:spTree>
    <p:extLst>
      <p:ext uri="{BB962C8B-B14F-4D97-AF65-F5344CB8AC3E}">
        <p14:creationId xmlns:p14="http://schemas.microsoft.com/office/powerpoint/2010/main" val="223880139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What’s a Behavior Smell</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endParaRPr lang="ko-KR" altLang="en-US" b="1" dirty="0">
              <a:latin typeface="맑은 고딕" pitchFamily="50" charset="-127"/>
              <a:ea typeface="맑은 고딕" pitchFamily="50" charset="-127"/>
            </a:endParaRPr>
          </a:p>
        </p:txBody>
      </p:sp>
      <p:sp>
        <p:nvSpPr>
          <p:cNvPr id="2" name="내용 개체 틀 1"/>
          <p:cNvSpPr>
            <a:spLocks noGrp="1"/>
          </p:cNvSpPr>
          <p:nvPr>
            <p:ph sz="quarter" idx="10"/>
          </p:nvPr>
        </p:nvSpPr>
        <p:spPr>
          <a:xfrm>
            <a:off x="500089" y="1143004"/>
            <a:ext cx="8143877" cy="5357830"/>
          </a:xfrm>
        </p:spPr>
        <p:txBody>
          <a:bodyPr>
            <a:noAutofit/>
          </a:bodyPr>
          <a:lstStyle/>
          <a:p>
            <a:pPr marL="342000" indent="-342000"/>
            <a:r>
              <a:rPr lang="en-US" altLang="ko-KR" sz="2000" dirty="0" smtClean="0"/>
              <a:t>A problem seen when running tests.</a:t>
            </a:r>
          </a:p>
          <a:p>
            <a:pPr marL="342000" indent="-342000"/>
            <a:r>
              <a:rPr lang="en-US" altLang="ko-KR" sz="2000" dirty="0" smtClean="0"/>
              <a:t>Tests fail when they should pass or pass when they should fail (rarer)</a:t>
            </a:r>
          </a:p>
          <a:p>
            <a:pPr marL="342000" indent="-342000"/>
            <a:r>
              <a:rPr lang="en-US" altLang="ko-KR" sz="2000" dirty="0" smtClean="0"/>
              <a:t>The problem is with how tests are coded</a:t>
            </a:r>
          </a:p>
          <a:p>
            <a:pPr lvl="1"/>
            <a:r>
              <a:rPr lang="en-US" altLang="ko-KR" sz="2000" dirty="0" smtClean="0"/>
              <a:t>not a problem in the SUT</a:t>
            </a:r>
          </a:p>
          <a:p>
            <a:pPr marL="342000" indent="-342000"/>
            <a:r>
              <a:rPr lang="en-US" altLang="ko-KR" sz="2000" dirty="0" smtClean="0"/>
              <a:t>Sniff Test:</a:t>
            </a:r>
          </a:p>
          <a:p>
            <a:pPr lvl="1"/>
            <a:r>
              <a:rPr lang="en-US" altLang="ko-KR" sz="2000" dirty="0" smtClean="0"/>
              <a:t>Detectable via compile or execution behavior of tests</a:t>
            </a:r>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3.33</a:t>
            </a:r>
            <a:endParaRPr lang="ko-KR" altLang="en-US" b="1" dirty="0">
              <a:solidFill>
                <a:schemeClr val="tx1"/>
              </a:solidFill>
              <a:latin typeface="맑은 고딕" pitchFamily="50" charset="-127"/>
              <a:ea typeface="맑은 고딕" pitchFamily="50" charset="-127"/>
            </a:endParaRPr>
          </a:p>
        </p:txBody>
      </p:sp>
    </p:spTree>
    <p:extLst>
      <p:ext uri="{BB962C8B-B14F-4D97-AF65-F5344CB8AC3E}">
        <p14:creationId xmlns:p14="http://schemas.microsoft.com/office/powerpoint/2010/main" val="4338409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Common Behavior Smells</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endParaRPr lang="ko-KR" altLang="en-US" b="1" dirty="0">
              <a:latin typeface="맑은 고딕" pitchFamily="50" charset="-127"/>
              <a:ea typeface="맑은 고딕" pitchFamily="50" charset="-127"/>
            </a:endParaRPr>
          </a:p>
        </p:txBody>
      </p:sp>
      <p:sp>
        <p:nvSpPr>
          <p:cNvPr id="2" name="내용 개체 틀 1"/>
          <p:cNvSpPr>
            <a:spLocks noGrp="1"/>
          </p:cNvSpPr>
          <p:nvPr>
            <p:ph sz="quarter" idx="10"/>
          </p:nvPr>
        </p:nvSpPr>
        <p:spPr>
          <a:xfrm>
            <a:off x="500089" y="1143004"/>
            <a:ext cx="8143877" cy="5357830"/>
          </a:xfrm>
        </p:spPr>
        <p:txBody>
          <a:bodyPr>
            <a:noAutofit/>
          </a:bodyPr>
          <a:lstStyle/>
          <a:p>
            <a:pPr marL="342000" indent="-342000"/>
            <a:r>
              <a:rPr lang="en-US" altLang="ko-KR" sz="2000" dirty="0" smtClean="0"/>
              <a:t>Slow Tests</a:t>
            </a:r>
          </a:p>
          <a:p>
            <a:pPr marL="342000" indent="-342000"/>
            <a:r>
              <a:rPr lang="en-US" altLang="ko-KR" sz="2000" dirty="0" smtClean="0"/>
              <a:t>Erratic Tests</a:t>
            </a:r>
          </a:p>
          <a:p>
            <a:pPr marL="791263" lvl="1" indent="-342000"/>
            <a:r>
              <a:rPr lang="en-US" altLang="ko-KR" sz="2000" dirty="0" smtClean="0"/>
              <a:t>Too many variants to list here</a:t>
            </a:r>
          </a:p>
          <a:p>
            <a:pPr marL="342000" indent="-342000"/>
            <a:r>
              <a:rPr lang="en-US" altLang="ko-KR" sz="2000" dirty="0" smtClean="0"/>
              <a:t>Fragile Tests</a:t>
            </a:r>
          </a:p>
          <a:p>
            <a:pPr marL="791263" lvl="1" indent="-342000"/>
            <a:r>
              <a:rPr lang="en-US" altLang="ko-KR" sz="2000" dirty="0" smtClean="0"/>
              <a:t>The 4 sensitivities</a:t>
            </a:r>
          </a:p>
          <a:p>
            <a:pPr marL="342000" indent="-342000"/>
            <a:r>
              <a:rPr lang="en-US" altLang="ko-KR" sz="2000" dirty="0" smtClean="0"/>
              <a:t>Assertion Roulette</a:t>
            </a:r>
          </a:p>
          <a:p>
            <a:pPr marL="342000" indent="-342000"/>
            <a:r>
              <a:rPr lang="en-US" altLang="ko-KR" sz="2000" dirty="0" smtClean="0"/>
              <a:t>Frequent Debugging</a:t>
            </a:r>
          </a:p>
          <a:p>
            <a:pPr marL="342000" indent="-342000"/>
            <a:r>
              <a:rPr lang="en-US" altLang="ko-KR" sz="2000" dirty="0" smtClean="0"/>
              <a:t>Manual Intervention</a:t>
            </a:r>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3.34</a:t>
            </a:r>
            <a:endParaRPr lang="ko-KR" altLang="en-US" b="1" dirty="0">
              <a:solidFill>
                <a:schemeClr val="tx1"/>
              </a:solidFill>
              <a:latin typeface="맑은 고딕" pitchFamily="50" charset="-127"/>
              <a:ea typeface="맑은 고딕" pitchFamily="50" charset="-127"/>
            </a:endParaRPr>
          </a:p>
        </p:txBody>
      </p:sp>
    </p:spTree>
    <p:extLst>
      <p:ext uri="{BB962C8B-B14F-4D97-AF65-F5344CB8AC3E}">
        <p14:creationId xmlns:p14="http://schemas.microsoft.com/office/powerpoint/2010/main" val="245300034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Agile Development Cycles</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endParaRPr lang="ko-KR" altLang="en-US" b="1" dirty="0">
              <a:latin typeface="맑은 고딕" pitchFamily="50" charset="-127"/>
              <a:ea typeface="맑은 고딕" pitchFamily="50" charset="-127"/>
            </a:endParaRPr>
          </a:p>
        </p:txBody>
      </p:sp>
      <p:sp>
        <p:nvSpPr>
          <p:cNvPr id="2" name="내용 개체 틀 1"/>
          <p:cNvSpPr>
            <a:spLocks noGrp="1"/>
          </p:cNvSpPr>
          <p:nvPr>
            <p:ph sz="quarter" idx="10"/>
          </p:nvPr>
        </p:nvSpPr>
        <p:spPr>
          <a:xfrm>
            <a:off x="500089" y="1143004"/>
            <a:ext cx="8143877" cy="5357830"/>
          </a:xfrm>
        </p:spPr>
        <p:txBody>
          <a:bodyPr>
            <a:noAutofit/>
          </a:bodyPr>
          <a:lstStyle/>
          <a:p>
            <a:pPr marL="342000" indent="-342000"/>
            <a:r>
              <a:rPr lang="en-US" altLang="ko-KR" sz="2000" dirty="0" smtClean="0"/>
              <a:t>Each cycle involves running the tests</a:t>
            </a:r>
          </a:p>
          <a:p>
            <a:pPr marL="342000" indent="-342000"/>
            <a:r>
              <a:rPr lang="en-US" altLang="ko-KR" sz="2000" dirty="0" smtClean="0"/>
              <a:t>The tests must run “quickly enough”</a:t>
            </a:r>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3.35</a:t>
            </a:r>
            <a:endParaRPr lang="ko-KR" altLang="en-US" b="1" dirty="0">
              <a:solidFill>
                <a:schemeClr val="tx1"/>
              </a:solidFill>
              <a:latin typeface="맑은 고딕" pitchFamily="50" charset="-127"/>
              <a:ea typeface="맑은 고딕" pitchFamily="50" charset="-127"/>
            </a:endParaRPr>
          </a:p>
        </p:txBody>
      </p:sp>
      <p:pic>
        <p:nvPicPr>
          <p:cNvPr id="2050" name="Picture 2"/>
          <p:cNvPicPr>
            <a:picLocks noChangeAspect="1" noChangeArrowheads="1"/>
          </p:cNvPicPr>
          <p:nvPr/>
        </p:nvPicPr>
        <p:blipFill>
          <a:blip r:embed="rId3"/>
          <a:srcRect/>
          <a:stretch>
            <a:fillRect/>
          </a:stretch>
        </p:blipFill>
        <p:spPr bwMode="auto">
          <a:xfrm>
            <a:off x="642910" y="2000240"/>
            <a:ext cx="7936820" cy="4143404"/>
          </a:xfrm>
          <a:prstGeom prst="rect">
            <a:avLst/>
          </a:prstGeom>
          <a:noFill/>
          <a:ln w="9525">
            <a:noFill/>
            <a:miter lim="800000"/>
            <a:headEnd/>
            <a:tailEnd/>
          </a:ln>
          <a:effectLst/>
        </p:spPr>
      </p:pic>
    </p:spTree>
    <p:extLst>
      <p:ext uri="{BB962C8B-B14F-4D97-AF65-F5344CB8AC3E}">
        <p14:creationId xmlns:p14="http://schemas.microsoft.com/office/powerpoint/2010/main" val="204429704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Behavior Smell</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dirty="0" smtClean="0"/>
              <a:t>Slow Tests</a:t>
            </a:r>
            <a:endParaRPr lang="ko-KR" altLang="en-US" b="1" dirty="0">
              <a:latin typeface="맑은 고딕" pitchFamily="50" charset="-127"/>
              <a:ea typeface="맑은 고딕" pitchFamily="50" charset="-127"/>
            </a:endParaRPr>
          </a:p>
        </p:txBody>
      </p:sp>
      <p:sp>
        <p:nvSpPr>
          <p:cNvPr id="2" name="내용 개체 틀 1"/>
          <p:cNvSpPr>
            <a:spLocks noGrp="1"/>
          </p:cNvSpPr>
          <p:nvPr>
            <p:ph sz="quarter" idx="10"/>
          </p:nvPr>
        </p:nvSpPr>
        <p:spPr>
          <a:xfrm>
            <a:off x="500089" y="1143004"/>
            <a:ext cx="8143877" cy="5357830"/>
          </a:xfrm>
        </p:spPr>
        <p:txBody>
          <a:bodyPr>
            <a:noAutofit/>
          </a:bodyPr>
          <a:lstStyle/>
          <a:p>
            <a:pPr marL="342000" indent="-342000"/>
            <a:r>
              <a:rPr lang="en-US" altLang="ko-KR" sz="2400" dirty="0" smtClean="0"/>
              <a:t>It takes several minutes to hours to run all the tests</a:t>
            </a:r>
          </a:p>
          <a:p>
            <a:pPr marL="342000" indent="-342000"/>
            <a:r>
              <a:rPr lang="en-US" altLang="ko-KR" sz="2400" dirty="0" smtClean="0"/>
              <a:t>Impact</a:t>
            </a:r>
          </a:p>
          <a:p>
            <a:pPr marL="791263" lvl="1" indent="-342000"/>
            <a:r>
              <a:rPr lang="en-US" altLang="ko-KR" sz="2400" dirty="0" smtClean="0"/>
              <a:t>Lost productivity caused by waiting for tests</a:t>
            </a:r>
          </a:p>
          <a:p>
            <a:pPr marL="791263" lvl="1" indent="-342000"/>
            <a:r>
              <a:rPr lang="en-US" altLang="ko-KR" sz="2400" dirty="0" smtClean="0"/>
              <a:t>Lost quality due to running tests less frequently</a:t>
            </a:r>
          </a:p>
          <a:p>
            <a:pPr marL="342000" indent="-342000"/>
            <a:r>
              <a:rPr lang="en-US" altLang="ko-KR" sz="2400" dirty="0" smtClean="0"/>
              <a:t>Causes:</a:t>
            </a:r>
          </a:p>
          <a:p>
            <a:pPr marL="791263" lvl="1" indent="-342000"/>
            <a:r>
              <a:rPr lang="en-US" altLang="ko-KR" sz="2400" dirty="0" smtClean="0"/>
              <a:t>Slow Component Usage</a:t>
            </a:r>
          </a:p>
          <a:p>
            <a:pPr marL="964300" lvl="2" indent="-342000"/>
            <a:r>
              <a:rPr lang="en-US" altLang="ko-KR" sz="2000" dirty="0" smtClean="0"/>
              <a:t>e.g. Database</a:t>
            </a:r>
          </a:p>
          <a:p>
            <a:pPr marL="791263" lvl="1" indent="-342000"/>
            <a:r>
              <a:rPr lang="en-US" altLang="ko-KR" sz="2400" dirty="0" smtClean="0"/>
              <a:t>Asynchronous Test</a:t>
            </a:r>
          </a:p>
          <a:p>
            <a:pPr marL="964300" lvl="2" indent="-342000"/>
            <a:r>
              <a:rPr lang="en-US" altLang="ko-KR" sz="2000" dirty="0" smtClean="0"/>
              <a:t>e.g. Delays or Waits</a:t>
            </a:r>
          </a:p>
          <a:p>
            <a:pPr marL="791263" lvl="1" indent="-342000"/>
            <a:r>
              <a:rPr lang="en-US" altLang="ko-KR" sz="2400" dirty="0" smtClean="0"/>
              <a:t>General Fixture</a:t>
            </a:r>
          </a:p>
          <a:p>
            <a:pPr marL="964300" lvl="2" indent="-342000"/>
            <a:r>
              <a:rPr lang="en-US" altLang="ko-KR" sz="2000" dirty="0" smtClean="0"/>
              <a:t>too much fixture being setup</a:t>
            </a:r>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3.36</a:t>
            </a:r>
            <a:endParaRPr lang="ko-KR" altLang="en-US" b="1" dirty="0">
              <a:solidFill>
                <a:schemeClr val="tx1"/>
              </a:solidFill>
              <a:latin typeface="맑은 고딕" pitchFamily="50" charset="-127"/>
              <a:ea typeface="맑은 고딕" pitchFamily="50" charset="-127"/>
            </a:endParaRPr>
          </a:p>
        </p:txBody>
      </p:sp>
    </p:spTree>
    <p:extLst>
      <p:ext uri="{BB962C8B-B14F-4D97-AF65-F5344CB8AC3E}">
        <p14:creationId xmlns:p14="http://schemas.microsoft.com/office/powerpoint/2010/main" val="237299336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908720"/>
            <a:ext cx="7226791" cy="541811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 name="TextBox 2"/>
          <p:cNvSpPr txBox="1"/>
          <p:nvPr/>
        </p:nvSpPr>
        <p:spPr>
          <a:xfrm>
            <a:off x="248574" y="169524"/>
            <a:ext cx="6395128" cy="379164"/>
          </a:xfrm>
          <a:prstGeom prst="rect">
            <a:avLst/>
          </a:prstGeom>
          <a:noFill/>
        </p:spPr>
        <p:txBody>
          <a:bodyPr wrap="square" rtlCol="0">
            <a:spAutoFit/>
          </a:bodyPr>
          <a:lstStyle/>
          <a:p>
            <a:pPr>
              <a:lnSpc>
                <a:spcPts val="2300"/>
              </a:lnSpc>
            </a:pPr>
            <a:r>
              <a:rPr lang="en-US" altLang="ko-KR" sz="1600" b="1" spc="-20" dirty="0" smtClean="0">
                <a:latin typeface="나눔고딕"/>
                <a:ea typeface="나눔고딕"/>
                <a:cs typeface="나눔고딕"/>
              </a:rPr>
              <a:t>1.5 </a:t>
            </a:r>
            <a:r>
              <a:rPr lang="en-GB" sz="1600" b="1" spc="-20" dirty="0" smtClean="0">
                <a:latin typeface="나눔고딕"/>
                <a:ea typeface="나눔고딕"/>
                <a:cs typeface="나눔고딕"/>
              </a:rPr>
              <a:t>XP Practices</a:t>
            </a:r>
            <a:endParaRPr lang="en-US" altLang="ko-KR" sz="1600" b="1" spc="-20" dirty="0" smtClean="0">
              <a:latin typeface="나눔고딕"/>
              <a:ea typeface="나눔고딕"/>
              <a:cs typeface="나눔고딕"/>
            </a:endParaRPr>
          </a:p>
        </p:txBody>
      </p:sp>
    </p:spTree>
    <p:extLst>
      <p:ext uri="{BB962C8B-B14F-4D97-AF65-F5344CB8AC3E}">
        <p14:creationId xmlns:p14="http://schemas.microsoft.com/office/powerpoint/2010/main" val="38574704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Exercise</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dirty="0" smtClean="0"/>
              <a:t>BS1 - Avoiding Slow Tests</a:t>
            </a:r>
            <a:endParaRPr lang="ko-KR" altLang="en-US" b="1" dirty="0">
              <a:latin typeface="맑은 고딕" pitchFamily="50" charset="-127"/>
              <a:ea typeface="맑은 고딕" pitchFamily="50" charset="-127"/>
            </a:endParaRPr>
          </a:p>
        </p:txBody>
      </p:sp>
      <p:sp>
        <p:nvSpPr>
          <p:cNvPr id="2" name="내용 개체 틀 1"/>
          <p:cNvSpPr>
            <a:spLocks noGrp="1"/>
          </p:cNvSpPr>
          <p:nvPr>
            <p:ph sz="quarter" idx="10"/>
          </p:nvPr>
        </p:nvSpPr>
        <p:spPr>
          <a:xfrm>
            <a:off x="500089" y="1143004"/>
            <a:ext cx="8143877" cy="5357830"/>
          </a:xfrm>
        </p:spPr>
        <p:txBody>
          <a:bodyPr>
            <a:noAutofit/>
          </a:bodyPr>
          <a:lstStyle/>
          <a:p>
            <a:r>
              <a:rPr lang="en-US" altLang="ko-KR" sz="2000" dirty="0" smtClean="0"/>
              <a:t> </a:t>
            </a:r>
            <a:r>
              <a:rPr lang="en-US" altLang="ko-KR" sz="2000" i="1" dirty="0" smtClean="0"/>
              <a:t>Situation:</a:t>
            </a:r>
          </a:p>
          <a:p>
            <a:pPr lvl="1"/>
            <a:r>
              <a:rPr lang="en-US" altLang="ko-KR" sz="1800" dirty="0" smtClean="0"/>
              <a:t>Your tests are taking 10 minutes to run. Everyone is getting frustrated because it is taking an hour to get the “commit token”.</a:t>
            </a:r>
          </a:p>
          <a:p>
            <a:r>
              <a:rPr lang="en-US" altLang="ko-KR" sz="2000" i="1" dirty="0" smtClean="0"/>
              <a:t> Instructions:</a:t>
            </a:r>
          </a:p>
          <a:p>
            <a:pPr lvl="1"/>
            <a:r>
              <a:rPr lang="en-US" altLang="ko-KR" sz="1800" dirty="0" smtClean="0"/>
              <a:t>Brainstorm at least 5 ways to make the tests run faster.</a:t>
            </a:r>
          </a:p>
          <a:p>
            <a:r>
              <a:rPr lang="en-US" altLang="ko-KR" sz="2000" i="1" dirty="0" smtClean="0"/>
              <a:t> Discussion Questions:</a:t>
            </a:r>
          </a:p>
          <a:p>
            <a:pPr lvl="1"/>
            <a:r>
              <a:rPr lang="en-US" altLang="ko-KR" sz="1800" dirty="0" smtClean="0"/>
              <a:t>What might be the root causes of slow test?</a:t>
            </a:r>
          </a:p>
          <a:p>
            <a:pPr lvl="1"/>
            <a:r>
              <a:rPr lang="en-US" altLang="ko-KR" sz="1800" dirty="0" smtClean="0"/>
              <a:t>What can we do to address each possible cause?</a:t>
            </a:r>
            <a:endParaRPr lang="ko-KR" altLang="en-US" sz="7200" b="1" dirty="0" smtClean="0"/>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3.37</a:t>
            </a:r>
            <a:endParaRPr lang="ko-KR" altLang="en-US" b="1" dirty="0">
              <a:solidFill>
                <a:schemeClr val="tx1"/>
              </a:solidFill>
              <a:latin typeface="맑은 고딕" pitchFamily="50" charset="-127"/>
              <a:ea typeface="맑은 고딕" pitchFamily="50" charset="-127"/>
            </a:endParaRPr>
          </a:p>
        </p:txBody>
      </p:sp>
    </p:spTree>
    <p:extLst>
      <p:ext uri="{BB962C8B-B14F-4D97-AF65-F5344CB8AC3E}">
        <p14:creationId xmlns:p14="http://schemas.microsoft.com/office/powerpoint/2010/main" val="82775343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Avoiding Slow Tests</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dirty="0" smtClean="0"/>
              <a:t>Slow SUT</a:t>
            </a:r>
            <a:endParaRPr lang="ko-KR" altLang="en-US" b="1" dirty="0">
              <a:latin typeface="맑은 고딕" pitchFamily="50" charset="-127"/>
              <a:ea typeface="맑은 고딕" pitchFamily="50" charset="-127"/>
            </a:endParaRPr>
          </a:p>
        </p:txBody>
      </p:sp>
      <p:sp>
        <p:nvSpPr>
          <p:cNvPr id="2" name="내용 개체 틀 1"/>
          <p:cNvSpPr>
            <a:spLocks noGrp="1"/>
          </p:cNvSpPr>
          <p:nvPr>
            <p:ph sz="quarter" idx="10"/>
          </p:nvPr>
        </p:nvSpPr>
        <p:spPr>
          <a:xfrm>
            <a:off x="500089" y="1143004"/>
            <a:ext cx="8143877" cy="5357830"/>
          </a:xfrm>
        </p:spPr>
        <p:txBody>
          <a:bodyPr>
            <a:noAutofit/>
          </a:bodyPr>
          <a:lstStyle/>
          <a:p>
            <a:pPr marL="342000" indent="-342000"/>
            <a:r>
              <a:rPr lang="en-US" altLang="ko-KR" sz="2400" dirty="0" smtClean="0"/>
              <a:t>Run Tests Faster</a:t>
            </a:r>
          </a:p>
          <a:p>
            <a:pPr marL="791263" lvl="1" indent="-342000"/>
            <a:r>
              <a:rPr lang="en-US" altLang="ko-KR" sz="2400" dirty="0" smtClean="0"/>
              <a:t>Get faster hardware</a:t>
            </a:r>
          </a:p>
          <a:p>
            <a:pPr marL="342000" indent="-342000"/>
            <a:r>
              <a:rPr lang="en-US" altLang="ko-KR" sz="2400" dirty="0" smtClean="0"/>
              <a:t>Avoid Slow Code</a:t>
            </a:r>
          </a:p>
          <a:p>
            <a:pPr marL="791263" lvl="1" indent="-342000"/>
            <a:r>
              <a:rPr lang="en-US" altLang="ko-KR" sz="2400" dirty="0" smtClean="0"/>
              <a:t>Avoid Fixture Persistence</a:t>
            </a:r>
          </a:p>
          <a:p>
            <a:pPr marL="964300" lvl="2" indent="-342000"/>
            <a:r>
              <a:rPr lang="en-US" altLang="ko-KR" sz="2200" b="1" dirty="0" smtClean="0"/>
              <a:t>Use a Fresh Fixture with Fake Database</a:t>
            </a:r>
          </a:p>
          <a:p>
            <a:pPr marL="791263" lvl="1" indent="-342000"/>
            <a:r>
              <a:rPr lang="en-US" altLang="ko-KR" sz="2400" dirty="0" smtClean="0"/>
              <a:t>Avoid slow components</a:t>
            </a:r>
          </a:p>
          <a:p>
            <a:pPr marL="964300" lvl="2" indent="-342000"/>
            <a:r>
              <a:rPr lang="en-US" altLang="ko-KR" sz="2400" b="1" dirty="0" smtClean="0"/>
              <a:t>Replace with Test Double (or Test Stub)</a:t>
            </a:r>
            <a:endParaRPr lang="en-US" altLang="ko-KR" sz="2200" dirty="0" smtClean="0"/>
          </a:p>
          <a:p>
            <a:pPr marL="342000" indent="-342000"/>
            <a:r>
              <a:rPr lang="en-US" altLang="ko-KR" sz="2400" dirty="0" smtClean="0"/>
              <a:t>Run Fewer Tests</a:t>
            </a:r>
          </a:p>
          <a:p>
            <a:pPr marL="791263" lvl="1" indent="-342000"/>
            <a:r>
              <a:rPr lang="en-US" altLang="ko-KR" sz="2400" dirty="0" smtClean="0"/>
              <a:t>Run subsets of tests when possible (e.g. pre-</a:t>
            </a:r>
            <a:r>
              <a:rPr lang="en-US" altLang="ko-KR" sz="2400" dirty="0" err="1" smtClean="0"/>
              <a:t>checkin</a:t>
            </a:r>
            <a:r>
              <a:rPr lang="en-US" altLang="ko-KR" sz="2400" dirty="0" smtClean="0"/>
              <a:t>)</a:t>
            </a:r>
            <a:endParaRPr lang="en-US" altLang="ko-KR" sz="2000" dirty="0" smtClean="0"/>
          </a:p>
          <a:p>
            <a:pPr marL="791263" lvl="1" indent="-342000"/>
            <a:r>
              <a:rPr lang="en-US" altLang="ko-KR" sz="2400" dirty="0" smtClean="0"/>
              <a:t>Run all the tests sometime, somewhere! (e.g. overnight)</a:t>
            </a:r>
            <a:endParaRPr lang="en-US" altLang="ko-KR" sz="2000" dirty="0" smtClean="0"/>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3.38</a:t>
            </a:r>
            <a:endParaRPr lang="ko-KR" altLang="en-US" b="1" dirty="0">
              <a:solidFill>
                <a:schemeClr val="tx1"/>
              </a:solidFill>
              <a:latin typeface="맑은 고딕" pitchFamily="50" charset="-127"/>
              <a:ea typeface="맑은 고딕" pitchFamily="50" charset="-127"/>
            </a:endParaRPr>
          </a:p>
        </p:txBody>
      </p:sp>
    </p:spTree>
    <p:extLst>
      <p:ext uri="{BB962C8B-B14F-4D97-AF65-F5344CB8AC3E}">
        <p14:creationId xmlns:p14="http://schemas.microsoft.com/office/powerpoint/2010/main" val="35662615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Avoiding Slow Tests</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dirty="0" smtClean="0"/>
              <a:t>Slow Test Code</a:t>
            </a:r>
            <a:endParaRPr lang="ko-KR" altLang="en-US" b="1" dirty="0">
              <a:latin typeface="맑은 고딕" pitchFamily="50" charset="-127"/>
              <a:ea typeface="맑은 고딕" pitchFamily="50" charset="-127"/>
            </a:endParaRPr>
          </a:p>
        </p:txBody>
      </p:sp>
      <p:sp>
        <p:nvSpPr>
          <p:cNvPr id="2" name="내용 개체 틀 1"/>
          <p:cNvSpPr>
            <a:spLocks noGrp="1"/>
          </p:cNvSpPr>
          <p:nvPr>
            <p:ph sz="quarter" idx="10"/>
          </p:nvPr>
        </p:nvSpPr>
        <p:spPr>
          <a:xfrm>
            <a:off x="500089" y="1143004"/>
            <a:ext cx="8143877" cy="5357830"/>
          </a:xfrm>
        </p:spPr>
        <p:txBody>
          <a:bodyPr>
            <a:noAutofit/>
          </a:bodyPr>
          <a:lstStyle/>
          <a:p>
            <a:pPr marL="342000" indent="-342000"/>
            <a:r>
              <a:rPr lang="en-US" altLang="ko-KR" sz="2400" dirty="0" smtClean="0"/>
              <a:t>Avoid Waits</a:t>
            </a:r>
          </a:p>
          <a:p>
            <a:pPr marL="791263" lvl="1" indent="-342000"/>
            <a:r>
              <a:rPr lang="en-US" altLang="ko-KR" sz="2400" dirty="0" smtClean="0"/>
              <a:t>Use Humble Object to avoid Asynchronous Test by testing logic directly</a:t>
            </a:r>
          </a:p>
          <a:p>
            <a:pPr marL="342000" indent="-342000"/>
            <a:r>
              <a:rPr lang="en-US" altLang="ko-KR" sz="2400" dirty="0" smtClean="0"/>
              <a:t>Test Less Code</a:t>
            </a:r>
          </a:p>
          <a:p>
            <a:pPr marL="791263" lvl="1" indent="-342000"/>
            <a:r>
              <a:rPr lang="en-US" altLang="ko-KR" sz="2400" dirty="0" smtClean="0"/>
              <a:t>Reduce Test Overlap</a:t>
            </a:r>
            <a:endParaRPr lang="en-US" altLang="ko-KR" sz="2200" dirty="0" smtClean="0"/>
          </a:p>
          <a:p>
            <a:pPr marL="342000" indent="-342000"/>
            <a:r>
              <a:rPr lang="en-US" altLang="ko-KR" sz="2400" dirty="0" smtClean="0"/>
              <a:t>Set Up Less Fixture</a:t>
            </a:r>
          </a:p>
          <a:p>
            <a:pPr marL="791263" lvl="1" indent="-342000"/>
            <a:r>
              <a:rPr lang="en-US" altLang="ko-KR" sz="2400" dirty="0" smtClean="0"/>
              <a:t>Use a Minimal Fixture</a:t>
            </a:r>
          </a:p>
          <a:p>
            <a:pPr marL="342000" indent="-342000"/>
            <a:r>
              <a:rPr lang="en-US" altLang="ko-KR" sz="2400" dirty="0" smtClean="0"/>
              <a:t>Set Up Fixture Less Often</a:t>
            </a:r>
          </a:p>
          <a:p>
            <a:pPr marL="791263" lvl="1" indent="-342000"/>
            <a:r>
              <a:rPr lang="en-US" altLang="ko-KR" sz="2400" dirty="0" smtClean="0"/>
              <a:t>Reuse a Shared Fixture</a:t>
            </a:r>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3.38</a:t>
            </a:r>
            <a:endParaRPr lang="ko-KR" altLang="en-US" b="1" dirty="0">
              <a:solidFill>
                <a:schemeClr val="tx1"/>
              </a:solidFill>
              <a:latin typeface="맑은 고딕" pitchFamily="50" charset="-127"/>
              <a:ea typeface="맑은 고딕" pitchFamily="50" charset="-127"/>
            </a:endParaRPr>
          </a:p>
        </p:txBody>
      </p:sp>
    </p:spTree>
    <p:extLst>
      <p:ext uri="{BB962C8B-B14F-4D97-AF65-F5344CB8AC3E}">
        <p14:creationId xmlns:p14="http://schemas.microsoft.com/office/powerpoint/2010/main" val="190550264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Pattern</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dirty="0" smtClean="0"/>
              <a:t>Shared Test Fixture - I</a:t>
            </a:r>
            <a:endParaRPr lang="ko-KR" altLang="en-US" b="1" dirty="0">
              <a:latin typeface="맑은 고딕" pitchFamily="50" charset="-127"/>
              <a:ea typeface="맑은 고딕" pitchFamily="50" charset="-127"/>
            </a:endParaRPr>
          </a:p>
        </p:txBody>
      </p:sp>
      <p:sp>
        <p:nvSpPr>
          <p:cNvPr id="2" name="내용 개체 틀 1"/>
          <p:cNvSpPr>
            <a:spLocks noGrp="1"/>
          </p:cNvSpPr>
          <p:nvPr>
            <p:ph sz="quarter" idx="10"/>
          </p:nvPr>
        </p:nvSpPr>
        <p:spPr>
          <a:xfrm>
            <a:off x="500089" y="1143004"/>
            <a:ext cx="8143877" cy="5357830"/>
          </a:xfrm>
        </p:spPr>
        <p:txBody>
          <a:bodyPr>
            <a:noAutofit/>
          </a:bodyPr>
          <a:lstStyle/>
          <a:p>
            <a:pPr marL="342000" indent="-342000"/>
            <a:r>
              <a:rPr lang="en-US" altLang="ko-KR" sz="2400" dirty="0" smtClean="0"/>
              <a:t>Improves test run times by reducing setup overhead.</a:t>
            </a:r>
          </a:p>
          <a:p>
            <a:pPr marL="342000" indent="-342000"/>
            <a:r>
              <a:rPr lang="en-US" altLang="ko-KR" sz="2400" dirty="0" smtClean="0"/>
              <a:t>A “standard” test environment applicable to all tests is built and the tests reuse the same fixture instance.</a:t>
            </a:r>
            <a:endParaRPr lang="en-US" altLang="ko-KR" sz="2000" dirty="0" smtClean="0"/>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3.39</a:t>
            </a:r>
            <a:endParaRPr lang="ko-KR" altLang="en-US" b="1" dirty="0">
              <a:solidFill>
                <a:schemeClr val="tx1"/>
              </a:solidFill>
              <a:latin typeface="맑은 고딕" pitchFamily="50" charset="-127"/>
              <a:ea typeface="맑은 고딕" pitchFamily="50" charset="-127"/>
            </a:endParaRPr>
          </a:p>
        </p:txBody>
      </p:sp>
      <p:pic>
        <p:nvPicPr>
          <p:cNvPr id="3074" name="Picture 2"/>
          <p:cNvPicPr>
            <a:picLocks noChangeAspect="1" noChangeArrowheads="1"/>
          </p:cNvPicPr>
          <p:nvPr/>
        </p:nvPicPr>
        <p:blipFill>
          <a:blip r:embed="rId3"/>
          <a:srcRect/>
          <a:stretch>
            <a:fillRect/>
          </a:stretch>
        </p:blipFill>
        <p:spPr bwMode="auto">
          <a:xfrm>
            <a:off x="2357422" y="2943824"/>
            <a:ext cx="5214974" cy="3199820"/>
          </a:xfrm>
          <a:prstGeom prst="rect">
            <a:avLst/>
          </a:prstGeom>
          <a:noFill/>
          <a:ln w="9525">
            <a:noFill/>
            <a:miter lim="800000"/>
            <a:headEnd/>
            <a:tailEnd/>
          </a:ln>
          <a:effectLst/>
        </p:spPr>
      </p:pic>
    </p:spTree>
    <p:extLst>
      <p:ext uri="{BB962C8B-B14F-4D97-AF65-F5344CB8AC3E}">
        <p14:creationId xmlns:p14="http://schemas.microsoft.com/office/powerpoint/2010/main" val="17326894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Pattern</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dirty="0" smtClean="0"/>
              <a:t>Shared Test Fixture - II</a:t>
            </a:r>
            <a:endParaRPr lang="ko-KR" altLang="en-US" b="1" dirty="0">
              <a:latin typeface="맑은 고딕" pitchFamily="50" charset="-127"/>
              <a:ea typeface="맑은 고딕" pitchFamily="50" charset="-127"/>
            </a:endParaRPr>
          </a:p>
        </p:txBody>
      </p:sp>
      <p:sp>
        <p:nvSpPr>
          <p:cNvPr id="2" name="내용 개체 틀 1"/>
          <p:cNvSpPr>
            <a:spLocks noGrp="1"/>
          </p:cNvSpPr>
          <p:nvPr>
            <p:ph sz="quarter" idx="10"/>
          </p:nvPr>
        </p:nvSpPr>
        <p:spPr>
          <a:xfrm>
            <a:off x="500089" y="1143004"/>
            <a:ext cx="8143877" cy="5357830"/>
          </a:xfrm>
        </p:spPr>
        <p:txBody>
          <a:bodyPr>
            <a:noAutofit/>
          </a:bodyPr>
          <a:lstStyle/>
          <a:p>
            <a:pPr marL="342000" indent="-342000"/>
            <a:r>
              <a:rPr lang="en-US" altLang="ko-KR" sz="2400" dirty="0" smtClean="0"/>
              <a:t>Variations:</a:t>
            </a:r>
          </a:p>
          <a:p>
            <a:pPr marL="791263" lvl="1" indent="-342000"/>
            <a:r>
              <a:rPr lang="en-US" altLang="ko-KR" sz="2400" dirty="0" smtClean="0"/>
              <a:t>Fixture is shared between some/all the tests in a single test run</a:t>
            </a:r>
          </a:p>
          <a:p>
            <a:pPr marL="791263" lvl="1" indent="-342000"/>
            <a:r>
              <a:rPr lang="en-US" altLang="ko-KR" sz="2400" dirty="0" smtClean="0"/>
              <a:t>Fixture may be shared across many </a:t>
            </a:r>
            <a:r>
              <a:rPr lang="en-US" altLang="ko-KR" sz="2400" dirty="0" err="1" smtClean="0"/>
              <a:t>TestRunners</a:t>
            </a:r>
            <a:r>
              <a:rPr lang="en-US" altLang="ko-KR" sz="2400" dirty="0" smtClean="0"/>
              <a:t> (Global Test Fixture)</a:t>
            </a:r>
          </a:p>
          <a:p>
            <a:pPr marL="342000" indent="-342000"/>
            <a:r>
              <a:rPr lang="en-US" altLang="ko-KR" sz="2400" dirty="0" smtClean="0"/>
              <a:t>Examples:</a:t>
            </a:r>
          </a:p>
          <a:p>
            <a:pPr marL="791263" lvl="1" indent="-342000"/>
            <a:r>
              <a:rPr lang="en-US" altLang="ko-KR" sz="2000" dirty="0" smtClean="0"/>
              <a:t>Standard Database contents</a:t>
            </a:r>
          </a:p>
          <a:p>
            <a:pPr marL="791263" lvl="1" indent="-342000"/>
            <a:r>
              <a:rPr lang="en-US" altLang="ko-KR" sz="2000" dirty="0" smtClean="0"/>
              <a:t>Standard Set of Directories and Files</a:t>
            </a:r>
          </a:p>
          <a:p>
            <a:pPr marL="791263" lvl="1" indent="-342000"/>
            <a:r>
              <a:rPr lang="en-US" altLang="ko-KR" sz="2000" dirty="0" smtClean="0"/>
              <a:t>Standard set of objects</a:t>
            </a:r>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3.39</a:t>
            </a:r>
            <a:endParaRPr lang="ko-KR" altLang="en-US" b="1" dirty="0">
              <a:solidFill>
                <a:schemeClr val="tx1"/>
              </a:solidFill>
              <a:latin typeface="맑은 고딕" pitchFamily="50" charset="-127"/>
              <a:ea typeface="맑은 고딕" pitchFamily="50" charset="-127"/>
            </a:endParaRPr>
          </a:p>
        </p:txBody>
      </p:sp>
      <p:sp>
        <p:nvSpPr>
          <p:cNvPr id="8" name="직사각형 7"/>
          <p:cNvSpPr/>
          <p:nvPr/>
        </p:nvSpPr>
        <p:spPr>
          <a:xfrm>
            <a:off x="5715008" y="5000636"/>
            <a:ext cx="2500330" cy="10001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prstClr val="white"/>
                </a:solidFill>
                <a:latin typeface="맑은 고딕" pitchFamily="50" charset="-127"/>
                <a:ea typeface="맑은 고딕" pitchFamily="50" charset="-127"/>
              </a:rPr>
              <a:t>Bad Smell Alert</a:t>
            </a:r>
          </a:p>
          <a:p>
            <a:pPr algn="ctr"/>
            <a:r>
              <a:rPr lang="en-US" altLang="ko-KR" dirty="0" smtClean="0">
                <a:solidFill>
                  <a:prstClr val="white"/>
                </a:solidFill>
                <a:latin typeface="맑은 고딕" pitchFamily="50" charset="-127"/>
                <a:ea typeface="맑은 고딕" pitchFamily="50" charset="-127"/>
              </a:rPr>
              <a:t>Erratic Tests</a:t>
            </a:r>
            <a:endParaRPr lang="ko-KR" altLang="en-US" dirty="0">
              <a:solidFill>
                <a:prstClr val="white"/>
              </a:solidFill>
              <a:latin typeface="맑은 고딕" pitchFamily="50" charset="-127"/>
              <a:ea typeface="맑은 고딕" pitchFamily="50" charset="-127"/>
            </a:endParaRPr>
          </a:p>
        </p:txBody>
      </p:sp>
    </p:spTree>
    <p:extLst>
      <p:ext uri="{BB962C8B-B14F-4D97-AF65-F5344CB8AC3E}">
        <p14:creationId xmlns:p14="http://schemas.microsoft.com/office/powerpoint/2010/main" val="24007843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Pattern</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dirty="0" smtClean="0"/>
              <a:t>Shared Test Fixture - III</a:t>
            </a:r>
            <a:endParaRPr lang="ko-KR" altLang="en-US" b="1" dirty="0">
              <a:latin typeface="맑은 고딕" pitchFamily="50" charset="-127"/>
              <a:ea typeface="맑은 고딕" pitchFamily="50" charset="-127"/>
            </a:endParaRPr>
          </a:p>
        </p:txBody>
      </p:sp>
      <p:sp>
        <p:nvSpPr>
          <p:cNvPr id="2" name="내용 개체 틀 1"/>
          <p:cNvSpPr>
            <a:spLocks noGrp="1"/>
          </p:cNvSpPr>
          <p:nvPr>
            <p:ph sz="quarter" idx="10"/>
          </p:nvPr>
        </p:nvSpPr>
        <p:spPr>
          <a:xfrm>
            <a:off x="500089" y="1143004"/>
            <a:ext cx="8143877" cy="5357830"/>
          </a:xfrm>
        </p:spPr>
        <p:txBody>
          <a:bodyPr>
            <a:noAutofit/>
          </a:bodyPr>
          <a:lstStyle/>
          <a:p>
            <a:pPr marL="342000" indent="-342000"/>
            <a:r>
              <a:rPr lang="en-US" altLang="ko-KR" sz="2000" dirty="0" smtClean="0"/>
              <a:t>Setting Up the Shared Test Fixture:</a:t>
            </a:r>
          </a:p>
          <a:p>
            <a:pPr marL="791263" lvl="1" indent="-342000"/>
            <a:r>
              <a:rPr lang="en-US" altLang="ko-KR" sz="2000" dirty="0" smtClean="0"/>
              <a:t>Prebuilt Fixture (Unrepeatable Tests)</a:t>
            </a:r>
          </a:p>
          <a:p>
            <a:pPr marL="964300" lvl="2" indent="-342000"/>
            <a:r>
              <a:rPr lang="en-US" altLang="ko-KR" sz="2000" dirty="0" smtClean="0"/>
              <a:t>Fixture is built ahead of time and reused by many test runs</a:t>
            </a:r>
          </a:p>
          <a:p>
            <a:pPr marL="791263" lvl="1" indent="-342000"/>
            <a:r>
              <a:rPr lang="en-US" altLang="ko-KR" sz="2000" dirty="0" smtClean="0"/>
              <a:t>Lazy Setup (Use only when don’t need to clean up the fixture)</a:t>
            </a:r>
          </a:p>
          <a:p>
            <a:pPr marL="964300" lvl="2" indent="-342000"/>
            <a:r>
              <a:rPr lang="en-US" altLang="ko-KR" sz="2000" dirty="0" smtClean="0"/>
              <a:t>First reference causes it to be initialized</a:t>
            </a:r>
          </a:p>
          <a:p>
            <a:pPr marL="964300" lvl="2" indent="-342000"/>
            <a:r>
              <a:rPr lang="en-US" altLang="ko-KR" sz="2000" dirty="0" smtClean="0"/>
              <a:t>How do you know when to clean up?</a:t>
            </a:r>
          </a:p>
          <a:p>
            <a:pPr marL="791263" lvl="1" indent="-342000"/>
            <a:r>
              <a:rPr lang="en-US" altLang="ko-KR" sz="2000" dirty="0" err="1" smtClean="0"/>
              <a:t>SuiteFixture</a:t>
            </a:r>
            <a:r>
              <a:rPr lang="en-US" altLang="ko-KR" sz="2000" dirty="0" smtClean="0"/>
              <a:t> Setup (Only supported by </a:t>
            </a:r>
            <a:r>
              <a:rPr lang="en-US" altLang="ko-KR" sz="2000" dirty="0" err="1" smtClean="0"/>
              <a:t>NUnit</a:t>
            </a:r>
            <a:r>
              <a:rPr lang="en-US" altLang="ko-KR" sz="2000" dirty="0" smtClean="0"/>
              <a:t>, </a:t>
            </a:r>
            <a:r>
              <a:rPr lang="en-US" altLang="ko-KR" sz="2000" dirty="0" err="1" smtClean="0"/>
              <a:t>VbUnit</a:t>
            </a:r>
            <a:r>
              <a:rPr lang="en-US" altLang="ko-KR" sz="2000" dirty="0" smtClean="0"/>
              <a:t>, JUnit4.0)</a:t>
            </a:r>
          </a:p>
          <a:p>
            <a:pPr marL="964300" lvl="2" indent="-342000"/>
            <a:r>
              <a:rPr lang="en-US" altLang="ko-KR" sz="2000" dirty="0" smtClean="0"/>
              <a:t>Use Static variables to hold the fixture</a:t>
            </a:r>
          </a:p>
          <a:p>
            <a:pPr marL="964300" lvl="2" indent="-342000"/>
            <a:r>
              <a:rPr lang="en-US" altLang="ko-KR" sz="2000" dirty="0" smtClean="0"/>
              <a:t>Initialize one before first test and destroy after last</a:t>
            </a:r>
          </a:p>
          <a:p>
            <a:pPr marL="791263" lvl="1" indent="-342000"/>
            <a:r>
              <a:rPr lang="en-US" altLang="ko-KR" sz="2000" dirty="0" smtClean="0"/>
              <a:t>Setup Decorator (Tests that depend on the decorator cannot be run without it)</a:t>
            </a:r>
          </a:p>
          <a:p>
            <a:pPr marL="964300" lvl="2" indent="-342000"/>
            <a:r>
              <a:rPr lang="en-US" altLang="ko-KR" sz="2000" dirty="0" smtClean="0"/>
              <a:t>Define a Test Decorator that implements Test</a:t>
            </a:r>
          </a:p>
          <a:p>
            <a:pPr marL="964300" lvl="2" indent="-342000"/>
            <a:r>
              <a:rPr lang="en-US" altLang="ko-KR" sz="2000" dirty="0" smtClean="0"/>
              <a:t>Wrap the test suite with an instance of the decorator</a:t>
            </a:r>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3.39</a:t>
            </a:r>
            <a:endParaRPr lang="ko-KR" altLang="en-US" b="1" dirty="0">
              <a:solidFill>
                <a:schemeClr val="tx1"/>
              </a:solidFill>
              <a:latin typeface="맑은 고딕" pitchFamily="50" charset="-127"/>
              <a:ea typeface="맑은 고딕" pitchFamily="50" charset="-127"/>
            </a:endParaRPr>
          </a:p>
        </p:txBody>
      </p:sp>
    </p:spTree>
    <p:extLst>
      <p:ext uri="{BB962C8B-B14F-4D97-AF65-F5344CB8AC3E}">
        <p14:creationId xmlns:p14="http://schemas.microsoft.com/office/powerpoint/2010/main" val="330903122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Pattern</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dirty="0" smtClean="0"/>
              <a:t>Lazy Setup - I</a:t>
            </a:r>
            <a:endParaRPr lang="ko-KR" altLang="en-US" b="1" dirty="0">
              <a:latin typeface="맑은 고딕" pitchFamily="50" charset="-127"/>
              <a:ea typeface="맑은 고딕" pitchFamily="50" charset="-127"/>
            </a:endParaRPr>
          </a:p>
        </p:txBody>
      </p:sp>
      <p:sp>
        <p:nvSpPr>
          <p:cNvPr id="2" name="내용 개체 틀 1"/>
          <p:cNvSpPr>
            <a:spLocks noGrp="1"/>
          </p:cNvSpPr>
          <p:nvPr>
            <p:ph sz="quarter" idx="10"/>
          </p:nvPr>
        </p:nvSpPr>
        <p:spPr>
          <a:xfrm>
            <a:off x="500089" y="1143004"/>
            <a:ext cx="8143877" cy="5357830"/>
          </a:xfrm>
        </p:spPr>
        <p:txBody>
          <a:bodyPr>
            <a:noAutofit/>
          </a:bodyPr>
          <a:lstStyle/>
          <a:p>
            <a:pPr marL="342000" indent="-342000"/>
            <a:r>
              <a:rPr lang="en-US" altLang="ko-KR" sz="2000" dirty="0" smtClean="0"/>
              <a:t>We use Lazy Initialization to construct the Shared Fixture before the first Test Method that needs it.</a:t>
            </a:r>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3.39</a:t>
            </a:r>
            <a:endParaRPr lang="ko-KR" altLang="en-US" b="1" dirty="0">
              <a:solidFill>
                <a:schemeClr val="tx1"/>
              </a:solidFill>
              <a:latin typeface="맑은 고딕" pitchFamily="50" charset="-127"/>
              <a:ea typeface="맑은 고딕" pitchFamily="50" charset="-127"/>
            </a:endParaRPr>
          </a:p>
        </p:txBody>
      </p:sp>
      <p:pic>
        <p:nvPicPr>
          <p:cNvPr id="4098" name="Picture 2"/>
          <p:cNvPicPr>
            <a:picLocks noChangeAspect="1" noChangeArrowheads="1"/>
          </p:cNvPicPr>
          <p:nvPr/>
        </p:nvPicPr>
        <p:blipFill>
          <a:blip r:embed="rId3"/>
          <a:srcRect/>
          <a:stretch>
            <a:fillRect/>
          </a:stretch>
        </p:blipFill>
        <p:spPr bwMode="auto">
          <a:xfrm>
            <a:off x="428596" y="2112062"/>
            <a:ext cx="8286808" cy="4103020"/>
          </a:xfrm>
          <a:prstGeom prst="rect">
            <a:avLst/>
          </a:prstGeom>
          <a:noFill/>
          <a:ln w="9525">
            <a:noFill/>
            <a:miter lim="800000"/>
            <a:headEnd/>
            <a:tailEnd/>
          </a:ln>
          <a:effectLst/>
        </p:spPr>
      </p:pic>
    </p:spTree>
    <p:extLst>
      <p:ext uri="{BB962C8B-B14F-4D97-AF65-F5344CB8AC3E}">
        <p14:creationId xmlns:p14="http://schemas.microsoft.com/office/powerpoint/2010/main" val="42045747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Pattern</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dirty="0" smtClean="0"/>
              <a:t>Lazy Setup - II</a:t>
            </a:r>
            <a:endParaRPr lang="ko-KR" altLang="en-US" b="1" dirty="0">
              <a:latin typeface="맑은 고딕" pitchFamily="50" charset="-127"/>
              <a:ea typeface="맑은 고딕" pitchFamily="50" charset="-127"/>
            </a:endParaRPr>
          </a:p>
        </p:txBody>
      </p:sp>
      <p:sp>
        <p:nvSpPr>
          <p:cNvPr id="2" name="내용 개체 틀 1"/>
          <p:cNvSpPr>
            <a:spLocks noGrp="1"/>
          </p:cNvSpPr>
          <p:nvPr>
            <p:ph sz="quarter" idx="10"/>
          </p:nvPr>
        </p:nvSpPr>
        <p:spPr>
          <a:xfrm>
            <a:off x="500089" y="1143004"/>
            <a:ext cx="8143877" cy="5357830"/>
          </a:xfrm>
        </p:spPr>
        <p:txBody>
          <a:bodyPr>
            <a:noAutofit/>
          </a:bodyPr>
          <a:lstStyle/>
          <a:p>
            <a:pPr marL="342000" indent="-342000"/>
            <a:r>
              <a:rPr lang="en-US" altLang="ko-KR" sz="2000" dirty="0" smtClean="0"/>
              <a:t>How it works:</a:t>
            </a:r>
          </a:p>
          <a:p>
            <a:pPr marL="791263" lvl="1" indent="-342000"/>
            <a:r>
              <a:rPr lang="en-US" altLang="ko-KR" sz="2000" dirty="0" smtClean="0"/>
              <a:t>Hold reference to fixture in a static or global variable</a:t>
            </a:r>
          </a:p>
          <a:p>
            <a:pPr marL="791263" lvl="1" indent="-342000"/>
            <a:r>
              <a:rPr lang="en-US" altLang="ko-KR" sz="2000" dirty="0" smtClean="0"/>
              <a:t>Use Lazy Initialization of static variable to set up fixture.</a:t>
            </a:r>
          </a:p>
          <a:p>
            <a:pPr marL="791263" lvl="1" indent="-342000"/>
            <a:r>
              <a:rPr lang="en-US" altLang="ko-KR" sz="2000" dirty="0" smtClean="0"/>
              <a:t>Can be done </a:t>
            </a:r>
            <a:r>
              <a:rPr lang="en-US" altLang="ko-KR" sz="2000" i="1" dirty="0" smtClean="0"/>
              <a:t>either </a:t>
            </a:r>
            <a:r>
              <a:rPr lang="en-US" altLang="ko-KR" sz="2000" dirty="0" smtClean="0"/>
              <a:t>in the Setup method (Implicit Setup):</a:t>
            </a:r>
          </a:p>
          <a:p>
            <a:pPr lvl="4">
              <a:buNone/>
            </a:pPr>
            <a:r>
              <a:rPr lang="en-US" altLang="ko-KR" sz="1800" b="1" dirty="0" smtClean="0"/>
              <a:t>If (not </a:t>
            </a:r>
            <a:r>
              <a:rPr lang="en-US" altLang="ko-KR" sz="1800" b="1" dirty="0" err="1" smtClean="0"/>
              <a:t>fixture_initialized</a:t>
            </a:r>
            <a:r>
              <a:rPr lang="en-US" altLang="ko-KR" sz="1800" b="1" dirty="0" smtClean="0"/>
              <a:t>) {</a:t>
            </a:r>
          </a:p>
          <a:p>
            <a:pPr lvl="4">
              <a:buNone/>
            </a:pPr>
            <a:r>
              <a:rPr lang="en-US" altLang="ko-KR" sz="1800" b="1" dirty="0" smtClean="0"/>
              <a:t>    </a:t>
            </a:r>
            <a:r>
              <a:rPr lang="en-US" altLang="ko-KR" sz="1800" b="1" dirty="0" err="1" smtClean="0"/>
              <a:t>initialize_fixture</a:t>
            </a:r>
            <a:r>
              <a:rPr lang="en-US" altLang="ko-KR" sz="1800" b="1" dirty="0" smtClean="0"/>
              <a:t>;</a:t>
            </a:r>
          </a:p>
          <a:p>
            <a:pPr lvl="4">
              <a:buNone/>
            </a:pPr>
            <a:r>
              <a:rPr lang="en-US" altLang="ko-KR" sz="1800" b="1" dirty="0" smtClean="0"/>
              <a:t>    </a:t>
            </a:r>
            <a:r>
              <a:rPr lang="en-US" altLang="ko-KR" sz="1800" b="1" dirty="0" err="1" smtClean="0"/>
              <a:t>fixture_initialized</a:t>
            </a:r>
            <a:r>
              <a:rPr lang="en-US" altLang="ko-KR" sz="1800" b="1" dirty="0" smtClean="0"/>
              <a:t> = true;</a:t>
            </a:r>
          </a:p>
          <a:p>
            <a:pPr lvl="4">
              <a:buNone/>
            </a:pPr>
            <a:r>
              <a:rPr lang="en-US" altLang="ko-KR" sz="1800" b="1" dirty="0" smtClean="0"/>
              <a:t>}</a:t>
            </a:r>
          </a:p>
          <a:p>
            <a:pPr marL="791263" lvl="1" indent="-342000"/>
            <a:r>
              <a:rPr lang="en-US" altLang="ko-KR" sz="2000" i="1" dirty="0" smtClean="0"/>
              <a:t>Or, </a:t>
            </a:r>
            <a:r>
              <a:rPr lang="en-US" altLang="ko-KR" sz="2000" dirty="0" smtClean="0"/>
              <a:t>in a finder method (Delegated Setup):</a:t>
            </a:r>
          </a:p>
          <a:p>
            <a:pPr lvl="4">
              <a:buNone/>
            </a:pPr>
            <a:r>
              <a:rPr lang="en-US" altLang="ko-KR" sz="1800" b="1" dirty="0" err="1" smtClean="0"/>
              <a:t>Acct findXxAccount() {</a:t>
            </a:r>
          </a:p>
          <a:p>
            <a:pPr lvl="4">
              <a:buNone/>
            </a:pPr>
            <a:r>
              <a:rPr lang="en-US" altLang="ko-KR" sz="1800" b="1" dirty="0" smtClean="0"/>
              <a:t>    If (not </a:t>
            </a:r>
            <a:r>
              <a:rPr lang="en-US" altLang="ko-KR" sz="1800" b="1" dirty="0" err="1" smtClean="0"/>
              <a:t>fixture_initialized) {</a:t>
            </a:r>
          </a:p>
          <a:p>
            <a:pPr lvl="4">
              <a:buNone/>
            </a:pPr>
            <a:r>
              <a:rPr lang="en-US" altLang="ko-KR" sz="1800" b="1" dirty="0" smtClean="0"/>
              <a:t>        </a:t>
            </a:r>
            <a:r>
              <a:rPr lang="en-US" altLang="ko-KR" sz="1800" b="1" dirty="0" err="1" smtClean="0"/>
              <a:t>initialize_fixture;</a:t>
            </a:r>
          </a:p>
          <a:p>
            <a:pPr lvl="4">
              <a:buNone/>
            </a:pPr>
            <a:r>
              <a:rPr lang="en-US" altLang="ko-KR" sz="1800" b="1" dirty="0" smtClean="0"/>
              <a:t>        </a:t>
            </a:r>
            <a:r>
              <a:rPr lang="en-US" altLang="ko-KR" sz="1800" b="1" dirty="0" err="1" smtClean="0"/>
              <a:t>fixture_initialized</a:t>
            </a:r>
            <a:r>
              <a:rPr lang="en-US" altLang="ko-KR" sz="1800" b="1" dirty="0" smtClean="0"/>
              <a:t> = true;</a:t>
            </a:r>
          </a:p>
          <a:p>
            <a:pPr lvl="4">
              <a:buNone/>
            </a:pPr>
            <a:r>
              <a:rPr lang="en-US" altLang="ko-KR" sz="1800" b="1" dirty="0" smtClean="0"/>
              <a:t>    }</a:t>
            </a:r>
          </a:p>
          <a:p>
            <a:pPr lvl="4">
              <a:buNone/>
            </a:pPr>
            <a:r>
              <a:rPr lang="en-US" altLang="ko-KR" sz="1800" b="1" dirty="0" smtClean="0"/>
              <a:t>    return </a:t>
            </a:r>
            <a:r>
              <a:rPr lang="en-US" altLang="ko-KR" sz="1800" b="1" dirty="0" err="1" smtClean="0"/>
              <a:t>xxxAccount;</a:t>
            </a:r>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3.39</a:t>
            </a:r>
            <a:endParaRPr lang="ko-KR" altLang="en-US" b="1" dirty="0">
              <a:solidFill>
                <a:schemeClr val="tx1"/>
              </a:solidFill>
              <a:latin typeface="맑은 고딕" pitchFamily="50" charset="-127"/>
              <a:ea typeface="맑은 고딕" pitchFamily="50" charset="-127"/>
            </a:endParaRPr>
          </a:p>
        </p:txBody>
      </p:sp>
    </p:spTree>
    <p:extLst>
      <p:ext uri="{BB962C8B-B14F-4D97-AF65-F5344CB8AC3E}">
        <p14:creationId xmlns:p14="http://schemas.microsoft.com/office/powerpoint/2010/main" val="26107759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Pattern</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dirty="0" err="1" smtClean="0"/>
              <a:t>SuiteFixtureSetup</a:t>
            </a:r>
            <a:r>
              <a:rPr lang="en-US" altLang="ko-KR" dirty="0" smtClean="0"/>
              <a:t> - I</a:t>
            </a:r>
            <a:endParaRPr lang="ko-KR" altLang="en-US" b="1" dirty="0">
              <a:latin typeface="맑은 고딕" pitchFamily="50" charset="-127"/>
              <a:ea typeface="맑은 고딕" pitchFamily="50" charset="-127"/>
            </a:endParaRPr>
          </a:p>
        </p:txBody>
      </p:sp>
      <p:sp>
        <p:nvSpPr>
          <p:cNvPr id="2" name="내용 개체 틀 1"/>
          <p:cNvSpPr>
            <a:spLocks noGrp="1"/>
          </p:cNvSpPr>
          <p:nvPr>
            <p:ph sz="quarter" idx="10"/>
          </p:nvPr>
        </p:nvSpPr>
        <p:spPr>
          <a:xfrm>
            <a:off x="500089" y="1143004"/>
            <a:ext cx="8143877" cy="5357830"/>
          </a:xfrm>
        </p:spPr>
        <p:txBody>
          <a:bodyPr>
            <a:noAutofit/>
          </a:bodyPr>
          <a:lstStyle/>
          <a:p>
            <a:pPr marL="342000" indent="-342000"/>
            <a:r>
              <a:rPr lang="en-US" altLang="ko-KR" sz="2000" dirty="0" smtClean="0"/>
              <a:t>Test Framework support for sharing </a:t>
            </a:r>
            <a:r>
              <a:rPr lang="en-US" altLang="ko-KR" sz="2000" i="1" dirty="0" smtClean="0"/>
              <a:t>test </a:t>
            </a:r>
            <a:r>
              <a:rPr lang="en-US" altLang="ko-KR" sz="2000" dirty="0" smtClean="0"/>
              <a:t>fixtures.</a:t>
            </a:r>
            <a:endParaRPr lang="en-US" altLang="ko-KR" sz="1800" b="1" dirty="0" err="1" smtClean="0"/>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3.39</a:t>
            </a:r>
            <a:endParaRPr lang="ko-KR" altLang="en-US" b="1" dirty="0">
              <a:solidFill>
                <a:schemeClr val="tx1"/>
              </a:solidFill>
              <a:latin typeface="맑은 고딕" pitchFamily="50" charset="-127"/>
              <a:ea typeface="맑은 고딕" pitchFamily="50" charset="-127"/>
            </a:endParaRPr>
          </a:p>
        </p:txBody>
      </p:sp>
      <p:pic>
        <p:nvPicPr>
          <p:cNvPr id="6146" name="Picture 2" descr="http://xunitpatterns.com/SuiteFixture%20Setup.gif"/>
          <p:cNvPicPr>
            <a:picLocks noChangeAspect="1" noChangeArrowheads="1"/>
          </p:cNvPicPr>
          <p:nvPr/>
        </p:nvPicPr>
        <p:blipFill>
          <a:blip r:embed="rId3"/>
          <a:srcRect/>
          <a:stretch>
            <a:fillRect/>
          </a:stretch>
        </p:blipFill>
        <p:spPr bwMode="auto">
          <a:xfrm>
            <a:off x="500034" y="1643050"/>
            <a:ext cx="8143932" cy="4672749"/>
          </a:xfrm>
          <a:prstGeom prst="rect">
            <a:avLst/>
          </a:prstGeom>
          <a:noFill/>
        </p:spPr>
      </p:pic>
    </p:spTree>
    <p:extLst>
      <p:ext uri="{BB962C8B-B14F-4D97-AF65-F5344CB8AC3E}">
        <p14:creationId xmlns:p14="http://schemas.microsoft.com/office/powerpoint/2010/main" val="16318607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Pattern</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dirty="0" err="1" smtClean="0"/>
              <a:t>SuiteFixtureSetup</a:t>
            </a:r>
            <a:r>
              <a:rPr lang="en-US" altLang="ko-KR" dirty="0" smtClean="0"/>
              <a:t> - II</a:t>
            </a:r>
            <a:endParaRPr lang="ko-KR" altLang="en-US" dirty="0"/>
          </a:p>
        </p:txBody>
      </p:sp>
      <p:sp>
        <p:nvSpPr>
          <p:cNvPr id="2" name="내용 개체 틀 1"/>
          <p:cNvSpPr>
            <a:spLocks noGrp="1"/>
          </p:cNvSpPr>
          <p:nvPr>
            <p:ph sz="quarter" idx="10"/>
          </p:nvPr>
        </p:nvSpPr>
        <p:spPr>
          <a:xfrm>
            <a:off x="500089" y="1143004"/>
            <a:ext cx="8143877" cy="5357830"/>
          </a:xfrm>
        </p:spPr>
        <p:txBody>
          <a:bodyPr>
            <a:noAutofit/>
          </a:bodyPr>
          <a:lstStyle/>
          <a:p>
            <a:pPr marL="342000" indent="-342000"/>
            <a:r>
              <a:rPr lang="en-US" altLang="ko-KR" sz="2000" dirty="0" smtClean="0"/>
              <a:t>How it works:</a:t>
            </a:r>
          </a:p>
          <a:p>
            <a:pPr marL="791263" lvl="1" indent="-342000"/>
            <a:r>
              <a:rPr lang="en-US" altLang="ko-KR" sz="2000" dirty="0" smtClean="0"/>
              <a:t>All Test Methods in the </a:t>
            </a:r>
            <a:r>
              <a:rPr lang="en-US" altLang="ko-KR" sz="2000" dirty="0" err="1" smtClean="0"/>
              <a:t>Testcase</a:t>
            </a:r>
            <a:r>
              <a:rPr lang="en-US" altLang="ko-KR" sz="2000" dirty="0" smtClean="0"/>
              <a:t> Class share the same test fixture.</a:t>
            </a:r>
          </a:p>
          <a:p>
            <a:pPr marL="791263" lvl="1" indent="-342000"/>
            <a:r>
              <a:rPr lang="en-US" altLang="ko-KR" sz="2000" dirty="0" smtClean="0"/>
              <a:t>Like a </a:t>
            </a:r>
            <a:r>
              <a:rPr lang="en-US" altLang="ko-KR" sz="2000" dirty="0" err="1" smtClean="0"/>
              <a:t>TestSetupDecorator</a:t>
            </a:r>
            <a:r>
              <a:rPr lang="en-US" altLang="ko-KR" sz="2000" dirty="0" smtClean="0"/>
              <a:t> but only for a single </a:t>
            </a:r>
            <a:r>
              <a:rPr lang="en-US" altLang="ko-KR" sz="2000" dirty="0" err="1" smtClean="0"/>
              <a:t>Testcase</a:t>
            </a:r>
            <a:r>
              <a:rPr lang="en-US" altLang="ko-KR" sz="2000" dirty="0" smtClean="0"/>
              <a:t> Class.</a:t>
            </a:r>
          </a:p>
          <a:p>
            <a:pPr marL="791263" lvl="1" indent="-342000"/>
            <a:r>
              <a:rPr lang="en-US" altLang="ko-KR" sz="2000" dirty="0" err="1" smtClean="0"/>
              <a:t>TestFixtureSetUp</a:t>
            </a:r>
            <a:r>
              <a:rPr lang="en-US" altLang="ko-KR" sz="2000" dirty="0" smtClean="0"/>
              <a:t> method is called once before first Test Method</a:t>
            </a:r>
          </a:p>
          <a:p>
            <a:pPr marL="791263" lvl="1" indent="-342000"/>
            <a:r>
              <a:rPr lang="en-US" altLang="ko-KR" sz="1800" dirty="0" err="1" smtClean="0"/>
              <a:t>SuiteFixtureTearDown</a:t>
            </a:r>
            <a:r>
              <a:rPr lang="en-US" altLang="ko-KR" sz="1800" dirty="0" smtClean="0"/>
              <a:t> Method is called once after last Test Method</a:t>
            </a:r>
          </a:p>
          <a:p>
            <a:pPr marL="342000" indent="-342000"/>
            <a:r>
              <a:rPr lang="en-US" altLang="ko-KR" sz="2000" dirty="0" err="1" smtClean="0"/>
              <a:t>NUnit</a:t>
            </a:r>
            <a:r>
              <a:rPr lang="en-US" altLang="ko-KR" sz="2000" dirty="0" smtClean="0"/>
              <a:t> Specifics:</a:t>
            </a:r>
          </a:p>
          <a:p>
            <a:pPr marL="791263" lvl="1" indent="-342000"/>
            <a:r>
              <a:rPr lang="en-US" altLang="ko-KR" sz="2000" dirty="0" smtClean="0"/>
              <a:t>Indicated by [</a:t>
            </a:r>
            <a:r>
              <a:rPr lang="en-US" altLang="ko-KR" sz="2000" dirty="0" err="1" smtClean="0"/>
              <a:t>TestFixtureSetUp</a:t>
            </a:r>
            <a:r>
              <a:rPr lang="en-US" altLang="ko-KR" sz="2000" dirty="0" smtClean="0"/>
              <a:t>] and [</a:t>
            </a:r>
            <a:r>
              <a:rPr lang="en-US" altLang="ko-KR" sz="2000" dirty="0" err="1" smtClean="0"/>
              <a:t>TestFixtureTearDown</a:t>
            </a:r>
            <a:r>
              <a:rPr lang="en-US" altLang="ko-KR" sz="2000" dirty="0" smtClean="0"/>
              <a:t>]</a:t>
            </a:r>
          </a:p>
          <a:p>
            <a:pPr marL="342000" indent="-342000"/>
            <a:r>
              <a:rPr lang="en-US" altLang="ko-KR" sz="2000" dirty="0" err="1" smtClean="0"/>
              <a:t>JUnit</a:t>
            </a:r>
            <a:r>
              <a:rPr lang="en-US" altLang="ko-KR" sz="2000" dirty="0" smtClean="0"/>
              <a:t> 4.0+ Specifics:</a:t>
            </a:r>
          </a:p>
          <a:p>
            <a:pPr marL="791263" lvl="1" indent="-342000"/>
            <a:r>
              <a:rPr lang="en-US" altLang="ko-KR" sz="2000" dirty="0" smtClean="0"/>
              <a:t>Indicated by the @</a:t>
            </a:r>
            <a:r>
              <a:rPr lang="en-US" altLang="ko-KR" sz="2000" dirty="0" err="1" smtClean="0"/>
              <a:t>beforeClass</a:t>
            </a:r>
            <a:r>
              <a:rPr lang="en-US" altLang="ko-KR" sz="2000" dirty="0" smtClean="0"/>
              <a:t> and @</a:t>
            </a:r>
            <a:r>
              <a:rPr lang="en-US" altLang="ko-KR" sz="2000" dirty="0" err="1" smtClean="0"/>
              <a:t>afterClass</a:t>
            </a:r>
            <a:r>
              <a:rPr lang="en-US" altLang="ko-KR" sz="2000" dirty="0" smtClean="0"/>
              <a:t> annotations</a:t>
            </a:r>
            <a:endParaRPr lang="en-US" altLang="ko-KR" sz="1800" b="1" dirty="0" smtClean="0"/>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3.39</a:t>
            </a:r>
            <a:endParaRPr lang="ko-KR" altLang="en-US" b="1" dirty="0">
              <a:solidFill>
                <a:schemeClr val="tx1"/>
              </a:solidFill>
              <a:latin typeface="맑은 고딕" pitchFamily="50" charset="-127"/>
              <a:ea typeface="맑은 고딕" pitchFamily="50" charset="-127"/>
            </a:endParaRPr>
          </a:p>
        </p:txBody>
      </p:sp>
    </p:spTree>
    <p:extLst>
      <p:ext uri="{BB962C8B-B14F-4D97-AF65-F5344CB8AC3E}">
        <p14:creationId xmlns:p14="http://schemas.microsoft.com/office/powerpoint/2010/main" val="331333169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body" idx="1"/>
          </p:nvPr>
        </p:nvSpPr>
        <p:spPr>
          <a:xfrm>
            <a:off x="664473" y="1484784"/>
            <a:ext cx="7760753" cy="4605330"/>
          </a:xfrm>
          <a:ln/>
        </p:spPr>
        <p:txBody>
          <a:bodyPr/>
          <a:lstStyle/>
          <a:p>
            <a:pPr marL="617220" indent="-204312">
              <a:buSzPct val="45000"/>
              <a:buFont typeface="Wingdings" charset="0"/>
              <a:buChar char=""/>
              <a:tabLst>
                <a:tab pos="617220" algn="l"/>
                <a:tab pos="711518" algn="l"/>
                <a:tab pos="1115854" algn="l"/>
                <a:tab pos="1520190" algn="l"/>
                <a:tab pos="1924527" algn="l"/>
                <a:tab pos="2328863" algn="l"/>
                <a:tab pos="2733199" algn="l"/>
                <a:tab pos="3137535" algn="l"/>
                <a:tab pos="3541872" algn="l"/>
                <a:tab pos="3946208" algn="l"/>
                <a:tab pos="4350544" algn="l"/>
                <a:tab pos="4754880" algn="l"/>
                <a:tab pos="5159217" algn="l"/>
                <a:tab pos="5563553" algn="l"/>
                <a:tab pos="5967889" algn="l"/>
                <a:tab pos="6372225" algn="l"/>
                <a:tab pos="6776562" algn="l"/>
                <a:tab pos="7180898" algn="l"/>
                <a:tab pos="7585234" algn="l"/>
                <a:tab pos="7989570" algn="l"/>
                <a:tab pos="8393907" algn="l"/>
              </a:tabLst>
            </a:pPr>
            <a:r>
              <a:rPr lang="en-GB" sz="4000" dirty="0">
                <a:latin typeface="Arial"/>
                <a:cs typeface="Arial"/>
              </a:rPr>
              <a:t> Automated testing</a:t>
            </a:r>
          </a:p>
          <a:p>
            <a:pPr marL="617220" indent="-204312">
              <a:buSzPct val="45000"/>
              <a:buFont typeface="Wingdings" charset="0"/>
              <a:buChar char=""/>
              <a:tabLst>
                <a:tab pos="617220" algn="l"/>
                <a:tab pos="711518" algn="l"/>
                <a:tab pos="1115854" algn="l"/>
                <a:tab pos="1520190" algn="l"/>
                <a:tab pos="1924527" algn="l"/>
                <a:tab pos="2328863" algn="l"/>
                <a:tab pos="2733199" algn="l"/>
                <a:tab pos="3137535" algn="l"/>
                <a:tab pos="3541872" algn="l"/>
                <a:tab pos="3946208" algn="l"/>
                <a:tab pos="4350544" algn="l"/>
                <a:tab pos="4754880" algn="l"/>
                <a:tab pos="5159217" algn="l"/>
                <a:tab pos="5563553" algn="l"/>
                <a:tab pos="5967889" algn="l"/>
                <a:tab pos="6372225" algn="l"/>
                <a:tab pos="6776562" algn="l"/>
                <a:tab pos="7180898" algn="l"/>
                <a:tab pos="7585234" algn="l"/>
                <a:tab pos="7989570" algn="l"/>
                <a:tab pos="8393907" algn="l"/>
              </a:tabLst>
            </a:pPr>
            <a:r>
              <a:rPr lang="en-GB" sz="4000" dirty="0">
                <a:latin typeface="Arial"/>
                <a:cs typeface="Arial"/>
              </a:rPr>
              <a:t> Test first</a:t>
            </a:r>
          </a:p>
          <a:p>
            <a:pPr marL="617220" indent="-204312">
              <a:buSzPct val="45000"/>
              <a:buFont typeface="Wingdings" charset="0"/>
              <a:buChar char=""/>
              <a:tabLst>
                <a:tab pos="617220" algn="l"/>
                <a:tab pos="711518" algn="l"/>
                <a:tab pos="1115854" algn="l"/>
                <a:tab pos="1520190" algn="l"/>
                <a:tab pos="1924527" algn="l"/>
                <a:tab pos="2328863" algn="l"/>
                <a:tab pos="2733199" algn="l"/>
                <a:tab pos="3137535" algn="l"/>
                <a:tab pos="3541872" algn="l"/>
                <a:tab pos="3946208" algn="l"/>
                <a:tab pos="4350544" algn="l"/>
                <a:tab pos="4754880" algn="l"/>
                <a:tab pos="5159217" algn="l"/>
                <a:tab pos="5563553" algn="l"/>
                <a:tab pos="5967889" algn="l"/>
                <a:tab pos="6372225" algn="l"/>
                <a:tab pos="6776562" algn="l"/>
                <a:tab pos="7180898" algn="l"/>
                <a:tab pos="7585234" algn="l"/>
                <a:tab pos="7989570" algn="l"/>
                <a:tab pos="8393907" algn="l"/>
              </a:tabLst>
            </a:pPr>
            <a:r>
              <a:rPr lang="en-GB" sz="4000" dirty="0">
                <a:latin typeface="Arial"/>
                <a:cs typeface="Arial"/>
              </a:rPr>
              <a:t> Test-Driven Development </a:t>
            </a:r>
          </a:p>
          <a:p>
            <a:pPr marL="617220" indent="-204312">
              <a:buSzPct val="45000"/>
              <a:buFont typeface="Wingdings" charset="0"/>
              <a:buChar char=""/>
              <a:tabLst>
                <a:tab pos="617220" algn="l"/>
                <a:tab pos="711518" algn="l"/>
                <a:tab pos="1115854" algn="l"/>
                <a:tab pos="1520190" algn="l"/>
                <a:tab pos="1924527" algn="l"/>
                <a:tab pos="2328863" algn="l"/>
                <a:tab pos="2733199" algn="l"/>
                <a:tab pos="3137535" algn="l"/>
                <a:tab pos="3541872" algn="l"/>
                <a:tab pos="3946208" algn="l"/>
                <a:tab pos="4350544" algn="l"/>
                <a:tab pos="4754880" algn="l"/>
                <a:tab pos="5159217" algn="l"/>
                <a:tab pos="5563553" algn="l"/>
                <a:tab pos="5967889" algn="l"/>
                <a:tab pos="6372225" algn="l"/>
                <a:tab pos="6776562" algn="l"/>
                <a:tab pos="7180898" algn="l"/>
                <a:tab pos="7585234" algn="l"/>
                <a:tab pos="7989570" algn="l"/>
                <a:tab pos="8393907" algn="l"/>
              </a:tabLst>
            </a:pPr>
            <a:r>
              <a:rPr lang="en-GB" sz="4000" dirty="0">
                <a:latin typeface="Arial"/>
                <a:cs typeface="Arial"/>
              </a:rPr>
              <a:t> Pair-programming</a:t>
            </a:r>
          </a:p>
          <a:p>
            <a:pPr marL="617220" indent="-204312">
              <a:buSzPct val="45000"/>
              <a:buFont typeface="Wingdings" charset="0"/>
              <a:buChar char=""/>
              <a:tabLst>
                <a:tab pos="617220" algn="l"/>
                <a:tab pos="711518" algn="l"/>
                <a:tab pos="1115854" algn="l"/>
                <a:tab pos="1520190" algn="l"/>
                <a:tab pos="1924527" algn="l"/>
                <a:tab pos="2328863" algn="l"/>
                <a:tab pos="2733199" algn="l"/>
                <a:tab pos="3137535" algn="l"/>
                <a:tab pos="3541872" algn="l"/>
                <a:tab pos="3946208" algn="l"/>
                <a:tab pos="4350544" algn="l"/>
                <a:tab pos="4754880" algn="l"/>
                <a:tab pos="5159217" algn="l"/>
                <a:tab pos="5563553" algn="l"/>
                <a:tab pos="5967889" algn="l"/>
                <a:tab pos="6372225" algn="l"/>
                <a:tab pos="6776562" algn="l"/>
                <a:tab pos="7180898" algn="l"/>
                <a:tab pos="7585234" algn="l"/>
                <a:tab pos="7989570" algn="l"/>
                <a:tab pos="8393907" algn="l"/>
              </a:tabLst>
            </a:pPr>
            <a:r>
              <a:rPr lang="en-GB" sz="4000" dirty="0">
                <a:latin typeface="Arial"/>
                <a:cs typeface="Arial"/>
              </a:rPr>
              <a:t> Continuous Integration</a:t>
            </a:r>
          </a:p>
        </p:txBody>
      </p:sp>
      <p:sp>
        <p:nvSpPr>
          <p:cNvPr id="4" name="TextBox 3"/>
          <p:cNvSpPr txBox="1"/>
          <p:nvPr/>
        </p:nvSpPr>
        <p:spPr>
          <a:xfrm>
            <a:off x="248574" y="169524"/>
            <a:ext cx="6395128" cy="379164"/>
          </a:xfrm>
          <a:prstGeom prst="rect">
            <a:avLst/>
          </a:prstGeom>
          <a:noFill/>
        </p:spPr>
        <p:txBody>
          <a:bodyPr wrap="square" rtlCol="0">
            <a:spAutoFit/>
          </a:bodyPr>
          <a:lstStyle/>
          <a:p>
            <a:pPr>
              <a:lnSpc>
                <a:spcPts val="2300"/>
              </a:lnSpc>
            </a:pPr>
            <a:r>
              <a:rPr lang="en-US" altLang="ko-KR" sz="1600" b="1" spc="-20" dirty="0" smtClean="0">
                <a:latin typeface="나눔고딕"/>
                <a:ea typeface="나눔고딕"/>
                <a:cs typeface="나눔고딕"/>
              </a:rPr>
              <a:t>1.6 </a:t>
            </a:r>
            <a:r>
              <a:rPr lang="en-GB" sz="1600" b="1" spc="-20" dirty="0" smtClean="0">
                <a:latin typeface="나눔고딕"/>
                <a:ea typeface="나눔고딕"/>
                <a:cs typeface="나눔고딕"/>
              </a:rPr>
              <a:t>Adding value through practices</a:t>
            </a:r>
            <a:endParaRPr lang="en-US" altLang="ko-KR" sz="1600" b="1" spc="-20" dirty="0" smtClean="0">
              <a:latin typeface="나눔고딕"/>
              <a:ea typeface="나눔고딕"/>
              <a:cs typeface="나눔고딕"/>
            </a:endParaRPr>
          </a:p>
        </p:txBody>
      </p:sp>
    </p:spTree>
    <p:extLst>
      <p:ext uri="{BB962C8B-B14F-4D97-AF65-F5344CB8AC3E}">
        <p14:creationId xmlns:p14="http://schemas.microsoft.com/office/powerpoint/2010/main" val="1113753039"/>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458">
                                            <p:txEl>
                                              <p:pRg st="0" end="0"/>
                                            </p:txEl>
                                          </p:spTgt>
                                        </p:tgtEl>
                                        <p:attrNameLst>
                                          <p:attrName>style.visibility</p:attrName>
                                        </p:attrNameLst>
                                      </p:cBhvr>
                                      <p:to>
                                        <p:strVal val="visible"/>
                                      </p:to>
                                    </p:set>
                                    <p:anim calcmode="lin" valueType="num">
                                      <p:cBhvr additive="base">
                                        <p:cTn id="7" dur="500" fill="hold"/>
                                        <p:tgtEl>
                                          <p:spTgt spid="1945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45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458">
                                            <p:txEl>
                                              <p:pRg st="1" end="1"/>
                                            </p:txEl>
                                          </p:spTgt>
                                        </p:tgtEl>
                                        <p:attrNameLst>
                                          <p:attrName>style.visibility</p:attrName>
                                        </p:attrNameLst>
                                      </p:cBhvr>
                                      <p:to>
                                        <p:strVal val="visible"/>
                                      </p:to>
                                    </p:set>
                                    <p:anim calcmode="lin" valueType="num">
                                      <p:cBhvr additive="base">
                                        <p:cTn id="13" dur="500" fill="hold"/>
                                        <p:tgtEl>
                                          <p:spTgt spid="1945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45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9458">
                                            <p:txEl>
                                              <p:pRg st="2" end="2"/>
                                            </p:txEl>
                                          </p:spTgt>
                                        </p:tgtEl>
                                        <p:attrNameLst>
                                          <p:attrName>style.visibility</p:attrName>
                                        </p:attrNameLst>
                                      </p:cBhvr>
                                      <p:to>
                                        <p:strVal val="visible"/>
                                      </p:to>
                                    </p:set>
                                    <p:anim calcmode="lin" valueType="num">
                                      <p:cBhvr additive="base">
                                        <p:cTn id="19" dur="500" fill="hold"/>
                                        <p:tgtEl>
                                          <p:spTgt spid="1945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945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9458">
                                            <p:txEl>
                                              <p:pRg st="3" end="3"/>
                                            </p:txEl>
                                          </p:spTgt>
                                        </p:tgtEl>
                                        <p:attrNameLst>
                                          <p:attrName>style.visibility</p:attrName>
                                        </p:attrNameLst>
                                      </p:cBhvr>
                                      <p:to>
                                        <p:strVal val="visible"/>
                                      </p:to>
                                    </p:set>
                                    <p:anim calcmode="lin" valueType="num">
                                      <p:cBhvr additive="base">
                                        <p:cTn id="25" dur="500" fill="hold"/>
                                        <p:tgtEl>
                                          <p:spTgt spid="1945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945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9458">
                                            <p:txEl>
                                              <p:pRg st="4" end="4"/>
                                            </p:txEl>
                                          </p:spTgt>
                                        </p:tgtEl>
                                        <p:attrNameLst>
                                          <p:attrName>style.visibility</p:attrName>
                                        </p:attrNameLst>
                                      </p:cBhvr>
                                      <p:to>
                                        <p:strVal val="visible"/>
                                      </p:to>
                                    </p:set>
                                    <p:anim calcmode="lin" valueType="num">
                                      <p:cBhvr additive="base">
                                        <p:cTn id="31" dur="500" fill="hold"/>
                                        <p:tgtEl>
                                          <p:spTgt spid="1945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945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Pattern</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dirty="0" err="1" smtClean="0"/>
              <a:t>SetUp</a:t>
            </a:r>
            <a:r>
              <a:rPr lang="en-US" altLang="ko-KR" dirty="0" smtClean="0"/>
              <a:t> Decorator - I</a:t>
            </a:r>
            <a:endParaRPr lang="ko-KR" altLang="en-US" b="1" dirty="0">
              <a:latin typeface="맑은 고딕" pitchFamily="50" charset="-127"/>
              <a:ea typeface="맑은 고딕" pitchFamily="50" charset="-127"/>
            </a:endParaRPr>
          </a:p>
        </p:txBody>
      </p:sp>
      <p:sp>
        <p:nvSpPr>
          <p:cNvPr id="2" name="내용 개체 틀 1"/>
          <p:cNvSpPr>
            <a:spLocks noGrp="1"/>
          </p:cNvSpPr>
          <p:nvPr>
            <p:ph sz="quarter" idx="10"/>
          </p:nvPr>
        </p:nvSpPr>
        <p:spPr>
          <a:xfrm>
            <a:off x="500089" y="1143004"/>
            <a:ext cx="8143877" cy="5357830"/>
          </a:xfrm>
        </p:spPr>
        <p:txBody>
          <a:bodyPr>
            <a:noAutofit/>
          </a:bodyPr>
          <a:lstStyle/>
          <a:p>
            <a:pPr marL="342000" indent="-342000"/>
            <a:r>
              <a:rPr lang="en-US" altLang="ko-KR" sz="2000" dirty="0" smtClean="0"/>
              <a:t>We wrap the Test Suite Object with a Behavioral </a:t>
            </a:r>
            <a:r>
              <a:rPr lang="en-US" altLang="ko-KR" sz="1800" dirty="0" smtClean="0"/>
              <a:t>Decorator that sets up and tears down the fixture</a:t>
            </a:r>
            <a:endParaRPr lang="en-US" altLang="ko-KR" sz="1800" b="1" dirty="0" smtClean="0"/>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3.39</a:t>
            </a:r>
            <a:endParaRPr lang="ko-KR" altLang="en-US" b="1" dirty="0">
              <a:solidFill>
                <a:schemeClr val="tx1"/>
              </a:solidFill>
              <a:latin typeface="맑은 고딕" pitchFamily="50" charset="-127"/>
              <a:ea typeface="맑은 고딕" pitchFamily="50" charset="-127"/>
            </a:endParaRPr>
          </a:p>
        </p:txBody>
      </p:sp>
      <p:pic>
        <p:nvPicPr>
          <p:cNvPr id="210946" name="Picture 2" descr="http://xunitpatterns.com/Setup%20Decorator.gif"/>
          <p:cNvPicPr>
            <a:picLocks noChangeAspect="1" noChangeArrowheads="1"/>
          </p:cNvPicPr>
          <p:nvPr/>
        </p:nvPicPr>
        <p:blipFill>
          <a:blip r:embed="rId3"/>
          <a:srcRect/>
          <a:stretch>
            <a:fillRect/>
          </a:stretch>
        </p:blipFill>
        <p:spPr bwMode="auto">
          <a:xfrm>
            <a:off x="714348" y="1714488"/>
            <a:ext cx="7929618" cy="4714910"/>
          </a:xfrm>
          <a:prstGeom prst="rect">
            <a:avLst/>
          </a:prstGeom>
          <a:noFill/>
        </p:spPr>
      </p:pic>
    </p:spTree>
    <p:extLst>
      <p:ext uri="{BB962C8B-B14F-4D97-AF65-F5344CB8AC3E}">
        <p14:creationId xmlns:p14="http://schemas.microsoft.com/office/powerpoint/2010/main" val="203396782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Pattern</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dirty="0" err="1" smtClean="0"/>
              <a:t>SetUp</a:t>
            </a:r>
            <a:r>
              <a:rPr lang="en-US" altLang="ko-KR" dirty="0" smtClean="0"/>
              <a:t> Decorator - II</a:t>
            </a:r>
            <a:endParaRPr lang="ko-KR" altLang="en-US" dirty="0"/>
          </a:p>
        </p:txBody>
      </p:sp>
      <p:sp>
        <p:nvSpPr>
          <p:cNvPr id="2" name="내용 개체 틀 1"/>
          <p:cNvSpPr>
            <a:spLocks noGrp="1"/>
          </p:cNvSpPr>
          <p:nvPr>
            <p:ph sz="quarter" idx="10"/>
          </p:nvPr>
        </p:nvSpPr>
        <p:spPr>
          <a:xfrm>
            <a:off x="500089" y="1143004"/>
            <a:ext cx="8143877" cy="5357830"/>
          </a:xfrm>
        </p:spPr>
        <p:txBody>
          <a:bodyPr>
            <a:noAutofit/>
          </a:bodyPr>
          <a:lstStyle/>
          <a:p>
            <a:pPr marL="342000" indent="-342000"/>
            <a:r>
              <a:rPr lang="en-US" altLang="ko-KR" sz="2000" dirty="0" smtClean="0"/>
              <a:t>How it works:</a:t>
            </a:r>
          </a:p>
          <a:p>
            <a:pPr marL="791263" lvl="1" indent="-342000"/>
            <a:r>
              <a:rPr lang="en-US" altLang="ko-KR" sz="2000" dirty="0" smtClean="0"/>
              <a:t>Define a Test Decorator that implements the run() </a:t>
            </a:r>
            <a:r>
              <a:rPr lang="en-US" altLang="ko-KR" sz="2000" dirty="0" err="1" smtClean="0"/>
              <a:t>mothod</a:t>
            </a:r>
            <a:r>
              <a:rPr lang="en-US" altLang="ko-KR" sz="2000" dirty="0" smtClean="0"/>
              <a:t> on Test</a:t>
            </a:r>
          </a:p>
          <a:p>
            <a:pPr marL="964300" lvl="2" indent="-342000"/>
            <a:r>
              <a:rPr lang="en-US" altLang="ko-KR" sz="1800" dirty="0" smtClean="0"/>
              <a:t>Initializes the fixture</a:t>
            </a:r>
          </a:p>
          <a:p>
            <a:pPr marL="964300" lvl="2" indent="-342000"/>
            <a:r>
              <a:rPr lang="en-US" altLang="ko-KR" sz="1800" dirty="0" smtClean="0"/>
              <a:t>Calls </a:t>
            </a:r>
            <a:r>
              <a:rPr lang="en-US" altLang="ko-KR" sz="1800" dirty="0" err="1" smtClean="0"/>
              <a:t>basicRun</a:t>
            </a:r>
            <a:r>
              <a:rPr lang="en-US" altLang="ko-KR" sz="1800" dirty="0" smtClean="0"/>
              <a:t>() to run the test</a:t>
            </a:r>
          </a:p>
          <a:p>
            <a:pPr marL="964300" lvl="2" indent="-342000"/>
            <a:r>
              <a:rPr lang="en-US" altLang="ko-KR" sz="1800" dirty="0" smtClean="0"/>
              <a:t>Tears down the fixture</a:t>
            </a:r>
          </a:p>
          <a:p>
            <a:pPr marL="791263" lvl="1" indent="-342000"/>
            <a:r>
              <a:rPr lang="en-US" altLang="ko-KR" sz="2000" dirty="0" smtClean="0"/>
              <a:t>Wrap the test suite with an instance of the decorator</a:t>
            </a:r>
          </a:p>
          <a:p>
            <a:pPr marL="791263" lvl="1" indent="-342000"/>
            <a:r>
              <a:rPr lang="en-US" altLang="ko-KR" sz="2000" dirty="0" smtClean="0"/>
              <a:t>Decorator class </a:t>
            </a:r>
            <a:r>
              <a:rPr lang="en-US" altLang="ko-KR" sz="2000" dirty="0" err="1" smtClean="0"/>
              <a:t>TestSetup</a:t>
            </a:r>
            <a:r>
              <a:rPr lang="en-US" altLang="ko-KR" sz="2000" dirty="0" smtClean="0"/>
              <a:t> (in </a:t>
            </a:r>
            <a:r>
              <a:rPr lang="en-US" altLang="ko-KR" sz="2000" dirty="0" err="1" smtClean="0"/>
              <a:t>junit.extensions</a:t>
            </a:r>
            <a:r>
              <a:rPr lang="en-US" altLang="ko-KR" sz="2000" dirty="0" smtClean="0"/>
              <a:t>) does exactly this</a:t>
            </a:r>
          </a:p>
          <a:p>
            <a:pPr marL="964300" lvl="2" indent="-342000"/>
            <a:r>
              <a:rPr lang="en-US" altLang="ko-KR" sz="1800" dirty="0" smtClean="0"/>
              <a:t>provides a </a:t>
            </a:r>
            <a:r>
              <a:rPr lang="en-US" altLang="ko-KR" sz="1800" dirty="0" err="1" smtClean="0"/>
              <a:t>setUp</a:t>
            </a:r>
            <a:r>
              <a:rPr lang="en-US" altLang="ko-KR" sz="1800" dirty="0" smtClean="0"/>
              <a:t>() and </a:t>
            </a:r>
            <a:r>
              <a:rPr lang="en-US" altLang="ko-KR" sz="1800" dirty="0" err="1" smtClean="0"/>
              <a:t>tearDown</a:t>
            </a:r>
            <a:r>
              <a:rPr lang="en-US" altLang="ko-KR" sz="1800" dirty="0" smtClean="0"/>
              <a:t>() method to override</a:t>
            </a:r>
            <a:endParaRPr lang="en-US" altLang="ko-KR" sz="1800" b="1" dirty="0" smtClean="0"/>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3.39</a:t>
            </a:r>
            <a:endParaRPr lang="ko-KR" altLang="en-US" b="1" dirty="0">
              <a:solidFill>
                <a:schemeClr val="tx1"/>
              </a:solidFill>
              <a:latin typeface="맑은 고딕" pitchFamily="50" charset="-127"/>
              <a:ea typeface="맑은 고딕" pitchFamily="50" charset="-127"/>
            </a:endParaRPr>
          </a:p>
        </p:txBody>
      </p:sp>
    </p:spTree>
    <p:extLst>
      <p:ext uri="{BB962C8B-B14F-4D97-AF65-F5344CB8AC3E}">
        <p14:creationId xmlns:p14="http://schemas.microsoft.com/office/powerpoint/2010/main" val="324576394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Behavior Smell</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dirty="0" smtClean="0"/>
              <a:t>Erratic Tests</a:t>
            </a:r>
            <a:endParaRPr lang="ko-KR" altLang="en-US" dirty="0"/>
          </a:p>
        </p:txBody>
      </p:sp>
      <p:sp>
        <p:nvSpPr>
          <p:cNvPr id="2" name="내용 개체 틀 1"/>
          <p:cNvSpPr>
            <a:spLocks noGrp="1"/>
          </p:cNvSpPr>
          <p:nvPr>
            <p:ph sz="quarter" idx="10"/>
          </p:nvPr>
        </p:nvSpPr>
        <p:spPr>
          <a:xfrm>
            <a:off x="500089" y="1143004"/>
            <a:ext cx="8143877" cy="5357830"/>
          </a:xfrm>
        </p:spPr>
        <p:txBody>
          <a:bodyPr>
            <a:noAutofit/>
          </a:bodyPr>
          <a:lstStyle/>
          <a:p>
            <a:pPr marL="342000" indent="-342000"/>
            <a:r>
              <a:rPr lang="en-US" altLang="ko-KR" sz="2000" dirty="0" smtClean="0"/>
              <a:t>Interacting Tests</a:t>
            </a:r>
          </a:p>
          <a:p>
            <a:pPr marL="791263" lvl="1" indent="-342000"/>
            <a:r>
              <a:rPr lang="en-US" altLang="ko-KR" sz="2000" dirty="0" smtClean="0"/>
              <a:t>When one test fails, a bunch of other tests fail for no apparent reason because they depend on other tests’ side effects</a:t>
            </a:r>
          </a:p>
          <a:p>
            <a:pPr marL="342000" indent="-342000"/>
            <a:r>
              <a:rPr lang="en-US" altLang="ko-KR" sz="2000" dirty="0" smtClean="0"/>
              <a:t>Unrepeatable Tests</a:t>
            </a:r>
          </a:p>
          <a:p>
            <a:pPr marL="791263" lvl="1" indent="-342000"/>
            <a:r>
              <a:rPr lang="en-US" altLang="ko-KR" sz="2000" dirty="0" smtClean="0"/>
              <a:t>Tests can’t be run repeatedly without intervention</a:t>
            </a:r>
          </a:p>
          <a:p>
            <a:pPr marL="342000" indent="-342000"/>
            <a:r>
              <a:rPr lang="en-US" altLang="ko-KR" sz="2000" dirty="0" smtClean="0"/>
              <a:t>Test Run War</a:t>
            </a:r>
          </a:p>
          <a:p>
            <a:pPr marL="791263" lvl="1" indent="-342000"/>
            <a:r>
              <a:rPr lang="en-US" altLang="ko-KR" sz="2000" dirty="0" smtClean="0"/>
              <a:t>Seemingly random, transient test failures</a:t>
            </a:r>
          </a:p>
          <a:p>
            <a:pPr marL="791263" lvl="1" indent="-342000"/>
            <a:r>
              <a:rPr lang="en-US" altLang="ko-KR" sz="2000" dirty="0" smtClean="0"/>
              <a:t>Only occurs when several people testing simultaneously</a:t>
            </a:r>
          </a:p>
          <a:p>
            <a:pPr marL="342000" indent="-342000"/>
            <a:r>
              <a:rPr lang="en-US" altLang="ko-KR" sz="2000" dirty="0" smtClean="0"/>
              <a:t>Resource Optimism</a:t>
            </a:r>
          </a:p>
          <a:p>
            <a:pPr marL="791263" lvl="1" indent="-342000"/>
            <a:r>
              <a:rPr lang="en-US" altLang="ko-KR" sz="2000" dirty="0" smtClean="0"/>
              <a:t>Tests depend on something in the environment that isn’t available</a:t>
            </a:r>
          </a:p>
          <a:p>
            <a:pPr marL="342000" indent="-342000"/>
            <a:r>
              <a:rPr lang="en-US" altLang="ko-KR" sz="2000" dirty="0" smtClean="0"/>
              <a:t>Non-Deterministic Tests</a:t>
            </a:r>
          </a:p>
          <a:p>
            <a:pPr marL="791263" lvl="1" indent="-342000"/>
            <a:r>
              <a:rPr lang="en-US" altLang="ko-KR" sz="2000" dirty="0" smtClean="0"/>
              <a:t>Tests depend on non-deterministic inputs</a:t>
            </a:r>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3.40</a:t>
            </a:r>
            <a:endParaRPr lang="ko-KR" altLang="en-US" b="1" dirty="0">
              <a:solidFill>
                <a:schemeClr val="tx1"/>
              </a:solidFill>
              <a:latin typeface="맑은 고딕" pitchFamily="50" charset="-127"/>
              <a:ea typeface="맑은 고딕" pitchFamily="50" charset="-127"/>
            </a:endParaRPr>
          </a:p>
        </p:txBody>
      </p:sp>
    </p:spTree>
    <p:extLst>
      <p:ext uri="{BB962C8B-B14F-4D97-AF65-F5344CB8AC3E}">
        <p14:creationId xmlns:p14="http://schemas.microsoft.com/office/powerpoint/2010/main" val="297397858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Behavior Smell</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dirty="0" smtClean="0"/>
              <a:t>Erratic Tests - Interacting Tests</a:t>
            </a:r>
            <a:endParaRPr lang="ko-KR" altLang="en-US" dirty="0"/>
          </a:p>
        </p:txBody>
      </p:sp>
      <p:sp>
        <p:nvSpPr>
          <p:cNvPr id="2" name="내용 개체 틀 1"/>
          <p:cNvSpPr>
            <a:spLocks noGrp="1"/>
          </p:cNvSpPr>
          <p:nvPr>
            <p:ph sz="quarter" idx="10"/>
          </p:nvPr>
        </p:nvSpPr>
        <p:spPr>
          <a:xfrm>
            <a:off x="500089" y="1143004"/>
            <a:ext cx="4571977" cy="5357830"/>
          </a:xfrm>
        </p:spPr>
        <p:txBody>
          <a:bodyPr>
            <a:noAutofit/>
          </a:bodyPr>
          <a:lstStyle/>
          <a:p>
            <a:pPr marL="342000" indent="-342000"/>
            <a:r>
              <a:rPr lang="en-US" altLang="ko-KR" sz="2000" dirty="0" smtClean="0"/>
              <a:t>If many tests use same objects, tests can affect each other’s results.</a:t>
            </a:r>
          </a:p>
          <a:p>
            <a:pPr marL="791263" lvl="1" indent="-342000"/>
            <a:r>
              <a:rPr lang="en-US" altLang="ko-KR" sz="2000" dirty="0" smtClean="0"/>
              <a:t>Test 2 failure may leave Object X in state that causes Test n to fail.</a:t>
            </a:r>
          </a:p>
          <a:p>
            <a:pPr marL="342000" indent="-342000"/>
            <a:r>
              <a:rPr lang="en-US" altLang="ko-KR" sz="2000" dirty="0" smtClean="0"/>
              <a:t>Symptoms:</a:t>
            </a:r>
          </a:p>
          <a:p>
            <a:pPr marL="791263" lvl="1" indent="-342000"/>
            <a:r>
              <a:rPr lang="en-US" altLang="ko-KR" sz="2000" dirty="0" smtClean="0"/>
              <a:t>Tests that work by themselves fail when run in a suite.</a:t>
            </a:r>
          </a:p>
          <a:p>
            <a:pPr marL="791263" lvl="1" indent="-342000"/>
            <a:r>
              <a:rPr lang="en-US" altLang="ko-KR" sz="2000" dirty="0" smtClean="0"/>
              <a:t>Cascading errors caused by a single bug failing a single test.</a:t>
            </a:r>
          </a:p>
          <a:p>
            <a:pPr marL="964300" lvl="2" indent="-342000"/>
            <a:r>
              <a:rPr lang="en-US" altLang="ko-KR" sz="2000" dirty="0" smtClean="0"/>
              <a:t>Bug need not affect other tests directly but leaves fixture in wrong state for subsequent tests to succeed.</a:t>
            </a:r>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3.40</a:t>
            </a:r>
            <a:endParaRPr lang="ko-KR" altLang="en-US" b="1" dirty="0">
              <a:solidFill>
                <a:schemeClr val="tx1"/>
              </a:solidFill>
              <a:latin typeface="맑은 고딕" pitchFamily="50" charset="-127"/>
              <a:ea typeface="맑은 고딕" pitchFamily="50" charset="-127"/>
            </a:endParaRPr>
          </a:p>
        </p:txBody>
      </p:sp>
      <p:pic>
        <p:nvPicPr>
          <p:cNvPr id="214018" name="Picture 2"/>
          <p:cNvPicPr>
            <a:picLocks noChangeAspect="1" noChangeArrowheads="1"/>
          </p:cNvPicPr>
          <p:nvPr/>
        </p:nvPicPr>
        <p:blipFill>
          <a:blip r:embed="rId3"/>
          <a:srcRect/>
          <a:stretch>
            <a:fillRect/>
          </a:stretch>
        </p:blipFill>
        <p:spPr bwMode="auto">
          <a:xfrm>
            <a:off x="5214942" y="1500174"/>
            <a:ext cx="3705082" cy="4214842"/>
          </a:xfrm>
          <a:prstGeom prst="rect">
            <a:avLst/>
          </a:prstGeom>
          <a:noFill/>
          <a:ln w="9525">
            <a:noFill/>
            <a:miter lim="800000"/>
            <a:headEnd/>
            <a:tailEnd/>
          </a:ln>
          <a:effectLst/>
        </p:spPr>
      </p:pic>
    </p:spTree>
    <p:extLst>
      <p:ext uri="{BB962C8B-B14F-4D97-AF65-F5344CB8AC3E}">
        <p14:creationId xmlns:p14="http://schemas.microsoft.com/office/powerpoint/2010/main" val="187129325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Behavior Smell</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dirty="0" smtClean="0"/>
              <a:t>Erratic Tests - Unrepeatable Tests</a:t>
            </a:r>
            <a:endParaRPr lang="ko-KR" altLang="en-US" dirty="0"/>
          </a:p>
        </p:txBody>
      </p:sp>
      <p:sp>
        <p:nvSpPr>
          <p:cNvPr id="2" name="내용 개체 틀 1"/>
          <p:cNvSpPr>
            <a:spLocks noGrp="1"/>
          </p:cNvSpPr>
          <p:nvPr>
            <p:ph sz="quarter" idx="10"/>
          </p:nvPr>
        </p:nvSpPr>
        <p:spPr>
          <a:xfrm>
            <a:off x="500089" y="1143004"/>
            <a:ext cx="5072043" cy="5357830"/>
          </a:xfrm>
        </p:spPr>
        <p:txBody>
          <a:bodyPr>
            <a:noAutofit/>
          </a:bodyPr>
          <a:lstStyle/>
          <a:p>
            <a:pPr marL="342000" indent="-342000"/>
            <a:r>
              <a:rPr lang="en-US" altLang="ko-KR" sz="1800" dirty="0" smtClean="0"/>
              <a:t>If many test runs use same objects, test runs can affect each other’s results.</a:t>
            </a:r>
          </a:p>
          <a:p>
            <a:pPr marL="791263" lvl="1" indent="-342000"/>
            <a:r>
              <a:rPr lang="en-US" altLang="ko-KR" sz="1800" dirty="0" smtClean="0"/>
              <a:t>Test 2 update may leave Object X in state that causes Test 1 to fail on next run.</a:t>
            </a:r>
          </a:p>
          <a:p>
            <a:pPr marL="342000" indent="-342000"/>
            <a:r>
              <a:rPr lang="en-US" altLang="ko-KR" sz="1800" dirty="0" smtClean="0"/>
              <a:t>Symptoms:</a:t>
            </a:r>
          </a:p>
          <a:p>
            <a:pPr marL="791263" lvl="1" indent="-342000"/>
            <a:r>
              <a:rPr lang="en-US" altLang="ko-KR" sz="1800" dirty="0" smtClean="0"/>
              <a:t>First run after opening the </a:t>
            </a:r>
            <a:r>
              <a:rPr lang="en-US" altLang="ko-KR" sz="1800" dirty="0" err="1" smtClean="0"/>
              <a:t>TestRunner</a:t>
            </a:r>
            <a:r>
              <a:rPr lang="en-US" altLang="ko-KR" sz="1800" dirty="0" smtClean="0"/>
              <a:t> or reinitializing Shared Fixture behaves differently</a:t>
            </a:r>
          </a:p>
          <a:p>
            <a:pPr marL="964300" lvl="2" indent="-342000"/>
            <a:r>
              <a:rPr lang="en-US" altLang="ko-KR" sz="1600" dirty="0" smtClean="0"/>
              <a:t>Succeed, Fail, Fail, Fail</a:t>
            </a:r>
          </a:p>
          <a:p>
            <a:pPr marL="964300" lvl="2" indent="-342000"/>
            <a:r>
              <a:rPr lang="en-US" altLang="ko-KR" sz="1600" dirty="0" smtClean="0"/>
              <a:t>Fail, Succeed, Succeed, Succeed</a:t>
            </a:r>
          </a:p>
          <a:p>
            <a:pPr marL="791263" lvl="1" indent="-342000"/>
            <a:r>
              <a:rPr lang="en-US" altLang="ko-KR" sz="1800" dirty="0" smtClean="0"/>
              <a:t>Resetting the fixture may “reset” things to square 1 (restarting the cycle)</a:t>
            </a:r>
          </a:p>
          <a:p>
            <a:pPr marL="964300" lvl="2" indent="-342000"/>
            <a:r>
              <a:rPr lang="en-US" altLang="ko-KR" sz="1800" dirty="0" smtClean="0"/>
              <a:t>Closing and reopening the test runner for in-memory fixture</a:t>
            </a:r>
          </a:p>
          <a:p>
            <a:pPr marL="964300" lvl="2" indent="-342000"/>
            <a:r>
              <a:rPr lang="en-US" altLang="ko-KR" sz="1800" dirty="0" smtClean="0"/>
              <a:t>Reinitializing the database</a:t>
            </a:r>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3.40</a:t>
            </a:r>
            <a:endParaRPr lang="ko-KR" altLang="en-US" b="1" dirty="0">
              <a:solidFill>
                <a:schemeClr val="tx1"/>
              </a:solidFill>
              <a:latin typeface="맑은 고딕" pitchFamily="50" charset="-127"/>
              <a:ea typeface="맑은 고딕" pitchFamily="50" charset="-127"/>
            </a:endParaRPr>
          </a:p>
        </p:txBody>
      </p:sp>
      <p:pic>
        <p:nvPicPr>
          <p:cNvPr id="215042" name="Picture 2"/>
          <p:cNvPicPr>
            <a:picLocks noChangeAspect="1" noChangeArrowheads="1"/>
          </p:cNvPicPr>
          <p:nvPr/>
        </p:nvPicPr>
        <p:blipFill>
          <a:blip r:embed="rId3"/>
          <a:srcRect/>
          <a:stretch>
            <a:fillRect/>
          </a:stretch>
        </p:blipFill>
        <p:spPr bwMode="auto">
          <a:xfrm>
            <a:off x="5643570" y="1214422"/>
            <a:ext cx="3321730" cy="2928958"/>
          </a:xfrm>
          <a:prstGeom prst="rect">
            <a:avLst/>
          </a:prstGeom>
          <a:noFill/>
          <a:ln w="9525">
            <a:noFill/>
            <a:miter lim="800000"/>
            <a:headEnd/>
            <a:tailEnd/>
          </a:ln>
          <a:effectLst/>
        </p:spPr>
      </p:pic>
    </p:spTree>
    <p:extLst>
      <p:ext uri="{BB962C8B-B14F-4D97-AF65-F5344CB8AC3E}">
        <p14:creationId xmlns:p14="http://schemas.microsoft.com/office/powerpoint/2010/main" val="162041071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Behavior Smell</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dirty="0" smtClean="0"/>
              <a:t>Erratic Tests - Test Run War</a:t>
            </a:r>
            <a:endParaRPr lang="ko-KR" altLang="en-US" dirty="0"/>
          </a:p>
        </p:txBody>
      </p:sp>
      <p:sp>
        <p:nvSpPr>
          <p:cNvPr id="2" name="내용 개체 틀 1"/>
          <p:cNvSpPr>
            <a:spLocks noGrp="1"/>
          </p:cNvSpPr>
          <p:nvPr>
            <p:ph sz="quarter" idx="10"/>
          </p:nvPr>
        </p:nvSpPr>
        <p:spPr>
          <a:xfrm>
            <a:off x="500089" y="1143004"/>
            <a:ext cx="8215315" cy="5357830"/>
          </a:xfrm>
        </p:spPr>
        <p:txBody>
          <a:bodyPr>
            <a:noAutofit/>
          </a:bodyPr>
          <a:lstStyle/>
          <a:p>
            <a:pPr marL="342000" indent="-342000"/>
            <a:r>
              <a:rPr lang="en-US" altLang="ko-KR" sz="2000" dirty="0" smtClean="0"/>
              <a:t>If many test runners use the same objects (from Global Fixture), random results can occur.</a:t>
            </a:r>
          </a:p>
          <a:p>
            <a:pPr marL="791263" lvl="1" indent="-342000"/>
            <a:r>
              <a:rPr lang="en-US" altLang="ko-KR" sz="2000" dirty="0" smtClean="0"/>
              <a:t>Interleaving of tests from parallel runners makes determining cause very difficult</a:t>
            </a:r>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3.40</a:t>
            </a:r>
            <a:endParaRPr lang="ko-KR" altLang="en-US" b="1" dirty="0">
              <a:solidFill>
                <a:schemeClr val="tx1"/>
              </a:solidFill>
              <a:latin typeface="맑은 고딕" pitchFamily="50" charset="-127"/>
              <a:ea typeface="맑은 고딕" pitchFamily="50" charset="-127"/>
            </a:endParaRPr>
          </a:p>
        </p:txBody>
      </p:sp>
      <p:pic>
        <p:nvPicPr>
          <p:cNvPr id="216066" name="Picture 2"/>
          <p:cNvPicPr>
            <a:picLocks noChangeAspect="1" noChangeArrowheads="1"/>
          </p:cNvPicPr>
          <p:nvPr/>
        </p:nvPicPr>
        <p:blipFill>
          <a:blip r:embed="rId3"/>
          <a:srcRect/>
          <a:stretch>
            <a:fillRect/>
          </a:stretch>
        </p:blipFill>
        <p:spPr bwMode="auto">
          <a:xfrm>
            <a:off x="863039" y="2643182"/>
            <a:ext cx="7638051" cy="3214710"/>
          </a:xfrm>
          <a:prstGeom prst="rect">
            <a:avLst/>
          </a:prstGeom>
          <a:noFill/>
          <a:ln w="9525">
            <a:noFill/>
            <a:miter lim="800000"/>
            <a:headEnd/>
            <a:tailEnd/>
          </a:ln>
          <a:effectLst/>
        </p:spPr>
      </p:pic>
    </p:spTree>
    <p:extLst>
      <p:ext uri="{BB962C8B-B14F-4D97-AF65-F5344CB8AC3E}">
        <p14:creationId xmlns:p14="http://schemas.microsoft.com/office/powerpoint/2010/main" val="39199485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Behavior Smell</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dirty="0" smtClean="0"/>
              <a:t>Erratic Tests - Non Deterministic Test</a:t>
            </a:r>
            <a:endParaRPr lang="ko-KR" altLang="en-US" dirty="0"/>
          </a:p>
        </p:txBody>
      </p:sp>
      <p:sp>
        <p:nvSpPr>
          <p:cNvPr id="2" name="내용 개체 틀 1"/>
          <p:cNvSpPr>
            <a:spLocks noGrp="1"/>
          </p:cNvSpPr>
          <p:nvPr>
            <p:ph sz="quarter" idx="10"/>
          </p:nvPr>
        </p:nvSpPr>
        <p:spPr>
          <a:xfrm>
            <a:off x="500089" y="1143004"/>
            <a:ext cx="8215315" cy="5357830"/>
          </a:xfrm>
        </p:spPr>
        <p:txBody>
          <a:bodyPr>
            <a:noAutofit/>
          </a:bodyPr>
          <a:lstStyle/>
          <a:p>
            <a:pPr marL="342000" indent="-342000"/>
            <a:r>
              <a:rPr lang="en-US" altLang="ko-KR" sz="2000" dirty="0" smtClean="0"/>
              <a:t>Tests depend on non-deterministic inputs. </a:t>
            </a:r>
          </a:p>
          <a:p>
            <a:pPr marL="342000" indent="-342000"/>
            <a:r>
              <a:rPr lang="en-US" altLang="ko-KR" sz="2000" dirty="0" smtClean="0"/>
              <a:t>Symptoms:</a:t>
            </a:r>
          </a:p>
          <a:p>
            <a:pPr marL="791263" lvl="1" indent="-342000"/>
            <a:r>
              <a:rPr lang="en-US" altLang="ko-KR" sz="2000" dirty="0" smtClean="0"/>
              <a:t>Tests pass at some times; fail at other times</a:t>
            </a:r>
          </a:p>
          <a:p>
            <a:pPr marL="964300" lvl="2" indent="-342000"/>
            <a:r>
              <a:rPr lang="en-US" altLang="ko-KR" sz="1800" dirty="0" smtClean="0"/>
              <a:t>Lack of control over time/date when system contains time/date logic (addressed by getting control of indirect input via a stub)</a:t>
            </a:r>
          </a:p>
          <a:p>
            <a:pPr marL="964300" lvl="2" indent="-342000"/>
            <a:r>
              <a:rPr lang="en-US" altLang="ko-KR" sz="1800" dirty="0" smtClean="0"/>
              <a:t>Tests use different values in different runs</a:t>
            </a:r>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3.40</a:t>
            </a:r>
            <a:endParaRPr lang="ko-KR" altLang="en-US" b="1" dirty="0">
              <a:solidFill>
                <a:schemeClr val="tx1"/>
              </a:solidFill>
              <a:latin typeface="맑은 고딕" pitchFamily="50" charset="-127"/>
              <a:ea typeface="맑은 고딕" pitchFamily="50" charset="-127"/>
            </a:endParaRPr>
          </a:p>
        </p:txBody>
      </p:sp>
      <p:pic>
        <p:nvPicPr>
          <p:cNvPr id="217090" name="Picture 2"/>
          <p:cNvPicPr>
            <a:picLocks noChangeAspect="1" noChangeArrowheads="1"/>
          </p:cNvPicPr>
          <p:nvPr/>
        </p:nvPicPr>
        <p:blipFill>
          <a:blip r:embed="rId3"/>
          <a:srcRect/>
          <a:stretch>
            <a:fillRect/>
          </a:stretch>
        </p:blipFill>
        <p:spPr bwMode="auto">
          <a:xfrm>
            <a:off x="606226" y="3286124"/>
            <a:ext cx="8180616" cy="2714644"/>
          </a:xfrm>
          <a:prstGeom prst="rect">
            <a:avLst/>
          </a:prstGeom>
          <a:noFill/>
          <a:ln w="9525">
            <a:noFill/>
            <a:miter lim="800000"/>
            <a:headEnd/>
            <a:tailEnd/>
          </a:ln>
          <a:effectLst/>
        </p:spPr>
      </p:pic>
    </p:spTree>
    <p:extLst>
      <p:ext uri="{BB962C8B-B14F-4D97-AF65-F5344CB8AC3E}">
        <p14:creationId xmlns:p14="http://schemas.microsoft.com/office/powerpoint/2010/main" val="389248025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Behavior Smell</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dirty="0" smtClean="0"/>
              <a:t>Erratic Tests - Resource Optimism</a:t>
            </a:r>
            <a:endParaRPr lang="ko-KR" altLang="en-US" dirty="0"/>
          </a:p>
        </p:txBody>
      </p:sp>
      <p:sp>
        <p:nvSpPr>
          <p:cNvPr id="2" name="내용 개체 틀 1"/>
          <p:cNvSpPr>
            <a:spLocks noGrp="1"/>
          </p:cNvSpPr>
          <p:nvPr>
            <p:ph sz="quarter" idx="10"/>
          </p:nvPr>
        </p:nvSpPr>
        <p:spPr>
          <a:xfrm>
            <a:off x="500089" y="1143004"/>
            <a:ext cx="8215315" cy="5357830"/>
          </a:xfrm>
        </p:spPr>
        <p:txBody>
          <a:bodyPr>
            <a:noAutofit/>
          </a:bodyPr>
          <a:lstStyle/>
          <a:p>
            <a:pPr marL="342000" indent="-342000"/>
            <a:r>
              <a:rPr lang="fr-FR" altLang="ko-KR" sz="2000" dirty="0" smtClean="0"/>
              <a:t>Tests depend on non-ubiquitous external resources.</a:t>
            </a:r>
            <a:endParaRPr lang="en-US" altLang="ko-KR" sz="2000" dirty="0" smtClean="0"/>
          </a:p>
          <a:p>
            <a:pPr marL="342000" indent="-342000"/>
            <a:r>
              <a:rPr lang="en-US" altLang="ko-KR" sz="2000" dirty="0" smtClean="0"/>
              <a:t>Symptoms:</a:t>
            </a:r>
          </a:p>
          <a:p>
            <a:pPr marL="791263" lvl="1" indent="-342000"/>
            <a:r>
              <a:rPr lang="en-US" altLang="ko-KR" sz="2000" dirty="0" smtClean="0"/>
              <a:t>Tests pass in some environments; fail in others</a:t>
            </a:r>
          </a:p>
          <a:p>
            <a:pPr marL="964300" lvl="2" indent="-342000"/>
            <a:r>
              <a:rPr lang="en-US" altLang="ko-KR" sz="1800" dirty="0" smtClean="0"/>
              <a:t>SUT depends on something in the environment that is not always present.</a:t>
            </a:r>
          </a:p>
          <a:p>
            <a:pPr marL="964300" lvl="2" indent="-342000"/>
            <a:r>
              <a:rPr lang="en-US" altLang="ko-KR" sz="1800" dirty="0" smtClean="0"/>
              <a:t>Addressed by creating it during the fixture setup phase</a:t>
            </a:r>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3.40</a:t>
            </a:r>
            <a:endParaRPr lang="ko-KR" altLang="en-US" b="1" dirty="0">
              <a:solidFill>
                <a:schemeClr val="tx1"/>
              </a:solidFill>
              <a:latin typeface="맑은 고딕" pitchFamily="50" charset="-127"/>
              <a:ea typeface="맑은 고딕" pitchFamily="50" charset="-127"/>
            </a:endParaRPr>
          </a:p>
        </p:txBody>
      </p:sp>
      <p:pic>
        <p:nvPicPr>
          <p:cNvPr id="218114" name="Picture 2"/>
          <p:cNvPicPr>
            <a:picLocks noChangeAspect="1" noChangeArrowheads="1"/>
          </p:cNvPicPr>
          <p:nvPr/>
        </p:nvPicPr>
        <p:blipFill>
          <a:blip r:embed="rId3"/>
          <a:srcRect/>
          <a:stretch>
            <a:fillRect/>
          </a:stretch>
        </p:blipFill>
        <p:spPr bwMode="auto">
          <a:xfrm>
            <a:off x="714348" y="3429000"/>
            <a:ext cx="7957781" cy="2500330"/>
          </a:xfrm>
          <a:prstGeom prst="rect">
            <a:avLst/>
          </a:prstGeom>
          <a:noFill/>
          <a:ln w="9525">
            <a:noFill/>
            <a:miter lim="800000"/>
            <a:headEnd/>
            <a:tailEnd/>
          </a:ln>
          <a:effectLst/>
        </p:spPr>
      </p:pic>
    </p:spTree>
    <p:extLst>
      <p:ext uri="{BB962C8B-B14F-4D97-AF65-F5344CB8AC3E}">
        <p14:creationId xmlns:p14="http://schemas.microsoft.com/office/powerpoint/2010/main" val="268086406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Pattern</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dirty="0" smtClean="0"/>
              <a:t>Avoiding Erratic Tests - Fresh Fixture - I</a:t>
            </a:r>
            <a:endParaRPr lang="ko-KR" altLang="en-US" dirty="0"/>
          </a:p>
        </p:txBody>
      </p:sp>
      <p:sp>
        <p:nvSpPr>
          <p:cNvPr id="2" name="내용 개체 틀 1"/>
          <p:cNvSpPr>
            <a:spLocks noGrp="1"/>
          </p:cNvSpPr>
          <p:nvPr>
            <p:ph sz="quarter" idx="10"/>
          </p:nvPr>
        </p:nvSpPr>
        <p:spPr>
          <a:xfrm>
            <a:off x="500089" y="1143004"/>
            <a:ext cx="8215315" cy="5357830"/>
          </a:xfrm>
        </p:spPr>
        <p:txBody>
          <a:bodyPr>
            <a:noAutofit/>
          </a:bodyPr>
          <a:lstStyle/>
          <a:p>
            <a:pPr marL="342000" indent="-342000"/>
            <a:r>
              <a:rPr lang="en-US" altLang="ko-KR" sz="2000" dirty="0" smtClean="0"/>
              <a:t>“Brand new” fixture built for each test</a:t>
            </a:r>
          </a:p>
          <a:p>
            <a:pPr marL="342000" indent="-342000"/>
            <a:r>
              <a:rPr lang="en-US" altLang="ko-KR" sz="2000" dirty="0" smtClean="0"/>
              <a:t>Tests are completely independent</a:t>
            </a:r>
            <a:endParaRPr lang="en-US" altLang="ko-KR" sz="1800" dirty="0" smtClean="0"/>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3.41</a:t>
            </a:r>
            <a:endParaRPr lang="ko-KR" altLang="en-US" b="1" dirty="0">
              <a:solidFill>
                <a:schemeClr val="tx1"/>
              </a:solidFill>
              <a:latin typeface="맑은 고딕" pitchFamily="50" charset="-127"/>
              <a:ea typeface="맑은 고딕" pitchFamily="50" charset="-127"/>
            </a:endParaRPr>
          </a:p>
        </p:txBody>
      </p:sp>
      <p:pic>
        <p:nvPicPr>
          <p:cNvPr id="220162" name="Picture 2" descr="http://xunitpatterns.com/Fresh%20Fixture.gif"/>
          <p:cNvPicPr>
            <a:picLocks noChangeAspect="1" noChangeArrowheads="1"/>
          </p:cNvPicPr>
          <p:nvPr/>
        </p:nvPicPr>
        <p:blipFill>
          <a:blip r:embed="rId3"/>
          <a:srcRect/>
          <a:stretch>
            <a:fillRect/>
          </a:stretch>
        </p:blipFill>
        <p:spPr bwMode="auto">
          <a:xfrm>
            <a:off x="1428728" y="1928802"/>
            <a:ext cx="6000792" cy="4112219"/>
          </a:xfrm>
          <a:prstGeom prst="rect">
            <a:avLst/>
          </a:prstGeom>
          <a:noFill/>
        </p:spPr>
      </p:pic>
    </p:spTree>
    <p:extLst>
      <p:ext uri="{BB962C8B-B14F-4D97-AF65-F5344CB8AC3E}">
        <p14:creationId xmlns:p14="http://schemas.microsoft.com/office/powerpoint/2010/main" val="318216539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Pattern</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dirty="0" smtClean="0"/>
              <a:t>Avoiding Erratic Tests - Fresh Fixture - II</a:t>
            </a:r>
            <a:endParaRPr lang="ko-KR" altLang="en-US" dirty="0"/>
          </a:p>
        </p:txBody>
      </p:sp>
      <p:sp>
        <p:nvSpPr>
          <p:cNvPr id="2" name="내용 개체 틀 1"/>
          <p:cNvSpPr>
            <a:spLocks noGrp="1"/>
          </p:cNvSpPr>
          <p:nvPr>
            <p:ph sz="quarter" idx="10"/>
          </p:nvPr>
        </p:nvSpPr>
        <p:spPr>
          <a:xfrm>
            <a:off x="500089" y="1143004"/>
            <a:ext cx="8215315" cy="5357830"/>
          </a:xfrm>
        </p:spPr>
        <p:txBody>
          <a:bodyPr>
            <a:noAutofit/>
          </a:bodyPr>
          <a:lstStyle/>
          <a:p>
            <a:pPr marL="342000" indent="-342000"/>
            <a:r>
              <a:rPr lang="en-US" altLang="ko-KR" sz="2400" dirty="0" smtClean="0"/>
              <a:t>Variations:</a:t>
            </a:r>
          </a:p>
          <a:p>
            <a:pPr marL="791263" lvl="1" indent="-342000"/>
            <a:r>
              <a:rPr lang="en-US" altLang="ko-KR" sz="2400" dirty="0" smtClean="0"/>
              <a:t>Transient Fresh Fixture</a:t>
            </a:r>
          </a:p>
          <a:p>
            <a:pPr marL="964300" lvl="2" indent="-342000"/>
            <a:r>
              <a:rPr lang="en-US" altLang="ko-KR" sz="2000" dirty="0" smtClean="0"/>
              <a:t>Fixture automatically disappears at end of each test</a:t>
            </a:r>
          </a:p>
          <a:p>
            <a:pPr marL="964300" lvl="2" indent="-342000"/>
            <a:r>
              <a:rPr lang="en-US" altLang="ko-KR" sz="2000" dirty="0" smtClean="0"/>
              <a:t>e.g. Garbage-collected </a:t>
            </a:r>
            <a:r>
              <a:rPr lang="en-US" altLang="ko-KR" sz="2000" dirty="0" err="1" smtClean="0"/>
              <a:t>TearDown</a:t>
            </a:r>
            <a:endParaRPr lang="en-US" altLang="ko-KR" sz="2000" dirty="0" smtClean="0"/>
          </a:p>
          <a:p>
            <a:pPr marL="791263" lvl="1" indent="-342000"/>
            <a:r>
              <a:rPr lang="en-US" altLang="ko-KR" sz="2400" dirty="0" smtClean="0"/>
              <a:t>Persistent Fresh Fixture</a:t>
            </a:r>
          </a:p>
          <a:p>
            <a:pPr marL="964300" lvl="2" indent="-342000"/>
            <a:r>
              <a:rPr lang="en-US" altLang="ko-KR" sz="2000" dirty="0" smtClean="0"/>
              <a:t>Fixture naturally “hangs around” after test</a:t>
            </a:r>
          </a:p>
          <a:p>
            <a:pPr marL="964300" lvl="2" indent="-342000"/>
            <a:r>
              <a:rPr lang="en-US" altLang="ko-KR" sz="2000" dirty="0" smtClean="0"/>
              <a:t>Requires extra effort to ensure it is fresh</a:t>
            </a:r>
            <a:endParaRPr lang="en-US" altLang="ko-KR" sz="1600" dirty="0" smtClean="0"/>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3.41</a:t>
            </a:r>
            <a:endParaRPr lang="ko-KR" altLang="en-US" b="1" dirty="0">
              <a:solidFill>
                <a:schemeClr val="tx1"/>
              </a:solidFill>
              <a:latin typeface="맑은 고딕" pitchFamily="50" charset="-127"/>
              <a:ea typeface="맑은 고딕" pitchFamily="50" charset="-127"/>
            </a:endParaRPr>
          </a:p>
        </p:txBody>
      </p:sp>
    </p:spTree>
    <p:extLst>
      <p:ext uri="{BB962C8B-B14F-4D97-AF65-F5344CB8AC3E}">
        <p14:creationId xmlns:p14="http://schemas.microsoft.com/office/powerpoint/2010/main" val="291856004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ChangeArrowheads="1"/>
          </p:cNvSpPr>
          <p:nvPr>
            <p:ph type="body"/>
          </p:nvPr>
        </p:nvSpPr>
        <p:spPr>
          <a:xfrm>
            <a:off x="685907" y="1979835"/>
            <a:ext cx="7759325" cy="3177357"/>
          </a:xfrm>
          <a:ln/>
        </p:spPr>
        <p:txBody>
          <a:bodyPr anchor="t"/>
          <a:lstStyle/>
          <a:p>
            <a:pPr marL="308610" indent="-291465">
              <a:spcBef>
                <a:spcPts val="720"/>
              </a:spcBef>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Lst>
            </a:pPr>
            <a:r>
              <a:rPr lang="en-GB" sz="4900" dirty="0">
                <a:latin typeface="Arial"/>
                <a:cs typeface="Arial"/>
              </a:rPr>
              <a:t>Don't discuss practices, </a:t>
            </a:r>
            <a:endParaRPr lang="en-GB" sz="4900" dirty="0" smtClean="0">
              <a:latin typeface="Arial"/>
              <a:cs typeface="Arial"/>
            </a:endParaRPr>
          </a:p>
          <a:p>
            <a:pPr marL="308610" indent="-291465">
              <a:spcBef>
                <a:spcPts val="720"/>
              </a:spcBef>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Lst>
            </a:pPr>
            <a:r>
              <a:rPr lang="en-GB" sz="4900" dirty="0" smtClean="0">
                <a:latin typeface="Arial"/>
                <a:cs typeface="Arial"/>
              </a:rPr>
              <a:t>discuss </a:t>
            </a:r>
            <a:r>
              <a:rPr lang="en-GB" sz="4900" b="1" dirty="0">
                <a:latin typeface="Arial"/>
                <a:cs typeface="Arial"/>
              </a:rPr>
              <a:t>value</a:t>
            </a:r>
            <a:r>
              <a:rPr lang="en-GB" sz="4900" dirty="0">
                <a:latin typeface="Arial"/>
                <a:cs typeface="Arial"/>
              </a:rPr>
              <a:t>.</a:t>
            </a:r>
          </a:p>
        </p:txBody>
      </p:sp>
      <p:sp>
        <p:nvSpPr>
          <p:cNvPr id="3" name="TextBox 2"/>
          <p:cNvSpPr txBox="1"/>
          <p:nvPr/>
        </p:nvSpPr>
        <p:spPr>
          <a:xfrm>
            <a:off x="248574" y="169524"/>
            <a:ext cx="6395128" cy="379164"/>
          </a:xfrm>
          <a:prstGeom prst="rect">
            <a:avLst/>
          </a:prstGeom>
          <a:noFill/>
        </p:spPr>
        <p:txBody>
          <a:bodyPr wrap="square" rtlCol="0">
            <a:spAutoFit/>
          </a:bodyPr>
          <a:lstStyle/>
          <a:p>
            <a:pPr>
              <a:lnSpc>
                <a:spcPts val="2300"/>
              </a:lnSpc>
            </a:pPr>
            <a:r>
              <a:rPr lang="en-US" altLang="ko-KR" sz="1600" b="1" spc="-20" dirty="0" smtClean="0">
                <a:latin typeface="나눔고딕"/>
                <a:ea typeface="나눔고딕"/>
                <a:cs typeface="나눔고딕"/>
              </a:rPr>
              <a:t>1.6 </a:t>
            </a:r>
            <a:r>
              <a:rPr lang="en-GB" sz="1600" b="1" spc="-20" dirty="0" smtClean="0">
                <a:latin typeface="나눔고딕"/>
                <a:ea typeface="나눔고딕"/>
                <a:cs typeface="나눔고딕"/>
              </a:rPr>
              <a:t>Adding value through practices</a:t>
            </a:r>
            <a:endParaRPr lang="en-US" altLang="ko-KR" sz="1600" b="1" spc="-20" dirty="0" smtClean="0">
              <a:latin typeface="나눔고딕"/>
              <a:ea typeface="나눔고딕"/>
              <a:cs typeface="나눔고딕"/>
            </a:endParaRPr>
          </a:p>
        </p:txBody>
      </p:sp>
    </p:spTree>
    <p:extLst>
      <p:ext uri="{BB962C8B-B14F-4D97-AF65-F5344CB8AC3E}">
        <p14:creationId xmlns:p14="http://schemas.microsoft.com/office/powerpoint/2010/main" val="376463177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Pattern</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dirty="0" smtClean="0"/>
              <a:t>Avoiding Erratic Tests - Persistent Fresh Fixture</a:t>
            </a:r>
            <a:endParaRPr lang="ko-KR" altLang="en-US" dirty="0"/>
          </a:p>
        </p:txBody>
      </p:sp>
      <p:sp>
        <p:nvSpPr>
          <p:cNvPr id="2" name="내용 개체 틀 1"/>
          <p:cNvSpPr>
            <a:spLocks noGrp="1"/>
          </p:cNvSpPr>
          <p:nvPr>
            <p:ph sz="quarter" idx="10"/>
          </p:nvPr>
        </p:nvSpPr>
        <p:spPr>
          <a:xfrm>
            <a:off x="500089" y="1143004"/>
            <a:ext cx="8215315" cy="5357830"/>
          </a:xfrm>
        </p:spPr>
        <p:txBody>
          <a:bodyPr>
            <a:noAutofit/>
          </a:bodyPr>
          <a:lstStyle/>
          <a:p>
            <a:pPr marL="342000" indent="-342000"/>
            <a:r>
              <a:rPr lang="en-US" altLang="ko-KR" sz="2400" dirty="0" smtClean="0"/>
              <a:t>Two Options:</a:t>
            </a:r>
          </a:p>
          <a:p>
            <a:pPr marL="791263" lvl="1" indent="-342000"/>
            <a:r>
              <a:rPr lang="en-US" altLang="ko-KR" sz="2400" b="1" dirty="0" smtClean="0"/>
              <a:t>Rebuild fixture for each test and tear it down</a:t>
            </a:r>
            <a:endParaRPr lang="en-US" altLang="ko-KR" sz="2400" dirty="0" smtClean="0"/>
          </a:p>
          <a:p>
            <a:pPr marL="964300" lvl="2" indent="-342000"/>
            <a:r>
              <a:rPr lang="en-US" altLang="ko-KR" sz="2000" dirty="0" smtClean="0"/>
              <a:t>When</a:t>
            </a:r>
          </a:p>
          <a:p>
            <a:pPr marL="1243700" lvl="3" indent="-342000"/>
            <a:r>
              <a:rPr lang="en-US" altLang="ko-KR" sz="2000" dirty="0" smtClean="0"/>
              <a:t>At end of this test (just in case)</a:t>
            </a:r>
          </a:p>
          <a:p>
            <a:pPr marL="1243700" lvl="3" indent="-342000"/>
            <a:r>
              <a:rPr lang="en-US" altLang="ko-KR" sz="2000" dirty="0" smtClean="0"/>
              <a:t>At start of next test that uses it (just in time)</a:t>
            </a:r>
          </a:p>
          <a:p>
            <a:pPr marL="964300" lvl="2" indent="-342000"/>
            <a:r>
              <a:rPr lang="en-US" altLang="ko-KR" sz="2000" dirty="0" smtClean="0"/>
              <a:t>How</a:t>
            </a:r>
          </a:p>
          <a:p>
            <a:pPr marL="1243700" lvl="3" indent="-342000"/>
            <a:r>
              <a:rPr lang="en-US" altLang="ko-KR" sz="2000" dirty="0" smtClean="0"/>
              <a:t>Hand-coded Tear Down</a:t>
            </a:r>
          </a:p>
          <a:p>
            <a:pPr marL="1243700" lvl="3" indent="-342000"/>
            <a:r>
              <a:rPr lang="en-US" altLang="ko-KR" sz="2000" dirty="0" smtClean="0"/>
              <a:t>Automated Tear Down</a:t>
            </a:r>
          </a:p>
          <a:p>
            <a:pPr marL="791263" lvl="1" indent="-342000"/>
            <a:r>
              <a:rPr lang="en-US" altLang="ko-KR" sz="2400" b="1" dirty="0" smtClean="0"/>
              <a:t>Build different fixture for each test</a:t>
            </a:r>
            <a:endParaRPr lang="en-US" altLang="ko-KR" sz="2400" dirty="0" smtClean="0"/>
          </a:p>
          <a:p>
            <a:pPr marL="964300" lvl="2" indent="-342000"/>
            <a:r>
              <a:rPr lang="en-US" altLang="ko-KR" sz="2000" dirty="0" smtClean="0"/>
              <a:t>Use a Distinct Generated Value for any unique Id’s</a:t>
            </a:r>
          </a:p>
          <a:p>
            <a:pPr marL="964300" lvl="2" indent="-342000"/>
            <a:r>
              <a:rPr lang="en-US" altLang="ko-KR" sz="2000" dirty="0" smtClean="0"/>
              <a:t>Makes tear down necessary</a:t>
            </a:r>
            <a:endParaRPr lang="en-US" altLang="ko-KR" sz="1600" dirty="0" smtClean="0"/>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3.41</a:t>
            </a:r>
            <a:endParaRPr lang="ko-KR" altLang="en-US" b="1" dirty="0">
              <a:solidFill>
                <a:schemeClr val="tx1"/>
              </a:solidFill>
              <a:latin typeface="맑은 고딕" pitchFamily="50" charset="-127"/>
              <a:ea typeface="맑은 고딕" pitchFamily="50" charset="-127"/>
            </a:endParaRPr>
          </a:p>
        </p:txBody>
      </p:sp>
    </p:spTree>
    <p:extLst>
      <p:ext uri="{BB962C8B-B14F-4D97-AF65-F5344CB8AC3E}">
        <p14:creationId xmlns:p14="http://schemas.microsoft.com/office/powerpoint/2010/main" val="3041617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Pattern</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dirty="0" smtClean="0"/>
              <a:t>Reducing Erratic Tests - Shared Fixture</a:t>
            </a:r>
            <a:endParaRPr lang="ko-KR" altLang="en-US" dirty="0"/>
          </a:p>
        </p:txBody>
      </p:sp>
      <p:sp>
        <p:nvSpPr>
          <p:cNvPr id="2" name="내용 개체 틀 1"/>
          <p:cNvSpPr>
            <a:spLocks noGrp="1"/>
          </p:cNvSpPr>
          <p:nvPr>
            <p:ph sz="quarter" idx="10"/>
          </p:nvPr>
        </p:nvSpPr>
        <p:spPr>
          <a:xfrm>
            <a:off x="500089" y="1143004"/>
            <a:ext cx="8215315" cy="5357830"/>
          </a:xfrm>
        </p:spPr>
        <p:txBody>
          <a:bodyPr>
            <a:noAutofit/>
          </a:bodyPr>
          <a:lstStyle/>
          <a:p>
            <a:pPr marL="342000" indent="-342000"/>
            <a:r>
              <a:rPr lang="en-US" altLang="ko-KR" sz="2400" dirty="0" smtClean="0"/>
              <a:t>Avoid Interactions between Test Runners</a:t>
            </a:r>
          </a:p>
          <a:p>
            <a:pPr marL="791263" lvl="1" indent="-342000"/>
            <a:r>
              <a:rPr lang="en-US" altLang="ko-KR" sz="2400" dirty="0" smtClean="0"/>
              <a:t>Give each developer their own Database Sandbox.</a:t>
            </a:r>
          </a:p>
          <a:p>
            <a:pPr marL="964300" lvl="2" indent="-342000"/>
            <a:r>
              <a:rPr lang="en-US" altLang="ko-KR" sz="2000" dirty="0" smtClean="0"/>
              <a:t>Avoids Test Run Wars but not Interacting Tests, etc,</a:t>
            </a:r>
          </a:p>
          <a:p>
            <a:pPr marL="342000" indent="-342000"/>
            <a:r>
              <a:rPr lang="en-US" altLang="ko-KR" sz="2400" dirty="0" smtClean="0"/>
              <a:t>Don’t Change Shared Fixture</a:t>
            </a:r>
          </a:p>
          <a:p>
            <a:pPr marL="791263" lvl="1" indent="-342000"/>
            <a:r>
              <a:rPr lang="en-US" altLang="ko-KR" sz="2400" dirty="0" smtClean="0"/>
              <a:t>Immutable Shared Fixture avoids Interacting Tests</a:t>
            </a:r>
            <a:endParaRPr lang="en-US" altLang="ko-KR" sz="2200" dirty="0" smtClean="0"/>
          </a:p>
          <a:p>
            <a:pPr marL="791263" lvl="1" indent="-342000"/>
            <a:r>
              <a:rPr lang="en-US" altLang="ko-KR" sz="2400" dirty="0" smtClean="0"/>
              <a:t>Create Fresh Fixture for objects to be changed</a:t>
            </a:r>
          </a:p>
          <a:p>
            <a:pPr marL="964300" lvl="2" indent="-342000"/>
            <a:r>
              <a:rPr lang="en-US" altLang="ko-KR" sz="2000" dirty="0" smtClean="0"/>
              <a:t>(See Persistent Fresh Fixture)</a:t>
            </a:r>
          </a:p>
          <a:p>
            <a:pPr marL="791263" lvl="1" indent="-342000"/>
            <a:r>
              <a:rPr lang="en-US" altLang="ko-KR" sz="2400" dirty="0" smtClean="0"/>
              <a:t>Challenge: What constitutes a “change” to a fixture?</a:t>
            </a:r>
          </a:p>
          <a:p>
            <a:pPr marL="964300" lvl="2" indent="-342000"/>
            <a:r>
              <a:rPr lang="en-US" altLang="ko-KR" sz="2000" dirty="0" smtClean="0"/>
              <a:t>Change existing objects / rows -&gt; YES!</a:t>
            </a:r>
          </a:p>
          <a:p>
            <a:pPr marL="964300" lvl="2" indent="-342000"/>
            <a:r>
              <a:rPr lang="en-US" altLang="ko-KR" sz="2000" dirty="0" smtClean="0"/>
              <a:t>Add new objects related to existing objects -&gt; SOMETIMES!</a:t>
            </a:r>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3.41</a:t>
            </a:r>
            <a:endParaRPr lang="ko-KR" altLang="en-US" b="1" dirty="0">
              <a:solidFill>
                <a:schemeClr val="tx1"/>
              </a:solidFill>
              <a:latin typeface="맑은 고딕" pitchFamily="50" charset="-127"/>
              <a:ea typeface="맑은 고딕" pitchFamily="50" charset="-127"/>
            </a:endParaRPr>
          </a:p>
        </p:txBody>
      </p:sp>
    </p:spTree>
    <p:extLst>
      <p:ext uri="{BB962C8B-B14F-4D97-AF65-F5344CB8AC3E}">
        <p14:creationId xmlns:p14="http://schemas.microsoft.com/office/powerpoint/2010/main" val="47510547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Pattern</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dirty="0" smtClean="0"/>
              <a:t>Reducing Erratic Tests - Shared Fixture</a:t>
            </a:r>
            <a:endParaRPr lang="ko-KR" altLang="en-US" dirty="0"/>
          </a:p>
        </p:txBody>
      </p:sp>
      <p:sp>
        <p:nvSpPr>
          <p:cNvPr id="2" name="내용 개체 틀 1"/>
          <p:cNvSpPr>
            <a:spLocks noGrp="1"/>
          </p:cNvSpPr>
          <p:nvPr>
            <p:ph sz="quarter" idx="10"/>
          </p:nvPr>
        </p:nvSpPr>
        <p:spPr>
          <a:xfrm>
            <a:off x="500089" y="1143004"/>
            <a:ext cx="8215315" cy="5357830"/>
          </a:xfrm>
        </p:spPr>
        <p:txBody>
          <a:bodyPr>
            <a:noAutofit/>
          </a:bodyPr>
          <a:lstStyle/>
          <a:p>
            <a:pPr marL="342000" indent="-342000"/>
            <a:r>
              <a:rPr lang="en-US" altLang="ko-KR" sz="2400" dirty="0" smtClean="0"/>
              <a:t>Build new Shared Fixture for each run</a:t>
            </a:r>
          </a:p>
          <a:p>
            <a:pPr marL="791263" lvl="1" indent="-342000"/>
            <a:r>
              <a:rPr lang="en-US" altLang="ko-KR" sz="2400" dirty="0" smtClean="0"/>
              <a:t>Avoids Unrepeatable Tests</a:t>
            </a:r>
          </a:p>
          <a:p>
            <a:pPr marL="791263" lvl="1" indent="-342000"/>
            <a:r>
              <a:rPr lang="en-US" altLang="ko-KR" sz="2400" dirty="0" smtClean="0"/>
              <a:t>When:</a:t>
            </a:r>
          </a:p>
          <a:p>
            <a:pPr marL="964300" lvl="2" indent="-342000"/>
            <a:r>
              <a:rPr lang="en-US" altLang="ko-KR" sz="2000" dirty="0" smtClean="0"/>
              <a:t>Lazy Setup</a:t>
            </a:r>
          </a:p>
          <a:p>
            <a:pPr marL="964300" lvl="2" indent="-342000"/>
            <a:r>
              <a:rPr lang="en-US" altLang="ko-KR" sz="2000" dirty="0" smtClean="0"/>
              <a:t>Setup Decorator</a:t>
            </a:r>
          </a:p>
          <a:p>
            <a:pPr marL="964300" lvl="2" indent="-342000"/>
            <a:r>
              <a:rPr lang="en-US" altLang="ko-KR" sz="2000" dirty="0" err="1" smtClean="0"/>
              <a:t>SuiteFixture</a:t>
            </a:r>
            <a:r>
              <a:rPr lang="en-US" altLang="ko-KR" sz="2000" dirty="0" smtClean="0"/>
              <a:t> Setup</a:t>
            </a:r>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3.41</a:t>
            </a:r>
            <a:endParaRPr lang="ko-KR" altLang="en-US" b="1" dirty="0">
              <a:solidFill>
                <a:schemeClr val="tx1"/>
              </a:solidFill>
              <a:latin typeface="맑은 고딕" pitchFamily="50" charset="-127"/>
              <a:ea typeface="맑은 고딕" pitchFamily="50" charset="-127"/>
            </a:endParaRPr>
          </a:p>
        </p:txBody>
      </p:sp>
    </p:spTree>
    <p:extLst>
      <p:ext uri="{BB962C8B-B14F-4D97-AF65-F5344CB8AC3E}">
        <p14:creationId xmlns:p14="http://schemas.microsoft.com/office/powerpoint/2010/main" val="229531359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Exercise</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dirty="0" smtClean="0"/>
              <a:t>BS2 – Test Debugging</a:t>
            </a:r>
            <a:endParaRPr lang="ko-KR" altLang="en-US" b="1" dirty="0">
              <a:latin typeface="맑은 고딕" pitchFamily="50" charset="-127"/>
              <a:ea typeface="맑은 고딕" pitchFamily="50" charset="-127"/>
            </a:endParaRPr>
          </a:p>
        </p:txBody>
      </p:sp>
      <p:sp>
        <p:nvSpPr>
          <p:cNvPr id="2" name="내용 개체 틀 1"/>
          <p:cNvSpPr>
            <a:spLocks noGrp="1"/>
          </p:cNvSpPr>
          <p:nvPr>
            <p:ph sz="quarter" idx="10"/>
          </p:nvPr>
        </p:nvSpPr>
        <p:spPr>
          <a:xfrm>
            <a:off x="500089" y="1143004"/>
            <a:ext cx="8143877" cy="5357830"/>
          </a:xfrm>
        </p:spPr>
        <p:txBody>
          <a:bodyPr>
            <a:noAutofit/>
          </a:bodyPr>
          <a:lstStyle/>
          <a:p>
            <a:r>
              <a:rPr lang="en-US" altLang="ko-KR" sz="2000" dirty="0" smtClean="0"/>
              <a:t> </a:t>
            </a:r>
            <a:r>
              <a:rPr lang="en-US" altLang="ko-KR" sz="2000" i="1" dirty="0" smtClean="0"/>
              <a:t>Situation:</a:t>
            </a:r>
          </a:p>
          <a:p>
            <a:pPr lvl="1"/>
            <a:r>
              <a:rPr lang="en-US" altLang="ko-KR" sz="1800" dirty="0" smtClean="0"/>
              <a:t>Earlier today, you ran all the tests after making some code changes and the tests ran green. You then went to lunch. When you came back you re-ran the tests “just to make sure” before committing your changes. Now, several tests are failing.</a:t>
            </a:r>
          </a:p>
          <a:p>
            <a:pPr lvl="1"/>
            <a:endParaRPr lang="en-US" altLang="ko-KR" sz="1800" dirty="0" smtClean="0"/>
          </a:p>
          <a:p>
            <a:r>
              <a:rPr lang="en-US" altLang="ko-KR" sz="2000" i="1" dirty="0" smtClean="0"/>
              <a:t> Instructions:</a:t>
            </a:r>
          </a:p>
          <a:p>
            <a:pPr lvl="1"/>
            <a:r>
              <a:rPr lang="en-US" altLang="ko-KR" sz="1800" dirty="0" smtClean="0"/>
              <a:t>Diagnose the problem using only the console output.</a:t>
            </a:r>
          </a:p>
          <a:p>
            <a:pPr lvl="1"/>
            <a:endParaRPr lang="en-US" altLang="ko-KR" sz="1800" dirty="0" smtClean="0"/>
          </a:p>
          <a:p>
            <a:r>
              <a:rPr lang="en-US" altLang="ko-KR" sz="2000" i="1" dirty="0" smtClean="0"/>
              <a:t> Discussion Questions:</a:t>
            </a:r>
          </a:p>
          <a:p>
            <a:pPr lvl="1"/>
            <a:r>
              <a:rPr lang="en-US" altLang="ko-KR" sz="1800" dirty="0" smtClean="0"/>
              <a:t>Which Behavior Smells are we having?</a:t>
            </a:r>
          </a:p>
          <a:p>
            <a:pPr lvl="1"/>
            <a:r>
              <a:rPr lang="en-US" altLang="ko-KR" sz="1800" dirty="0" smtClean="0"/>
              <a:t>What questions do we need to ask to find out why they are occurring?</a:t>
            </a:r>
          </a:p>
          <a:p>
            <a:pPr lvl="1"/>
            <a:r>
              <a:rPr lang="en-US" altLang="ko-KR" sz="1800" dirty="0" smtClean="0"/>
              <a:t>What are the underlying root causes?</a:t>
            </a:r>
          </a:p>
          <a:p>
            <a:pPr lvl="1"/>
            <a:r>
              <a:rPr lang="en-US" altLang="ko-KR" sz="1800" dirty="0" smtClean="0"/>
              <a:t>What can we do about them?</a:t>
            </a:r>
            <a:endParaRPr lang="ko-KR" altLang="en-US" sz="1800" dirty="0" smtClean="0"/>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3.42</a:t>
            </a:r>
            <a:endParaRPr lang="ko-KR" altLang="en-US" b="1" dirty="0">
              <a:solidFill>
                <a:schemeClr val="tx1"/>
              </a:solidFill>
              <a:latin typeface="맑은 고딕" pitchFamily="50" charset="-127"/>
              <a:ea typeface="맑은 고딕" pitchFamily="50" charset="-127"/>
            </a:endParaRPr>
          </a:p>
        </p:txBody>
      </p:sp>
    </p:spTree>
    <p:extLst>
      <p:ext uri="{BB962C8B-B14F-4D97-AF65-F5344CB8AC3E}">
        <p14:creationId xmlns:p14="http://schemas.microsoft.com/office/powerpoint/2010/main" val="101690972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Behavior Smell</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dirty="0" smtClean="0"/>
              <a:t>Fragile Tests - I</a:t>
            </a:r>
            <a:endParaRPr lang="ko-KR" altLang="en-US" dirty="0"/>
          </a:p>
        </p:txBody>
      </p:sp>
      <p:sp>
        <p:nvSpPr>
          <p:cNvPr id="2" name="내용 개체 틀 1"/>
          <p:cNvSpPr>
            <a:spLocks noGrp="1"/>
          </p:cNvSpPr>
          <p:nvPr>
            <p:ph sz="quarter" idx="10"/>
          </p:nvPr>
        </p:nvSpPr>
        <p:spPr>
          <a:xfrm>
            <a:off x="500089" y="1143004"/>
            <a:ext cx="8215315" cy="5357830"/>
          </a:xfrm>
        </p:spPr>
        <p:txBody>
          <a:bodyPr>
            <a:noAutofit/>
          </a:bodyPr>
          <a:lstStyle/>
          <a:p>
            <a:pPr marL="342000" indent="-342000"/>
            <a:r>
              <a:rPr lang="en-US" altLang="ko-KR" sz="2000" dirty="0" smtClean="0"/>
              <a:t>Causes:</a:t>
            </a:r>
          </a:p>
          <a:p>
            <a:pPr marL="791263" lvl="1" indent="-342000"/>
            <a:r>
              <a:rPr lang="en-US" altLang="ko-KR" sz="2000" b="1" dirty="0" smtClean="0"/>
              <a:t>Interface Sensitivity</a:t>
            </a:r>
          </a:p>
          <a:p>
            <a:pPr marL="964300" lvl="2" indent="-342000"/>
            <a:r>
              <a:rPr lang="en-US" altLang="ko-KR" sz="1800" dirty="0" smtClean="0"/>
              <a:t>Every time you change the SUT, tests won’t compile or start failing</a:t>
            </a:r>
          </a:p>
          <a:p>
            <a:pPr marL="964300" lvl="2" indent="-342000"/>
            <a:r>
              <a:rPr lang="en-US" altLang="ko-KR" sz="1800" dirty="0" smtClean="0"/>
              <a:t>You need to modify lots of tests to get things “Green” again</a:t>
            </a:r>
          </a:p>
          <a:p>
            <a:pPr marL="964300" lvl="2" indent="-342000"/>
            <a:r>
              <a:rPr lang="en-US" altLang="ko-KR" sz="1800" dirty="0" smtClean="0"/>
              <a:t>Greatly increases the cost of maintaining the system</a:t>
            </a:r>
          </a:p>
          <a:p>
            <a:pPr marL="964300" lvl="2" indent="-342000"/>
            <a:endParaRPr lang="en-US" altLang="ko-KR" sz="1800" dirty="0" smtClean="0"/>
          </a:p>
          <a:p>
            <a:pPr marL="791263" lvl="1" indent="-342000"/>
            <a:r>
              <a:rPr lang="en-US" altLang="ko-KR" sz="2000" b="1" dirty="0" smtClean="0"/>
              <a:t>Behavior Sensitivity</a:t>
            </a:r>
            <a:endParaRPr lang="en-US" altLang="ko-KR" sz="2000" dirty="0" smtClean="0"/>
          </a:p>
          <a:p>
            <a:pPr marL="964300" lvl="2" indent="-342000"/>
            <a:r>
              <a:rPr lang="en-US" altLang="ko-KR" sz="1800" dirty="0" smtClean="0"/>
              <a:t>Behavior of the SUT changes but it should not affect test outcome</a:t>
            </a:r>
          </a:p>
          <a:p>
            <a:pPr marL="964300" lvl="2" indent="-342000"/>
            <a:r>
              <a:rPr lang="en-US" altLang="ko-KR" sz="1800" dirty="0" smtClean="0"/>
              <a:t>Caused by being dependent on too much of the SUT’s behavior.</a:t>
            </a:r>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3.43</a:t>
            </a:r>
            <a:endParaRPr lang="ko-KR" altLang="en-US" b="1" dirty="0">
              <a:solidFill>
                <a:schemeClr val="tx1"/>
              </a:solidFill>
              <a:latin typeface="맑은 고딕" pitchFamily="50" charset="-127"/>
              <a:ea typeface="맑은 고딕" pitchFamily="50" charset="-127"/>
            </a:endParaRPr>
          </a:p>
        </p:txBody>
      </p:sp>
    </p:spTree>
    <p:extLst>
      <p:ext uri="{BB962C8B-B14F-4D97-AF65-F5344CB8AC3E}">
        <p14:creationId xmlns:p14="http://schemas.microsoft.com/office/powerpoint/2010/main" val="137504731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Behavior Smell</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dirty="0" smtClean="0"/>
              <a:t>Fragile Tests - II</a:t>
            </a:r>
            <a:endParaRPr lang="ko-KR" altLang="en-US" dirty="0"/>
          </a:p>
        </p:txBody>
      </p:sp>
      <p:sp>
        <p:nvSpPr>
          <p:cNvPr id="2" name="내용 개체 틀 1"/>
          <p:cNvSpPr>
            <a:spLocks noGrp="1"/>
          </p:cNvSpPr>
          <p:nvPr>
            <p:ph sz="quarter" idx="10"/>
          </p:nvPr>
        </p:nvSpPr>
        <p:spPr>
          <a:xfrm>
            <a:off x="500089" y="1143004"/>
            <a:ext cx="8215315" cy="5357830"/>
          </a:xfrm>
        </p:spPr>
        <p:txBody>
          <a:bodyPr>
            <a:noAutofit/>
          </a:bodyPr>
          <a:lstStyle/>
          <a:p>
            <a:pPr marL="342000" indent="-342000"/>
            <a:r>
              <a:rPr lang="en-US" altLang="ko-KR" sz="2000" dirty="0" smtClean="0"/>
              <a:t>Causes:</a:t>
            </a:r>
          </a:p>
          <a:p>
            <a:pPr marL="791263" lvl="1" indent="-342000"/>
            <a:r>
              <a:rPr lang="en-US" altLang="ko-KR" sz="2000" b="1" dirty="0" smtClean="0"/>
              <a:t>Data Sensitivity</a:t>
            </a:r>
          </a:p>
          <a:p>
            <a:pPr marL="964300" lvl="2" indent="-342000"/>
            <a:r>
              <a:rPr lang="en-US" altLang="ko-KR" sz="1800" dirty="0" smtClean="0"/>
              <a:t>Alias: Fragile Fixture</a:t>
            </a:r>
          </a:p>
          <a:p>
            <a:pPr marL="964300" lvl="2" indent="-342000"/>
            <a:r>
              <a:rPr lang="en-US" altLang="ko-KR" sz="1800" dirty="0" smtClean="0"/>
              <a:t>Tests start failing when a shared fixture is modified</a:t>
            </a:r>
          </a:p>
          <a:p>
            <a:pPr marL="1243700" lvl="3" indent="-342000"/>
            <a:r>
              <a:rPr lang="en-US" altLang="ko-KR" sz="1800" b="1" dirty="0" smtClean="0"/>
              <a:t>e.g. New records are put into the database</a:t>
            </a:r>
          </a:p>
          <a:p>
            <a:pPr marL="1243700" lvl="3" indent="-342000"/>
            <a:endParaRPr lang="en-US" altLang="ko-KR" sz="1800" dirty="0" smtClean="0"/>
          </a:p>
          <a:p>
            <a:pPr marL="791263" lvl="1" indent="-342000"/>
            <a:r>
              <a:rPr lang="en-US" altLang="ko-KR" sz="2000" b="1" dirty="0" smtClean="0"/>
              <a:t>Context Sensitivity</a:t>
            </a:r>
            <a:endParaRPr lang="en-US" altLang="ko-KR" sz="2000" dirty="0" smtClean="0"/>
          </a:p>
          <a:p>
            <a:pPr marL="964300" lvl="2" indent="-342000"/>
            <a:r>
              <a:rPr lang="en-US" altLang="ko-KR" sz="1800" dirty="0" smtClean="0"/>
              <a:t>Something outside the SUT changes</a:t>
            </a:r>
          </a:p>
          <a:p>
            <a:pPr marL="1243700" lvl="3" indent="-342000"/>
            <a:r>
              <a:rPr lang="en-US" altLang="ko-KR" sz="1800" b="1" dirty="0" smtClean="0"/>
              <a:t>e.g. System time/date, contents of another application</a:t>
            </a:r>
            <a:endParaRPr lang="en-US" altLang="ko-KR" sz="1800" dirty="0" smtClean="0"/>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3.43</a:t>
            </a:r>
            <a:endParaRPr lang="ko-KR" altLang="en-US" b="1" dirty="0">
              <a:solidFill>
                <a:schemeClr val="tx1"/>
              </a:solidFill>
              <a:latin typeface="맑은 고딕" pitchFamily="50" charset="-127"/>
              <a:ea typeface="맑은 고딕" pitchFamily="50" charset="-127"/>
            </a:endParaRPr>
          </a:p>
        </p:txBody>
      </p:sp>
    </p:spTree>
    <p:extLst>
      <p:ext uri="{BB962C8B-B14F-4D97-AF65-F5344CB8AC3E}">
        <p14:creationId xmlns:p14="http://schemas.microsoft.com/office/powerpoint/2010/main" val="270893403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Avoiding Interface Sensitivity</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endParaRPr lang="ko-KR" altLang="en-US" dirty="0"/>
          </a:p>
        </p:txBody>
      </p:sp>
      <p:sp>
        <p:nvSpPr>
          <p:cNvPr id="2" name="내용 개체 틀 1"/>
          <p:cNvSpPr>
            <a:spLocks noGrp="1"/>
          </p:cNvSpPr>
          <p:nvPr>
            <p:ph sz="quarter" idx="10"/>
          </p:nvPr>
        </p:nvSpPr>
        <p:spPr>
          <a:xfrm>
            <a:off x="500089" y="1142984"/>
            <a:ext cx="8215315" cy="5357830"/>
          </a:xfrm>
        </p:spPr>
        <p:txBody>
          <a:bodyPr>
            <a:noAutofit/>
          </a:bodyPr>
          <a:lstStyle/>
          <a:p>
            <a:pPr marL="342000" indent="-342000"/>
            <a:r>
              <a:rPr lang="en-US" altLang="ko-KR" sz="2000" dirty="0" smtClean="0"/>
              <a:t>Use Stable Interfaces</a:t>
            </a:r>
          </a:p>
          <a:p>
            <a:pPr marL="791263" lvl="1" indent="-342000"/>
            <a:r>
              <a:rPr lang="en-US" altLang="ko-KR" sz="2000" dirty="0" smtClean="0"/>
              <a:t>Bypass Presentation Layer (UI)</a:t>
            </a:r>
          </a:p>
          <a:p>
            <a:pPr marL="791263" lvl="1" indent="-342000"/>
            <a:r>
              <a:rPr lang="en-US" altLang="ko-KR" sz="2000" dirty="0" smtClean="0"/>
              <a:t>Backwards compatibility of changes to used interface</a:t>
            </a:r>
            <a:endParaRPr lang="en-US" altLang="ko-KR" sz="2000" b="1" dirty="0" smtClean="0"/>
          </a:p>
          <a:p>
            <a:pPr marL="964300" lvl="2" indent="-342000"/>
            <a:r>
              <a:rPr lang="en-US" altLang="ko-KR" sz="1800" b="1" dirty="0" smtClean="0"/>
              <a:t>e.g. Façade</a:t>
            </a:r>
          </a:p>
          <a:p>
            <a:pPr marL="964300" lvl="2" indent="-342000"/>
            <a:endParaRPr lang="en-US" altLang="ko-KR" sz="1800" dirty="0" smtClean="0"/>
          </a:p>
          <a:p>
            <a:pPr marL="342000" indent="-342000"/>
            <a:r>
              <a:rPr lang="en-US" altLang="ko-KR" sz="2000" b="1" dirty="0" smtClean="0"/>
              <a:t>SUT API Encapsulation</a:t>
            </a:r>
            <a:endParaRPr lang="en-US" altLang="ko-KR" sz="2000" dirty="0" smtClean="0"/>
          </a:p>
          <a:p>
            <a:pPr marL="791263" lvl="1" indent="-342000"/>
            <a:r>
              <a:rPr lang="en-US" altLang="ko-KR" sz="2000" dirty="0" smtClean="0"/>
              <a:t>Hide non-essential parts of SUT API from Test Methods via</a:t>
            </a:r>
          </a:p>
          <a:p>
            <a:pPr marL="964300" lvl="2" indent="-342000"/>
            <a:r>
              <a:rPr lang="en-US" altLang="ko-KR" sz="1800" b="1" dirty="0" smtClean="0"/>
              <a:t>Creation Method</a:t>
            </a:r>
          </a:p>
          <a:p>
            <a:pPr marL="964300" lvl="2" indent="-342000"/>
            <a:r>
              <a:rPr lang="en-US" altLang="ko-KR" sz="1800" b="1" dirty="0" smtClean="0"/>
              <a:t>Finder Method</a:t>
            </a:r>
          </a:p>
          <a:p>
            <a:pPr marL="964300" lvl="2" indent="-342000"/>
            <a:r>
              <a:rPr lang="en-US" altLang="ko-KR" sz="1800" b="1" dirty="0" smtClean="0"/>
              <a:t>Verification Method</a:t>
            </a:r>
            <a:endParaRPr lang="en-US" altLang="ko-KR" sz="1800" dirty="0" smtClean="0"/>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3.44</a:t>
            </a:r>
            <a:endParaRPr lang="ko-KR" altLang="en-US" b="1" dirty="0">
              <a:solidFill>
                <a:schemeClr val="tx1"/>
              </a:solidFill>
              <a:latin typeface="맑은 고딕" pitchFamily="50" charset="-127"/>
              <a:ea typeface="맑은 고딕" pitchFamily="50" charset="-127"/>
            </a:endParaRPr>
          </a:p>
        </p:txBody>
      </p:sp>
    </p:spTree>
    <p:extLst>
      <p:ext uri="{BB962C8B-B14F-4D97-AF65-F5344CB8AC3E}">
        <p14:creationId xmlns:p14="http://schemas.microsoft.com/office/powerpoint/2010/main" val="4329898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Avoiding Data/Context Sensitivity</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endParaRPr lang="ko-KR" altLang="en-US" dirty="0"/>
          </a:p>
        </p:txBody>
      </p:sp>
      <p:sp>
        <p:nvSpPr>
          <p:cNvPr id="2" name="내용 개체 틀 1"/>
          <p:cNvSpPr>
            <a:spLocks noGrp="1"/>
          </p:cNvSpPr>
          <p:nvPr>
            <p:ph sz="quarter" idx="10"/>
          </p:nvPr>
        </p:nvSpPr>
        <p:spPr>
          <a:xfrm>
            <a:off x="500089" y="1143004"/>
            <a:ext cx="8215315" cy="5357830"/>
          </a:xfrm>
        </p:spPr>
        <p:txBody>
          <a:bodyPr>
            <a:noAutofit/>
          </a:bodyPr>
          <a:lstStyle/>
          <a:p>
            <a:pPr marL="342000" indent="-342000"/>
            <a:r>
              <a:rPr lang="en-US" altLang="ko-KR" sz="2000" dirty="0" smtClean="0"/>
              <a:t>Minimal Fresh Fixture</a:t>
            </a:r>
          </a:p>
          <a:p>
            <a:pPr marL="791263" lvl="1" indent="-342000"/>
            <a:r>
              <a:rPr lang="en-US" altLang="ko-KR" sz="2000" dirty="0" smtClean="0"/>
              <a:t>Use a Fresh Fixture</a:t>
            </a:r>
          </a:p>
          <a:p>
            <a:pPr marL="791263" lvl="1" indent="-342000"/>
            <a:r>
              <a:rPr lang="en-US" altLang="ko-KR" sz="2000" dirty="0" smtClean="0"/>
              <a:t>Custom design it for each test.</a:t>
            </a:r>
          </a:p>
          <a:p>
            <a:pPr marL="791263" lvl="1" indent="-342000"/>
            <a:r>
              <a:rPr lang="en-US" altLang="ko-KR" sz="2000" dirty="0" smtClean="0"/>
              <a:t>Avoid a Standard Fixture that could become a Fragile Fixture</a:t>
            </a:r>
          </a:p>
          <a:p>
            <a:pPr marL="791263" lvl="1" indent="-342000"/>
            <a:endParaRPr lang="en-US" altLang="ko-KR" sz="1800" dirty="0" smtClean="0"/>
          </a:p>
          <a:p>
            <a:pPr marL="342000" indent="-342000"/>
            <a:r>
              <a:rPr lang="en-US" altLang="ko-KR" sz="2000" dirty="0" smtClean="0"/>
              <a:t>Test Stubs</a:t>
            </a:r>
          </a:p>
          <a:p>
            <a:pPr marL="791263" lvl="1" indent="-342000"/>
            <a:r>
              <a:rPr lang="en-US" altLang="ko-KR" sz="2000" dirty="0" smtClean="0"/>
              <a:t>Replace the need for real fixture by using a Test Stub to provide indirect inputs</a:t>
            </a:r>
            <a:endParaRPr lang="en-US" altLang="ko-KR" sz="1800" dirty="0" smtClean="0"/>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3.45</a:t>
            </a:r>
            <a:endParaRPr lang="ko-KR" altLang="en-US" b="1" dirty="0">
              <a:solidFill>
                <a:schemeClr val="tx1"/>
              </a:solidFill>
              <a:latin typeface="맑은 고딕" pitchFamily="50" charset="-127"/>
              <a:ea typeface="맑은 고딕" pitchFamily="50" charset="-127"/>
            </a:endParaRPr>
          </a:p>
        </p:txBody>
      </p:sp>
    </p:spTree>
    <p:extLst>
      <p:ext uri="{BB962C8B-B14F-4D97-AF65-F5344CB8AC3E}">
        <p14:creationId xmlns:p14="http://schemas.microsoft.com/office/powerpoint/2010/main" val="415580197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Exercise</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dirty="0" smtClean="0"/>
              <a:t>BS3 – Build Debugging</a:t>
            </a:r>
            <a:endParaRPr lang="ko-KR" altLang="en-US" b="1" dirty="0">
              <a:latin typeface="맑은 고딕" pitchFamily="50" charset="-127"/>
              <a:ea typeface="맑은 고딕" pitchFamily="50" charset="-127"/>
            </a:endParaRPr>
          </a:p>
        </p:txBody>
      </p:sp>
      <p:sp>
        <p:nvSpPr>
          <p:cNvPr id="2" name="내용 개체 틀 1"/>
          <p:cNvSpPr>
            <a:spLocks noGrp="1"/>
          </p:cNvSpPr>
          <p:nvPr>
            <p:ph sz="quarter" idx="10"/>
          </p:nvPr>
        </p:nvSpPr>
        <p:spPr>
          <a:xfrm>
            <a:off x="500089" y="1143004"/>
            <a:ext cx="8143877" cy="5357830"/>
          </a:xfrm>
        </p:spPr>
        <p:txBody>
          <a:bodyPr>
            <a:noAutofit/>
          </a:bodyPr>
          <a:lstStyle/>
          <a:p>
            <a:r>
              <a:rPr lang="en-US" altLang="ko-KR" sz="2000" dirty="0" smtClean="0"/>
              <a:t> </a:t>
            </a:r>
            <a:r>
              <a:rPr lang="en-US" altLang="ko-KR" sz="2000" i="1" dirty="0" smtClean="0"/>
              <a:t>Situation:</a:t>
            </a:r>
          </a:p>
          <a:p>
            <a:pPr lvl="1"/>
            <a:r>
              <a:rPr lang="en-US" altLang="ko-KR" sz="1800" dirty="0" smtClean="0"/>
              <a:t>Last week, all the tests ran clean. Since then, 10 new tests have been added (green) but several existing tests are failing.</a:t>
            </a:r>
          </a:p>
          <a:p>
            <a:pPr lvl="1"/>
            <a:endParaRPr lang="en-US" altLang="ko-KR" sz="1800" dirty="0" smtClean="0"/>
          </a:p>
          <a:p>
            <a:r>
              <a:rPr lang="en-US" altLang="ko-KR" sz="2000" i="1" dirty="0" smtClean="0"/>
              <a:t> Instructions:</a:t>
            </a:r>
          </a:p>
          <a:p>
            <a:pPr lvl="1"/>
            <a:r>
              <a:rPr lang="en-US" altLang="ko-KR" sz="1800" dirty="0" smtClean="0"/>
              <a:t>Diagnose the problem using only the console output.</a:t>
            </a:r>
          </a:p>
          <a:p>
            <a:pPr lvl="1"/>
            <a:endParaRPr lang="en-US" altLang="ko-KR" sz="1800" dirty="0" smtClean="0"/>
          </a:p>
          <a:p>
            <a:r>
              <a:rPr lang="en-US" altLang="ko-KR" sz="2000" i="1" dirty="0" smtClean="0"/>
              <a:t> Discussion Questions:</a:t>
            </a:r>
          </a:p>
          <a:p>
            <a:pPr lvl="1"/>
            <a:r>
              <a:rPr lang="en-US" altLang="ko-KR" sz="1800" dirty="0" smtClean="0"/>
              <a:t>Which Behavior Smells are we having?</a:t>
            </a:r>
          </a:p>
          <a:p>
            <a:pPr lvl="1"/>
            <a:r>
              <a:rPr lang="en-US" altLang="ko-KR" sz="1800" dirty="0" smtClean="0"/>
              <a:t>What questions do we need to ask to find out why they are occurring?</a:t>
            </a:r>
          </a:p>
          <a:p>
            <a:pPr lvl="1"/>
            <a:r>
              <a:rPr lang="en-US" altLang="ko-KR" sz="1800" dirty="0" smtClean="0"/>
              <a:t>What are the underlying root causes?</a:t>
            </a:r>
          </a:p>
          <a:p>
            <a:pPr lvl="1"/>
            <a:r>
              <a:rPr lang="en-US" altLang="ko-KR" sz="1800" dirty="0" smtClean="0"/>
              <a:t>What can we do about them?</a:t>
            </a:r>
            <a:endParaRPr lang="ko-KR" altLang="en-US" sz="1800" dirty="0" smtClean="0"/>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3.46</a:t>
            </a:r>
            <a:endParaRPr lang="ko-KR" altLang="en-US" b="1" dirty="0">
              <a:solidFill>
                <a:schemeClr val="tx1"/>
              </a:solidFill>
              <a:latin typeface="맑은 고딕" pitchFamily="50" charset="-127"/>
              <a:ea typeface="맑은 고딕" pitchFamily="50" charset="-127"/>
            </a:endParaRPr>
          </a:p>
        </p:txBody>
      </p:sp>
    </p:spTree>
    <p:extLst>
      <p:ext uri="{BB962C8B-B14F-4D97-AF65-F5344CB8AC3E}">
        <p14:creationId xmlns:p14="http://schemas.microsoft.com/office/powerpoint/2010/main" val="200622153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Behavior Smell</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dirty="0" smtClean="0"/>
              <a:t>Assertion Roulette</a:t>
            </a:r>
            <a:endParaRPr lang="ko-KR" altLang="en-US" dirty="0"/>
          </a:p>
        </p:txBody>
      </p:sp>
      <p:sp>
        <p:nvSpPr>
          <p:cNvPr id="2" name="내용 개체 틀 1"/>
          <p:cNvSpPr>
            <a:spLocks noGrp="1"/>
          </p:cNvSpPr>
          <p:nvPr>
            <p:ph sz="quarter" idx="10"/>
          </p:nvPr>
        </p:nvSpPr>
        <p:spPr>
          <a:xfrm>
            <a:off x="500089" y="1143004"/>
            <a:ext cx="8215315" cy="5357830"/>
          </a:xfrm>
        </p:spPr>
        <p:txBody>
          <a:bodyPr>
            <a:noAutofit/>
          </a:bodyPr>
          <a:lstStyle/>
          <a:p>
            <a:pPr marL="342000" indent="-342000"/>
            <a:r>
              <a:rPr lang="en-US" altLang="ko-KR" sz="2000" dirty="0" smtClean="0"/>
              <a:t>Symptom:</a:t>
            </a:r>
          </a:p>
          <a:p>
            <a:pPr marL="791263" lvl="1" indent="-342000"/>
            <a:r>
              <a:rPr lang="en-US" altLang="ko-KR" sz="1800" dirty="0" smtClean="0"/>
              <a:t>One or more unit tests are failing in the automated build and you cannot tell why without rerunning the tests in your IDE. When you cannot reproduce the problem in your IDE you have no idea what is going wrong. </a:t>
            </a:r>
          </a:p>
          <a:p>
            <a:pPr marL="342000" indent="-342000"/>
            <a:r>
              <a:rPr lang="en-US" altLang="ko-KR" sz="2000" dirty="0" smtClean="0"/>
              <a:t>Impact:</a:t>
            </a:r>
          </a:p>
          <a:p>
            <a:pPr marL="791263" lvl="1" indent="-342000"/>
            <a:r>
              <a:rPr lang="en-US" altLang="ko-KR" sz="2000" dirty="0" smtClean="0"/>
              <a:t>It takes longer to determine what is wrong with the code.</a:t>
            </a:r>
          </a:p>
          <a:p>
            <a:pPr marL="791263" lvl="1" indent="-342000"/>
            <a:r>
              <a:rPr lang="en-US" altLang="ko-KR" sz="2000" dirty="0" smtClean="0"/>
              <a:t>Bugs that cannot be reproduced cannot be fixed.</a:t>
            </a:r>
          </a:p>
          <a:p>
            <a:pPr marL="342000" indent="-342000"/>
            <a:r>
              <a:rPr lang="en-US" altLang="ko-KR" sz="2000" dirty="0" smtClean="0"/>
              <a:t>Root Cause:</a:t>
            </a:r>
          </a:p>
          <a:p>
            <a:pPr marL="791263" lvl="1" indent="-342000"/>
            <a:r>
              <a:rPr lang="en-US" altLang="ko-KR" sz="2000" dirty="0" smtClean="0"/>
              <a:t>Missing/Unclear Assertion Messages</a:t>
            </a:r>
          </a:p>
          <a:p>
            <a:pPr marL="342000" indent="-342000"/>
            <a:r>
              <a:rPr lang="en-US" altLang="ko-KR" sz="2000" dirty="0" smtClean="0"/>
              <a:t>Solution:</a:t>
            </a:r>
          </a:p>
          <a:p>
            <a:pPr marL="791263" lvl="1" indent="-342000"/>
            <a:r>
              <a:rPr lang="en-US" altLang="ko-KR" sz="2000" dirty="0" smtClean="0"/>
              <a:t>Use the right Assertion Method.</a:t>
            </a:r>
          </a:p>
          <a:p>
            <a:pPr marL="791263" lvl="1" indent="-342000"/>
            <a:r>
              <a:rPr lang="en-US" altLang="ko-KR" sz="2000" dirty="0" smtClean="0"/>
              <a:t>Add Assertion Messages to all Assertion Method calls</a:t>
            </a:r>
          </a:p>
          <a:p>
            <a:pPr marL="791263" lvl="1" indent="-342000"/>
            <a:r>
              <a:rPr lang="en-US" altLang="ko-KR" sz="2000" dirty="0" smtClean="0"/>
              <a:t>Write Diagnostic Custom Assertion</a:t>
            </a:r>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3.47</a:t>
            </a:r>
            <a:endParaRPr lang="ko-KR" altLang="en-US" b="1" dirty="0">
              <a:solidFill>
                <a:schemeClr val="tx1"/>
              </a:solidFill>
              <a:latin typeface="맑은 고딕" pitchFamily="50" charset="-127"/>
              <a:ea typeface="맑은 고딕" pitchFamily="50" charset="-127"/>
            </a:endParaRPr>
          </a:p>
        </p:txBody>
      </p:sp>
    </p:spTree>
    <p:extLst>
      <p:ext uri="{BB962C8B-B14F-4D97-AF65-F5344CB8AC3E}">
        <p14:creationId xmlns:p14="http://schemas.microsoft.com/office/powerpoint/2010/main" val="47025694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236837" y="220578"/>
            <a:ext cx="2174923" cy="400110"/>
          </a:xfrm>
          <a:prstGeom prst="rect">
            <a:avLst/>
          </a:prstGeom>
          <a:noFill/>
        </p:spPr>
        <p:txBody>
          <a:bodyPr wrap="square" rtlCol="0">
            <a:spAutoFit/>
          </a:bodyPr>
          <a:lstStyle/>
          <a:p>
            <a:r>
              <a:rPr lang="ko-KR" altLang="en-US" sz="2000" b="1" spc="-150" dirty="0" smtClean="0">
                <a:latin typeface="나눔고딕" pitchFamily="50" charset="-127"/>
                <a:ea typeface="나눔고딕" pitchFamily="50" charset="-127"/>
              </a:rPr>
              <a:t>목차</a:t>
            </a:r>
            <a:endParaRPr lang="ko-KR" altLang="en-US" sz="2000" b="1" spc="-150" dirty="0">
              <a:latin typeface="나눔고딕" pitchFamily="50" charset="-127"/>
              <a:ea typeface="나눔고딕" pitchFamily="50" charset="-127"/>
            </a:endParaRPr>
          </a:p>
        </p:txBody>
      </p:sp>
      <p:cxnSp>
        <p:nvCxnSpPr>
          <p:cNvPr id="19" name="직선 연결선 18"/>
          <p:cNvCxnSpPr/>
          <p:nvPr/>
        </p:nvCxnSpPr>
        <p:spPr>
          <a:xfrm>
            <a:off x="357158" y="653396"/>
            <a:ext cx="342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22326" y="971224"/>
            <a:ext cx="4575452" cy="441146"/>
          </a:xfrm>
          <a:prstGeom prst="rect">
            <a:avLst/>
          </a:prstGeom>
          <a:noFill/>
        </p:spPr>
        <p:txBody>
          <a:bodyPr wrap="square" rtlCol="0">
            <a:spAutoFit/>
          </a:bodyPr>
          <a:lstStyle/>
          <a:p>
            <a:pPr marL="914400" indent="-914400">
              <a:lnSpc>
                <a:spcPct val="150000"/>
              </a:lnSpc>
            </a:pPr>
            <a:r>
              <a:rPr lang="en-US" altLang="ko-KR" sz="1600" dirty="0" smtClean="0">
                <a:solidFill>
                  <a:schemeClr val="tx1">
                    <a:lumMod val="95000"/>
                    <a:lumOff val="5000"/>
                  </a:schemeClr>
                </a:solidFill>
                <a:latin typeface="나눔고딕"/>
                <a:ea typeface="나눔고딕"/>
                <a:cs typeface="나눔고딕"/>
              </a:rPr>
              <a:t>1. Software Craftsmanship</a:t>
            </a:r>
          </a:p>
        </p:txBody>
      </p:sp>
      <p:sp>
        <p:nvSpPr>
          <p:cNvPr id="14" name="TextBox 13"/>
          <p:cNvSpPr txBox="1"/>
          <p:nvPr/>
        </p:nvSpPr>
        <p:spPr>
          <a:xfrm>
            <a:off x="422326" y="2147734"/>
            <a:ext cx="3717626" cy="441146"/>
          </a:xfrm>
          <a:prstGeom prst="rect">
            <a:avLst/>
          </a:prstGeom>
          <a:noFill/>
        </p:spPr>
        <p:txBody>
          <a:bodyPr wrap="square" rtlCol="0">
            <a:spAutoFit/>
          </a:bodyPr>
          <a:lstStyle/>
          <a:p>
            <a:pPr marL="914400" indent="-914400">
              <a:lnSpc>
                <a:spcPct val="150000"/>
              </a:lnSpc>
            </a:pPr>
            <a:r>
              <a:rPr lang="en-US" altLang="ko-KR" sz="1600" dirty="0" smtClean="0">
                <a:solidFill>
                  <a:schemeClr val="tx1">
                    <a:lumMod val="95000"/>
                    <a:lumOff val="5000"/>
                  </a:schemeClr>
                </a:solidFill>
                <a:latin typeface="나눔고딕"/>
                <a:ea typeface="나눔고딕"/>
                <a:cs typeface="나눔고딕"/>
              </a:rPr>
              <a:t>2. </a:t>
            </a:r>
            <a:r>
              <a:rPr lang="en-US" altLang="ko-KR" sz="1600" dirty="0" smtClean="0">
                <a:solidFill>
                  <a:prstClr val="black">
                    <a:lumMod val="95000"/>
                    <a:lumOff val="5000"/>
                  </a:prstClr>
                </a:solidFill>
                <a:latin typeface="나눔고딕"/>
                <a:ea typeface="나눔고딕"/>
                <a:cs typeface="나눔고딕"/>
              </a:rPr>
              <a:t>Clean Code &amp; Refactoring</a:t>
            </a:r>
            <a:endParaRPr lang="en-US" altLang="ko-KR" sz="1600" dirty="0" smtClean="0">
              <a:solidFill>
                <a:schemeClr val="tx1">
                  <a:lumMod val="95000"/>
                  <a:lumOff val="5000"/>
                </a:schemeClr>
              </a:solidFill>
              <a:latin typeface="나눔고딕"/>
              <a:ea typeface="나눔고딕"/>
              <a:cs typeface="나눔고딕"/>
            </a:endParaRPr>
          </a:p>
        </p:txBody>
      </p:sp>
      <p:sp>
        <p:nvSpPr>
          <p:cNvPr id="16" name="TextBox 15"/>
          <p:cNvSpPr txBox="1"/>
          <p:nvPr/>
        </p:nvSpPr>
        <p:spPr>
          <a:xfrm>
            <a:off x="422326" y="3324244"/>
            <a:ext cx="3357586" cy="338554"/>
          </a:xfrm>
          <a:prstGeom prst="rect">
            <a:avLst/>
          </a:prstGeom>
          <a:noFill/>
        </p:spPr>
        <p:txBody>
          <a:bodyPr wrap="square" rtlCol="0">
            <a:spAutoFit/>
          </a:bodyPr>
          <a:lstStyle/>
          <a:p>
            <a:r>
              <a:rPr lang="en-US" altLang="ko-KR" sz="1600" dirty="0" smtClean="0">
                <a:solidFill>
                  <a:prstClr val="black">
                    <a:lumMod val="95000"/>
                    <a:lumOff val="5000"/>
                  </a:prstClr>
                </a:solidFill>
                <a:latin typeface="나눔고딕"/>
                <a:ea typeface="나눔고딕"/>
                <a:cs typeface="나눔고딕"/>
              </a:rPr>
              <a:t>3. Test Code Smells &amp; Refactoring</a:t>
            </a:r>
            <a:endParaRPr lang="ko-KR" altLang="en-US" sz="1600" dirty="0">
              <a:solidFill>
                <a:prstClr val="black">
                  <a:lumMod val="95000"/>
                  <a:lumOff val="5000"/>
                </a:prstClr>
              </a:solidFill>
              <a:latin typeface="나눔고딕"/>
              <a:ea typeface="나눔고딕"/>
              <a:cs typeface="나눔고딕"/>
            </a:endParaRPr>
          </a:p>
        </p:txBody>
      </p:sp>
      <p:sp>
        <p:nvSpPr>
          <p:cNvPr id="21" name="TextBox 20"/>
          <p:cNvSpPr txBox="1"/>
          <p:nvPr/>
        </p:nvSpPr>
        <p:spPr>
          <a:xfrm>
            <a:off x="422326" y="4398161"/>
            <a:ext cx="3357586" cy="338554"/>
          </a:xfrm>
          <a:prstGeom prst="rect">
            <a:avLst/>
          </a:prstGeom>
          <a:noFill/>
        </p:spPr>
        <p:txBody>
          <a:bodyPr wrap="square" rtlCol="0">
            <a:spAutoFit/>
          </a:bodyPr>
          <a:lstStyle/>
          <a:p>
            <a:r>
              <a:rPr lang="en-US" altLang="ko-KR" sz="1600" dirty="0">
                <a:solidFill>
                  <a:prstClr val="black">
                    <a:lumMod val="95000"/>
                    <a:lumOff val="5000"/>
                  </a:prstClr>
                </a:solidFill>
                <a:latin typeface="나눔고딕"/>
                <a:ea typeface="나눔고딕"/>
                <a:cs typeface="나눔고딕"/>
              </a:rPr>
              <a:t>4</a:t>
            </a:r>
            <a:r>
              <a:rPr lang="en-US" altLang="ko-KR" sz="1600" dirty="0" smtClean="0">
                <a:solidFill>
                  <a:prstClr val="black">
                    <a:lumMod val="95000"/>
                    <a:lumOff val="5000"/>
                  </a:prstClr>
                </a:solidFill>
                <a:latin typeface="나눔고딕"/>
                <a:ea typeface="나눔고딕"/>
                <a:cs typeface="나눔고딕"/>
              </a:rPr>
              <a:t>. Legacy Code</a:t>
            </a:r>
            <a:endParaRPr lang="ko-KR" altLang="en-US" sz="1600" dirty="0">
              <a:solidFill>
                <a:prstClr val="black">
                  <a:lumMod val="95000"/>
                  <a:lumOff val="5000"/>
                </a:prstClr>
              </a:solidFill>
              <a:latin typeface="나눔고딕"/>
              <a:ea typeface="나눔고딕"/>
              <a:cs typeface="나눔고딕"/>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body"/>
          </p:nvPr>
        </p:nvSpPr>
        <p:spPr>
          <a:xfrm>
            <a:off x="685907" y="2195859"/>
            <a:ext cx="7759325" cy="2169245"/>
          </a:xfrm>
          <a:ln/>
        </p:spPr>
        <p:txBody>
          <a:bodyPr anchor="t"/>
          <a:lstStyle/>
          <a:p>
            <a:pPr marL="308610" indent="-291465">
              <a:spcBef>
                <a:spcPts val="720"/>
              </a:spcBef>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Lst>
            </a:pPr>
            <a:r>
              <a:rPr lang="en-GB" sz="3200" dirty="0" smtClean="0">
                <a:latin typeface="Arial"/>
                <a:cs typeface="Arial"/>
              </a:rPr>
              <a:t>How </a:t>
            </a:r>
            <a:r>
              <a:rPr lang="en-GB" sz="3200" dirty="0">
                <a:latin typeface="Arial"/>
                <a:cs typeface="Arial"/>
              </a:rPr>
              <a:t>can you add more value and/or have smaller feedback cycles when not using our practices?</a:t>
            </a:r>
          </a:p>
        </p:txBody>
      </p:sp>
      <p:sp>
        <p:nvSpPr>
          <p:cNvPr id="3" name="TextBox 2"/>
          <p:cNvSpPr txBox="1"/>
          <p:nvPr/>
        </p:nvSpPr>
        <p:spPr>
          <a:xfrm>
            <a:off x="248574" y="169524"/>
            <a:ext cx="6395128" cy="379164"/>
          </a:xfrm>
          <a:prstGeom prst="rect">
            <a:avLst/>
          </a:prstGeom>
          <a:noFill/>
        </p:spPr>
        <p:txBody>
          <a:bodyPr wrap="square" rtlCol="0">
            <a:spAutoFit/>
          </a:bodyPr>
          <a:lstStyle/>
          <a:p>
            <a:pPr>
              <a:lnSpc>
                <a:spcPts val="2300"/>
              </a:lnSpc>
            </a:pPr>
            <a:r>
              <a:rPr lang="en-US" altLang="ko-KR" sz="1600" b="1" spc="-20" dirty="0" smtClean="0">
                <a:latin typeface="나눔고딕"/>
                <a:ea typeface="나눔고딕"/>
                <a:cs typeface="나눔고딕"/>
              </a:rPr>
              <a:t>1.7 </a:t>
            </a:r>
            <a:r>
              <a:rPr lang="en-GB" sz="1600" b="1" spc="-20" dirty="0" smtClean="0">
                <a:latin typeface="나눔고딕"/>
                <a:ea typeface="나눔고딕"/>
                <a:cs typeface="나눔고딕"/>
              </a:rPr>
              <a:t>Healthy Intolerance</a:t>
            </a:r>
            <a:endParaRPr lang="en-US" altLang="ko-KR" sz="1600" b="1" spc="-20" dirty="0" smtClean="0">
              <a:latin typeface="나눔고딕"/>
              <a:ea typeface="나눔고딕"/>
              <a:cs typeface="나눔고딕"/>
            </a:endParaRPr>
          </a:p>
        </p:txBody>
      </p:sp>
    </p:spTree>
    <p:extLst>
      <p:ext uri="{BB962C8B-B14F-4D97-AF65-F5344CB8AC3E}">
        <p14:creationId xmlns:p14="http://schemas.microsoft.com/office/powerpoint/2010/main" val="376741565"/>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Pattern</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dirty="0" smtClean="0"/>
              <a:t>Diagnostic Custom Assertion</a:t>
            </a:r>
            <a:endParaRPr lang="ko-KR" altLang="en-US" dirty="0"/>
          </a:p>
        </p:txBody>
      </p:sp>
      <p:sp>
        <p:nvSpPr>
          <p:cNvPr id="2" name="내용 개체 틀 1"/>
          <p:cNvSpPr>
            <a:spLocks noGrp="1"/>
          </p:cNvSpPr>
          <p:nvPr>
            <p:ph sz="quarter" idx="10"/>
          </p:nvPr>
        </p:nvSpPr>
        <p:spPr>
          <a:xfrm>
            <a:off x="500089" y="1143004"/>
            <a:ext cx="8215315" cy="5357830"/>
          </a:xfrm>
        </p:spPr>
        <p:txBody>
          <a:bodyPr>
            <a:noAutofit/>
          </a:bodyPr>
          <a:lstStyle/>
          <a:p>
            <a:pPr marL="342000" indent="-342000"/>
            <a:r>
              <a:rPr lang="en-US" altLang="ko-KR" sz="2000" dirty="0" smtClean="0"/>
              <a:t>Variation of Custom Assertion</a:t>
            </a:r>
          </a:p>
          <a:p>
            <a:pPr marL="342000" indent="-342000"/>
            <a:endParaRPr lang="en-US" altLang="ko-KR" sz="2000" dirty="0" smtClean="0"/>
          </a:p>
          <a:p>
            <a:pPr marL="342000" indent="-342000"/>
            <a:r>
              <a:rPr lang="en-US" altLang="ko-KR" sz="2000" dirty="0" smtClean="0"/>
              <a:t>Compares its inputs in a way that provides useful diagnostic messages</a:t>
            </a:r>
          </a:p>
          <a:p>
            <a:pPr marL="342000" indent="-342000"/>
            <a:endParaRPr lang="en-US" altLang="ko-KR" sz="1800" dirty="0" smtClean="0"/>
          </a:p>
          <a:p>
            <a:pPr marL="342000" indent="-342000"/>
            <a:r>
              <a:rPr lang="en-US" altLang="ko-KR" sz="2000" dirty="0" smtClean="0"/>
              <a:t>e.g. </a:t>
            </a:r>
            <a:r>
              <a:rPr lang="en-US" altLang="ko-KR" sz="2000" dirty="0" err="1" smtClean="0"/>
              <a:t>assertEquals</a:t>
            </a:r>
            <a:r>
              <a:rPr lang="en-US" altLang="ko-KR" sz="2000" dirty="0" smtClean="0"/>
              <a:t> does this:</a:t>
            </a:r>
          </a:p>
          <a:p>
            <a:pPr marL="791263" lvl="1" indent="-342000"/>
            <a:r>
              <a:rPr lang="en-US" altLang="ko-KR" sz="1800" dirty="0" smtClean="0"/>
              <a:t>expected &lt;nil&gt; but was &lt;</a:t>
            </a:r>
            <a:r>
              <a:rPr lang="en-US" altLang="ko-KR" sz="1800" dirty="0" err="1" smtClean="0"/>
              <a:t>abc</a:t>
            </a:r>
            <a:r>
              <a:rPr lang="en-US" altLang="ko-KR" sz="1800" dirty="0" smtClean="0"/>
              <a:t>&gt;</a:t>
            </a:r>
          </a:p>
          <a:p>
            <a:pPr marL="791263" lvl="1" indent="-342000"/>
            <a:r>
              <a:rPr lang="en-US" altLang="ko-KR" sz="1800" dirty="0" smtClean="0"/>
              <a:t>strings differ starting at position 247; expected &lt;..</a:t>
            </a:r>
            <a:r>
              <a:rPr lang="en-US" altLang="ko-KR" sz="1800" dirty="0" err="1" smtClean="0"/>
              <a:t>abcdefghi</a:t>
            </a:r>
            <a:r>
              <a:rPr lang="en-US" altLang="ko-KR" sz="1800" dirty="0" smtClean="0"/>
              <a:t>..&gt; but was &lt;...</a:t>
            </a:r>
            <a:r>
              <a:rPr lang="en-US" altLang="ko-KR" sz="1800" dirty="0" err="1" smtClean="0"/>
              <a:t>abcxyzghi</a:t>
            </a:r>
            <a:r>
              <a:rPr lang="en-US" altLang="ko-KR" sz="1800" dirty="0" smtClean="0"/>
              <a:t>..&gt;</a:t>
            </a:r>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3.48</a:t>
            </a:r>
            <a:endParaRPr lang="ko-KR" altLang="en-US" b="1" dirty="0">
              <a:solidFill>
                <a:schemeClr val="tx1"/>
              </a:solidFill>
              <a:latin typeface="맑은 고딕" pitchFamily="50" charset="-127"/>
              <a:ea typeface="맑은 고딕" pitchFamily="50" charset="-127"/>
            </a:endParaRPr>
          </a:p>
        </p:txBody>
      </p:sp>
    </p:spTree>
    <p:extLst>
      <p:ext uri="{BB962C8B-B14F-4D97-AF65-F5344CB8AC3E}">
        <p14:creationId xmlns:p14="http://schemas.microsoft.com/office/powerpoint/2010/main" val="116803654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Behavior Smell</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dirty="0" smtClean="0"/>
              <a:t>Frequent Debugging</a:t>
            </a:r>
            <a:endParaRPr lang="ko-KR" altLang="en-US" dirty="0"/>
          </a:p>
        </p:txBody>
      </p:sp>
      <p:sp>
        <p:nvSpPr>
          <p:cNvPr id="2" name="내용 개체 틀 1"/>
          <p:cNvSpPr>
            <a:spLocks noGrp="1"/>
          </p:cNvSpPr>
          <p:nvPr>
            <p:ph sz="quarter" idx="10"/>
          </p:nvPr>
        </p:nvSpPr>
        <p:spPr>
          <a:xfrm>
            <a:off x="500089" y="1071566"/>
            <a:ext cx="8215315" cy="5357830"/>
          </a:xfrm>
        </p:spPr>
        <p:txBody>
          <a:bodyPr>
            <a:noAutofit/>
          </a:bodyPr>
          <a:lstStyle/>
          <a:p>
            <a:pPr marL="342000" indent="-342000"/>
            <a:r>
              <a:rPr lang="en-US" altLang="ko-KR" sz="2000" dirty="0" smtClean="0"/>
              <a:t>Symptom:</a:t>
            </a:r>
          </a:p>
          <a:p>
            <a:pPr marL="791263" lvl="1" indent="-342000"/>
            <a:r>
              <a:rPr lang="en-US" altLang="ko-KR" sz="1800" dirty="0" smtClean="0"/>
              <a:t>One or more tests are failing and you cannot tell why without resorting to the debugger. This seems to be happening a lot lately!</a:t>
            </a:r>
          </a:p>
          <a:p>
            <a:pPr marL="791263" lvl="1" indent="-342000"/>
            <a:endParaRPr lang="en-US" altLang="ko-KR" sz="1800" dirty="0" smtClean="0"/>
          </a:p>
          <a:p>
            <a:pPr marL="342000" indent="-342000"/>
            <a:r>
              <a:rPr lang="en-US" altLang="ko-KR" sz="2000" dirty="0" smtClean="0"/>
              <a:t>Impact:</a:t>
            </a:r>
          </a:p>
          <a:p>
            <a:pPr marL="791263" lvl="1" indent="-342000"/>
            <a:r>
              <a:rPr lang="en-US" altLang="ko-KR" sz="1800" dirty="0" smtClean="0"/>
              <a:t>Debugging is a very time-intensive activity.</a:t>
            </a:r>
          </a:p>
          <a:p>
            <a:pPr marL="791263" lvl="1" indent="-342000"/>
            <a:r>
              <a:rPr lang="en-US" altLang="ko-KR" sz="1800" dirty="0" smtClean="0"/>
              <a:t>While it may help you find the bug, it won’t keep it from coming back.</a:t>
            </a:r>
          </a:p>
          <a:p>
            <a:pPr marL="791263" lvl="1" indent="-342000"/>
            <a:endParaRPr lang="en-US" altLang="ko-KR" sz="1800" dirty="0" smtClean="0"/>
          </a:p>
          <a:p>
            <a:pPr marL="342000" indent="-342000"/>
            <a:r>
              <a:rPr lang="en-US" altLang="ko-KR" sz="2000" dirty="0" smtClean="0"/>
              <a:t>Root Causes:</a:t>
            </a:r>
          </a:p>
          <a:p>
            <a:pPr marL="791263" lvl="1" indent="-342000"/>
            <a:r>
              <a:rPr lang="en-US" altLang="ko-KR" sz="1800" dirty="0" smtClean="0"/>
              <a:t>Missing Unit Tests</a:t>
            </a:r>
          </a:p>
          <a:p>
            <a:pPr marL="791263" lvl="1" indent="-342000"/>
            <a:r>
              <a:rPr lang="en-US" altLang="ko-KR" sz="1800" dirty="0" smtClean="0"/>
              <a:t>Poor Assertion Messages</a:t>
            </a:r>
          </a:p>
          <a:p>
            <a:pPr marL="791263" lvl="1" indent="-342000"/>
            <a:endParaRPr lang="en-US" altLang="ko-KR" sz="1800" dirty="0" smtClean="0"/>
          </a:p>
          <a:p>
            <a:pPr marL="342000" indent="-342000"/>
            <a:r>
              <a:rPr lang="en-US" altLang="ko-KR" sz="2000" dirty="0" smtClean="0"/>
              <a:t>Solution:</a:t>
            </a:r>
          </a:p>
          <a:p>
            <a:pPr marL="791263" lvl="1" indent="-342000"/>
            <a:r>
              <a:rPr lang="en-US" altLang="ko-KR" sz="1800" dirty="0" smtClean="0"/>
              <a:t>Better unit test coverage of the code</a:t>
            </a:r>
          </a:p>
          <a:p>
            <a:pPr marL="791263" lvl="1" indent="-342000"/>
            <a:r>
              <a:rPr lang="en-US" altLang="ko-KR" sz="1800" dirty="0" smtClean="0"/>
              <a:t>More/Better Assertion Messages</a:t>
            </a:r>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3.49</a:t>
            </a:r>
            <a:endParaRPr lang="ko-KR" altLang="en-US" b="1" dirty="0">
              <a:solidFill>
                <a:schemeClr val="tx1"/>
              </a:solidFill>
              <a:latin typeface="맑은 고딕" pitchFamily="50" charset="-127"/>
              <a:ea typeface="맑은 고딕" pitchFamily="50" charset="-127"/>
            </a:endParaRPr>
          </a:p>
        </p:txBody>
      </p:sp>
    </p:spTree>
    <p:extLst>
      <p:ext uri="{BB962C8B-B14F-4D97-AF65-F5344CB8AC3E}">
        <p14:creationId xmlns:p14="http://schemas.microsoft.com/office/powerpoint/2010/main" val="402397298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Exercise</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dirty="0" smtClean="0"/>
              <a:t>BS4 – Build Debugging</a:t>
            </a:r>
            <a:endParaRPr lang="ko-KR" altLang="en-US" b="1" dirty="0">
              <a:latin typeface="맑은 고딕" pitchFamily="50" charset="-127"/>
              <a:ea typeface="맑은 고딕" pitchFamily="50" charset="-127"/>
            </a:endParaRPr>
          </a:p>
        </p:txBody>
      </p:sp>
      <p:sp>
        <p:nvSpPr>
          <p:cNvPr id="2" name="내용 개체 틀 1"/>
          <p:cNvSpPr>
            <a:spLocks noGrp="1"/>
          </p:cNvSpPr>
          <p:nvPr>
            <p:ph sz="quarter" idx="10"/>
          </p:nvPr>
        </p:nvSpPr>
        <p:spPr>
          <a:xfrm>
            <a:off x="500089" y="1143004"/>
            <a:ext cx="8143877" cy="5357830"/>
          </a:xfrm>
        </p:spPr>
        <p:txBody>
          <a:bodyPr>
            <a:noAutofit/>
          </a:bodyPr>
          <a:lstStyle/>
          <a:p>
            <a:r>
              <a:rPr lang="en-US" altLang="ko-KR" sz="2000" dirty="0" smtClean="0"/>
              <a:t> </a:t>
            </a:r>
            <a:r>
              <a:rPr lang="en-US" altLang="ko-KR" sz="2000" i="1" dirty="0" smtClean="0"/>
              <a:t>Situation:</a:t>
            </a:r>
          </a:p>
          <a:p>
            <a:pPr lvl="1"/>
            <a:r>
              <a:rPr lang="en-US" altLang="ko-KR" sz="1800" dirty="0" smtClean="0"/>
              <a:t>You are the first one into the office this morning. You check the builds logs from the overnight build and discover a test failure. When you run the test on your machine it passes. Now what?</a:t>
            </a:r>
          </a:p>
          <a:p>
            <a:pPr lvl="1"/>
            <a:endParaRPr lang="en-US" altLang="ko-KR" sz="1800" dirty="0" smtClean="0"/>
          </a:p>
          <a:p>
            <a:r>
              <a:rPr lang="en-US" altLang="ko-KR" sz="2000" i="1" dirty="0" smtClean="0"/>
              <a:t> Instructions:</a:t>
            </a:r>
          </a:p>
          <a:p>
            <a:pPr lvl="1"/>
            <a:r>
              <a:rPr lang="en-US" altLang="ko-KR" sz="1800" dirty="0" smtClean="0"/>
              <a:t>Given the following test code and the corresponding </a:t>
            </a:r>
            <a:r>
              <a:rPr lang="en-US" altLang="ko-KR" sz="1800" dirty="0" err="1" smtClean="0"/>
              <a:t>TestRunner</a:t>
            </a:r>
            <a:r>
              <a:rPr lang="en-US" altLang="ko-KR" sz="1800" dirty="0" smtClean="0"/>
              <a:t> output, how can you change the test to provide more diagnostic output?</a:t>
            </a:r>
          </a:p>
          <a:p>
            <a:pPr lvl="1"/>
            <a:endParaRPr lang="en-US" altLang="ko-KR" sz="1800" dirty="0" smtClean="0"/>
          </a:p>
          <a:p>
            <a:r>
              <a:rPr lang="en-US" altLang="ko-KR" sz="2000" i="1" dirty="0" smtClean="0"/>
              <a:t> Discussion Questions:</a:t>
            </a:r>
          </a:p>
          <a:p>
            <a:pPr lvl="1"/>
            <a:r>
              <a:rPr lang="en-US" altLang="ko-KR" sz="1800" dirty="0" smtClean="0"/>
              <a:t>Based on the these symptoms, which Behavior Smells are we having?</a:t>
            </a:r>
          </a:p>
          <a:p>
            <a:pPr lvl="1"/>
            <a:r>
              <a:rPr lang="en-US" altLang="ko-KR" sz="1800" dirty="0" smtClean="0"/>
              <a:t>What questions do we need to ask to find out why they are occurring?</a:t>
            </a:r>
          </a:p>
          <a:p>
            <a:pPr lvl="1"/>
            <a:r>
              <a:rPr lang="en-US" altLang="ko-KR" sz="1800" dirty="0" smtClean="0"/>
              <a:t>What might be the underlying root causes?</a:t>
            </a:r>
          </a:p>
          <a:p>
            <a:pPr lvl="1"/>
            <a:r>
              <a:rPr lang="en-US" altLang="ko-KR" sz="1800" dirty="0" smtClean="0"/>
              <a:t>What can we do about them?</a:t>
            </a:r>
            <a:endParaRPr lang="ko-KR" altLang="en-US" sz="1800" dirty="0" smtClean="0"/>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3.50</a:t>
            </a:r>
            <a:endParaRPr lang="ko-KR" altLang="en-US" b="1" dirty="0">
              <a:solidFill>
                <a:schemeClr val="tx1"/>
              </a:solidFill>
              <a:latin typeface="맑은 고딕" pitchFamily="50" charset="-127"/>
              <a:ea typeface="맑은 고딕" pitchFamily="50" charset="-127"/>
            </a:endParaRPr>
          </a:p>
        </p:txBody>
      </p:sp>
    </p:spTree>
    <p:extLst>
      <p:ext uri="{BB962C8B-B14F-4D97-AF65-F5344CB8AC3E}">
        <p14:creationId xmlns:p14="http://schemas.microsoft.com/office/powerpoint/2010/main" val="319413650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Recap of Behavior Smells</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endParaRPr lang="ko-KR" altLang="en-US" dirty="0"/>
          </a:p>
        </p:txBody>
      </p:sp>
      <p:sp>
        <p:nvSpPr>
          <p:cNvPr id="2" name="내용 개체 틀 1"/>
          <p:cNvSpPr>
            <a:spLocks noGrp="1"/>
          </p:cNvSpPr>
          <p:nvPr>
            <p:ph sz="quarter" idx="10"/>
          </p:nvPr>
        </p:nvSpPr>
        <p:spPr>
          <a:xfrm>
            <a:off x="500089" y="1143004"/>
            <a:ext cx="8215315" cy="5357830"/>
          </a:xfrm>
        </p:spPr>
        <p:txBody>
          <a:bodyPr>
            <a:noAutofit/>
          </a:bodyPr>
          <a:lstStyle/>
          <a:p>
            <a:r>
              <a:rPr lang="en-US" altLang="ko-KR" sz="2400" dirty="0" smtClean="0"/>
              <a:t> Slow Tests</a:t>
            </a:r>
          </a:p>
          <a:p>
            <a:r>
              <a:rPr lang="en-US" altLang="ko-KR" sz="2400" dirty="0" smtClean="0"/>
              <a:t> Erratic Tests</a:t>
            </a:r>
          </a:p>
          <a:p>
            <a:pPr lvl="1"/>
            <a:r>
              <a:rPr lang="en-US" altLang="ko-KR" sz="2400" dirty="0" smtClean="0"/>
              <a:t>Too many variants to list here</a:t>
            </a:r>
          </a:p>
          <a:p>
            <a:r>
              <a:rPr lang="en-US" altLang="ko-KR" sz="2400" dirty="0" smtClean="0"/>
              <a:t> Fragile Tests</a:t>
            </a:r>
          </a:p>
          <a:p>
            <a:pPr lvl="1"/>
            <a:r>
              <a:rPr lang="en-US" altLang="ko-KR" sz="2400" dirty="0" smtClean="0"/>
              <a:t>The 4 sensitivities</a:t>
            </a:r>
          </a:p>
          <a:p>
            <a:r>
              <a:rPr lang="en-US" altLang="ko-KR" sz="2400" dirty="0" smtClean="0"/>
              <a:t> Assertion Roulette</a:t>
            </a:r>
          </a:p>
          <a:p>
            <a:r>
              <a:rPr lang="en-US" altLang="ko-KR" sz="2400" dirty="0" smtClean="0"/>
              <a:t> Frequent Debugging</a:t>
            </a:r>
          </a:p>
          <a:p>
            <a:r>
              <a:rPr lang="en-US" altLang="ko-KR" sz="2400" dirty="0" smtClean="0"/>
              <a:t> Manual Intervention</a:t>
            </a:r>
            <a:endParaRPr lang="en-US" altLang="ko-KR" sz="2000" dirty="0" smtClean="0"/>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3.51</a:t>
            </a:r>
            <a:endParaRPr lang="ko-KR" altLang="en-US" b="1" dirty="0">
              <a:solidFill>
                <a:schemeClr val="tx1"/>
              </a:solidFill>
              <a:latin typeface="맑은 고딕" pitchFamily="50" charset="-127"/>
              <a:ea typeface="맑은 고딕" pitchFamily="50" charset="-127"/>
            </a:endParaRPr>
          </a:p>
        </p:txBody>
      </p:sp>
    </p:spTree>
    <p:extLst>
      <p:ext uri="{BB962C8B-B14F-4D97-AF65-F5344CB8AC3E}">
        <p14:creationId xmlns:p14="http://schemas.microsoft.com/office/powerpoint/2010/main" val="175160430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Recap of Patterns</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endParaRPr lang="ko-KR" altLang="en-US" dirty="0"/>
          </a:p>
        </p:txBody>
      </p:sp>
      <p:sp>
        <p:nvSpPr>
          <p:cNvPr id="2" name="내용 개체 틀 1"/>
          <p:cNvSpPr>
            <a:spLocks noGrp="1"/>
          </p:cNvSpPr>
          <p:nvPr>
            <p:ph sz="quarter" idx="10"/>
          </p:nvPr>
        </p:nvSpPr>
        <p:spPr>
          <a:xfrm>
            <a:off x="500089" y="1143004"/>
            <a:ext cx="8215315" cy="5357830"/>
          </a:xfrm>
        </p:spPr>
        <p:txBody>
          <a:bodyPr>
            <a:noAutofit/>
          </a:bodyPr>
          <a:lstStyle/>
          <a:p>
            <a:r>
              <a:rPr lang="en-US" altLang="ko-KR" sz="2400" dirty="0" smtClean="0"/>
              <a:t> Shared Fixture</a:t>
            </a:r>
          </a:p>
          <a:p>
            <a:r>
              <a:rPr lang="en-US" altLang="ko-KR" sz="2400" dirty="0" smtClean="0"/>
              <a:t> Fresh Fixture</a:t>
            </a:r>
          </a:p>
          <a:p>
            <a:r>
              <a:rPr lang="en-US" altLang="ko-KR" sz="2400" dirty="0" smtClean="0"/>
              <a:t> Standard Fixture</a:t>
            </a:r>
          </a:p>
          <a:p>
            <a:r>
              <a:rPr lang="en-US" altLang="ko-KR" sz="2400" dirty="0" smtClean="0"/>
              <a:t> Minimal Fixture</a:t>
            </a:r>
          </a:p>
          <a:p>
            <a:r>
              <a:rPr lang="en-US" altLang="ko-KR" sz="2400" dirty="0" smtClean="0"/>
              <a:t> Lazy Setup</a:t>
            </a:r>
          </a:p>
          <a:p>
            <a:r>
              <a:rPr lang="en-US" altLang="ko-KR" sz="2400" dirty="0" smtClean="0"/>
              <a:t> Setup Decorator</a:t>
            </a:r>
          </a:p>
          <a:p>
            <a:r>
              <a:rPr lang="en-US" altLang="ko-KR" sz="2400" dirty="0" smtClean="0"/>
              <a:t> </a:t>
            </a:r>
            <a:r>
              <a:rPr lang="en-US" altLang="ko-KR" sz="2400" dirty="0" err="1" smtClean="0"/>
              <a:t>SuiteFixture</a:t>
            </a:r>
            <a:r>
              <a:rPr lang="en-US" altLang="ko-KR" sz="2400" dirty="0" smtClean="0"/>
              <a:t> Setup</a:t>
            </a:r>
            <a:endParaRPr lang="en-US" altLang="ko-KR" sz="2000" dirty="0" smtClean="0"/>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3.52</a:t>
            </a:r>
            <a:endParaRPr lang="ko-KR" altLang="en-US" b="1" dirty="0">
              <a:solidFill>
                <a:schemeClr val="tx1"/>
              </a:solidFill>
              <a:latin typeface="맑은 고딕" pitchFamily="50" charset="-127"/>
              <a:ea typeface="맑은 고딕" pitchFamily="50" charset="-127"/>
            </a:endParaRPr>
          </a:p>
        </p:txBody>
      </p:sp>
    </p:spTree>
    <p:extLst>
      <p:ext uri="{BB962C8B-B14F-4D97-AF65-F5344CB8AC3E}">
        <p14:creationId xmlns:p14="http://schemas.microsoft.com/office/powerpoint/2010/main" val="370143447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What’s a Project Smell?</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endParaRPr lang="ko-KR" altLang="en-US" dirty="0"/>
          </a:p>
        </p:txBody>
      </p:sp>
      <p:sp>
        <p:nvSpPr>
          <p:cNvPr id="2" name="내용 개체 틀 1"/>
          <p:cNvSpPr>
            <a:spLocks noGrp="1"/>
          </p:cNvSpPr>
          <p:nvPr>
            <p:ph sz="quarter" idx="10"/>
          </p:nvPr>
        </p:nvSpPr>
        <p:spPr>
          <a:xfrm>
            <a:off x="500089" y="1143004"/>
            <a:ext cx="8215315" cy="5357830"/>
          </a:xfrm>
        </p:spPr>
        <p:txBody>
          <a:bodyPr>
            <a:noAutofit/>
          </a:bodyPr>
          <a:lstStyle/>
          <a:p>
            <a:pPr marL="342000" indent="-342000"/>
            <a:r>
              <a:rPr lang="en-US" altLang="ko-KR" sz="2400" dirty="0" smtClean="0"/>
              <a:t>A Test Smell that a project manager is likely to observe</a:t>
            </a:r>
          </a:p>
          <a:p>
            <a:pPr marL="342000" indent="-342000"/>
            <a:r>
              <a:rPr lang="en-US" altLang="ko-KR" sz="2400" dirty="0" smtClean="0"/>
              <a:t>Symptoms are typically developer behavior or feedback from other organizations</a:t>
            </a:r>
          </a:p>
          <a:p>
            <a:pPr marL="342000" indent="-342000"/>
            <a:r>
              <a:rPr lang="en-US" altLang="ko-KR" sz="2400" dirty="0" smtClean="0"/>
              <a:t>There may be metrics that point out the smell</a:t>
            </a:r>
          </a:p>
          <a:p>
            <a:pPr lvl="1"/>
            <a:r>
              <a:rPr lang="en-US" altLang="ko-KR" sz="2400" dirty="0" smtClean="0"/>
              <a:t>e.g. Number of bugs found in Acceptance Test</a:t>
            </a:r>
          </a:p>
          <a:p>
            <a:pPr marL="342000" indent="-342000"/>
            <a:r>
              <a:rPr lang="en-US" altLang="ko-KR" sz="2400" dirty="0" smtClean="0"/>
              <a:t>Root cause is often Code or Behavior Smells</a:t>
            </a:r>
          </a:p>
          <a:p>
            <a:pPr marL="342000" indent="-342000"/>
            <a:r>
              <a:rPr lang="en-US" altLang="ko-KR" sz="2400" dirty="0" smtClean="0"/>
              <a:t>Cannot be addressed directly</a:t>
            </a:r>
          </a:p>
          <a:p>
            <a:pPr lvl="1"/>
            <a:r>
              <a:rPr lang="en-US" altLang="ko-KR" sz="2400" dirty="0" smtClean="0"/>
              <a:t>Solution is to address underlying smell(s)</a:t>
            </a:r>
            <a:endParaRPr lang="en-US" altLang="ko-KR" sz="2000" dirty="0" smtClean="0"/>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3.53</a:t>
            </a:r>
            <a:endParaRPr lang="ko-KR" altLang="en-US" b="1" dirty="0">
              <a:solidFill>
                <a:schemeClr val="tx1"/>
              </a:solidFill>
              <a:latin typeface="맑은 고딕" pitchFamily="50" charset="-127"/>
              <a:ea typeface="맑은 고딕" pitchFamily="50" charset="-127"/>
            </a:endParaRPr>
          </a:p>
        </p:txBody>
      </p:sp>
    </p:spTree>
    <p:extLst>
      <p:ext uri="{BB962C8B-B14F-4D97-AF65-F5344CB8AC3E}">
        <p14:creationId xmlns:p14="http://schemas.microsoft.com/office/powerpoint/2010/main" val="143521432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Common Project Smells</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endParaRPr lang="ko-KR" altLang="en-US" dirty="0"/>
          </a:p>
        </p:txBody>
      </p:sp>
      <p:sp>
        <p:nvSpPr>
          <p:cNvPr id="2" name="내용 개체 틀 1"/>
          <p:cNvSpPr>
            <a:spLocks noGrp="1"/>
          </p:cNvSpPr>
          <p:nvPr>
            <p:ph sz="quarter" idx="10"/>
          </p:nvPr>
        </p:nvSpPr>
        <p:spPr>
          <a:xfrm>
            <a:off x="500089" y="1071566"/>
            <a:ext cx="8215315" cy="5357830"/>
          </a:xfrm>
        </p:spPr>
        <p:txBody>
          <a:bodyPr>
            <a:noAutofit/>
          </a:bodyPr>
          <a:lstStyle/>
          <a:p>
            <a:pPr marL="342000" indent="-342000"/>
            <a:r>
              <a:rPr lang="en-US" altLang="ko-KR" sz="2400" dirty="0" smtClean="0"/>
              <a:t>Developers Not Writing Tests</a:t>
            </a:r>
          </a:p>
          <a:p>
            <a:pPr marL="342000" indent="-342000"/>
            <a:r>
              <a:rPr lang="en-US" altLang="ko-KR" sz="2400" dirty="0" smtClean="0"/>
              <a:t>Buggy Tests</a:t>
            </a:r>
          </a:p>
          <a:p>
            <a:pPr marL="342000" indent="-342000"/>
            <a:r>
              <a:rPr lang="en-US" altLang="ko-KR" sz="2400" dirty="0" smtClean="0"/>
              <a:t>Production Bugs</a:t>
            </a:r>
          </a:p>
          <a:p>
            <a:pPr marL="342000" indent="-342000"/>
            <a:r>
              <a:rPr lang="en-US" altLang="ko-KR" sz="2400" dirty="0" smtClean="0"/>
              <a:t>High Test Maintenance Cost</a:t>
            </a:r>
            <a:endParaRPr lang="en-US" altLang="ko-KR" sz="2000" dirty="0" smtClean="0"/>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3.54</a:t>
            </a:r>
            <a:endParaRPr lang="ko-KR" altLang="en-US" b="1" dirty="0">
              <a:solidFill>
                <a:schemeClr val="tx1"/>
              </a:solidFill>
              <a:latin typeface="맑은 고딕" pitchFamily="50" charset="-127"/>
              <a:ea typeface="맑은 고딕" pitchFamily="50" charset="-127"/>
            </a:endParaRPr>
          </a:p>
        </p:txBody>
      </p:sp>
    </p:spTree>
    <p:extLst>
      <p:ext uri="{BB962C8B-B14F-4D97-AF65-F5344CB8AC3E}">
        <p14:creationId xmlns:p14="http://schemas.microsoft.com/office/powerpoint/2010/main" val="199524566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Project Smells</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dirty="0" smtClean="0"/>
              <a:t>Developers Not Writing Tests</a:t>
            </a:r>
            <a:endParaRPr lang="ko-KR" altLang="en-US" dirty="0"/>
          </a:p>
        </p:txBody>
      </p:sp>
      <p:sp>
        <p:nvSpPr>
          <p:cNvPr id="2" name="내용 개체 틀 1"/>
          <p:cNvSpPr>
            <a:spLocks noGrp="1"/>
          </p:cNvSpPr>
          <p:nvPr>
            <p:ph sz="quarter" idx="10"/>
          </p:nvPr>
        </p:nvSpPr>
        <p:spPr>
          <a:xfrm>
            <a:off x="500089" y="1143004"/>
            <a:ext cx="8215315" cy="5357830"/>
          </a:xfrm>
        </p:spPr>
        <p:txBody>
          <a:bodyPr>
            <a:noAutofit/>
          </a:bodyPr>
          <a:lstStyle/>
          <a:p>
            <a:pPr marL="342000" indent="-342000"/>
            <a:r>
              <a:rPr lang="en-US" altLang="ko-KR" sz="2000" dirty="0" smtClean="0"/>
              <a:t>Symptoms:</a:t>
            </a:r>
          </a:p>
          <a:p>
            <a:pPr marL="791263" lvl="1" indent="-342000"/>
            <a:r>
              <a:rPr lang="en-US" altLang="ko-KR" sz="1800" dirty="0" smtClean="0"/>
              <a:t>No tests can be found when you ask to see the</a:t>
            </a:r>
          </a:p>
          <a:p>
            <a:pPr marL="964300" lvl="2" indent="-342000"/>
            <a:r>
              <a:rPr lang="en-US" altLang="ko-KR" sz="1600" b="1" dirty="0" smtClean="0"/>
              <a:t>unit tests for a task,</a:t>
            </a:r>
          </a:p>
          <a:p>
            <a:pPr marL="964300" lvl="2" indent="-342000"/>
            <a:r>
              <a:rPr lang="en-US" altLang="ko-KR" sz="1600" b="1" dirty="0" smtClean="0"/>
              <a:t>customer tests for a User Story,</a:t>
            </a:r>
          </a:p>
          <a:p>
            <a:pPr marL="791263" lvl="1" indent="-342000"/>
            <a:r>
              <a:rPr lang="en-US" altLang="ko-KR" sz="1800" dirty="0" smtClean="0"/>
              <a:t>Lack of clarity about what a user story or task really mean</a:t>
            </a:r>
          </a:p>
          <a:p>
            <a:pPr marL="791263" lvl="1" indent="-342000"/>
            <a:endParaRPr lang="en-US" altLang="ko-KR" sz="1800" dirty="0" smtClean="0"/>
          </a:p>
          <a:p>
            <a:pPr marL="342000" indent="-342000"/>
            <a:r>
              <a:rPr lang="en-US" altLang="ko-KR" sz="2000" dirty="0" smtClean="0"/>
              <a:t>Impact:</a:t>
            </a:r>
          </a:p>
          <a:p>
            <a:pPr marL="791263" lvl="1" indent="-342000"/>
            <a:r>
              <a:rPr lang="en-US" altLang="ko-KR" sz="1800" dirty="0" smtClean="0"/>
              <a:t>Lack of safety net</a:t>
            </a:r>
          </a:p>
          <a:p>
            <a:pPr marL="791263" lvl="1" indent="-342000"/>
            <a:r>
              <a:rPr lang="en-US" altLang="ko-KR" sz="1800" dirty="0" smtClean="0"/>
              <a:t>Lack of focus</a:t>
            </a:r>
          </a:p>
          <a:p>
            <a:pPr marL="791263" lvl="1" indent="-342000"/>
            <a:endParaRPr lang="en-US" altLang="ko-KR" sz="1800" dirty="0" smtClean="0"/>
          </a:p>
          <a:p>
            <a:pPr marL="342000" indent="-342000"/>
            <a:r>
              <a:rPr lang="en-US" altLang="ko-KR" sz="2000" dirty="0" smtClean="0"/>
              <a:t>Possible Causes:</a:t>
            </a:r>
          </a:p>
          <a:p>
            <a:pPr marL="791263" lvl="1" indent="-342000"/>
            <a:r>
              <a:rPr lang="en-US" altLang="ko-KR" sz="1800" dirty="0" smtClean="0"/>
              <a:t>Hard to Test Code?</a:t>
            </a:r>
          </a:p>
          <a:p>
            <a:pPr marL="791263" lvl="1" indent="-342000"/>
            <a:r>
              <a:rPr lang="en-US" altLang="ko-KR" sz="1800" dirty="0" smtClean="0"/>
              <a:t>Not enough time?</a:t>
            </a:r>
          </a:p>
          <a:p>
            <a:pPr marL="791263" lvl="1" indent="-342000"/>
            <a:r>
              <a:rPr lang="en-US" altLang="ko-KR" sz="1800" dirty="0" smtClean="0"/>
              <a:t>Don’t have the skills?</a:t>
            </a:r>
          </a:p>
          <a:p>
            <a:pPr marL="791263" lvl="1" indent="-342000"/>
            <a:r>
              <a:rPr lang="en-US" altLang="ko-KR" sz="1800" dirty="0" smtClean="0"/>
              <a:t>Have been told not to?</a:t>
            </a:r>
          </a:p>
          <a:p>
            <a:pPr marL="791263" lvl="1" indent="-342000"/>
            <a:r>
              <a:rPr lang="en-US" altLang="ko-KR" sz="1800" dirty="0" smtClean="0"/>
              <a:t>Don’t see the value?</a:t>
            </a:r>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3.55</a:t>
            </a:r>
            <a:endParaRPr lang="ko-KR" altLang="en-US" b="1" dirty="0">
              <a:solidFill>
                <a:schemeClr val="tx1"/>
              </a:solidFill>
              <a:latin typeface="맑은 고딕" pitchFamily="50" charset="-127"/>
              <a:ea typeface="맑은 고딕" pitchFamily="50" charset="-127"/>
            </a:endParaRPr>
          </a:p>
        </p:txBody>
      </p:sp>
    </p:spTree>
    <p:extLst>
      <p:ext uri="{BB962C8B-B14F-4D97-AF65-F5344CB8AC3E}">
        <p14:creationId xmlns:p14="http://schemas.microsoft.com/office/powerpoint/2010/main" val="358832581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Project Smells</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dirty="0" smtClean="0"/>
              <a:t>Production Bugs</a:t>
            </a:r>
            <a:endParaRPr lang="ko-KR" altLang="en-US" dirty="0"/>
          </a:p>
        </p:txBody>
      </p:sp>
      <p:sp>
        <p:nvSpPr>
          <p:cNvPr id="2" name="내용 개체 틀 1"/>
          <p:cNvSpPr>
            <a:spLocks noGrp="1"/>
          </p:cNvSpPr>
          <p:nvPr>
            <p:ph sz="quarter" idx="10"/>
          </p:nvPr>
        </p:nvSpPr>
        <p:spPr>
          <a:xfrm>
            <a:off x="500089" y="1143004"/>
            <a:ext cx="8215315" cy="5357830"/>
          </a:xfrm>
        </p:spPr>
        <p:txBody>
          <a:bodyPr>
            <a:noAutofit/>
          </a:bodyPr>
          <a:lstStyle/>
          <a:p>
            <a:pPr marL="342000" indent="-342000"/>
            <a:r>
              <a:rPr lang="en-US" altLang="ko-KR" sz="2000" dirty="0" smtClean="0"/>
              <a:t>Symptoms:</a:t>
            </a:r>
          </a:p>
          <a:p>
            <a:pPr marL="791263" lvl="1" indent="-342000"/>
            <a:r>
              <a:rPr lang="en-US" altLang="ko-KR" sz="1800" dirty="0" smtClean="0"/>
              <a:t>Bugs are being found in production</a:t>
            </a:r>
          </a:p>
          <a:p>
            <a:pPr marL="791263" lvl="1" indent="-342000"/>
            <a:endParaRPr lang="en-US" altLang="ko-KR" sz="1800" dirty="0" smtClean="0"/>
          </a:p>
          <a:p>
            <a:pPr marL="342000" indent="-342000"/>
            <a:r>
              <a:rPr lang="en-US" altLang="ko-KR" sz="2000" dirty="0" smtClean="0"/>
              <a:t>Impact:</a:t>
            </a:r>
          </a:p>
          <a:p>
            <a:pPr marL="791263" lvl="1" indent="-342000"/>
            <a:r>
              <a:rPr lang="en-US" altLang="ko-KR" sz="1800" dirty="0" smtClean="0"/>
              <a:t>Expensive trouble-shooting</a:t>
            </a:r>
          </a:p>
          <a:p>
            <a:pPr marL="791263" lvl="1" indent="-342000"/>
            <a:r>
              <a:rPr lang="en-US" altLang="ko-KR" sz="1800" dirty="0" smtClean="0"/>
              <a:t>Development team’s reputation is in jeopardy</a:t>
            </a:r>
          </a:p>
          <a:p>
            <a:pPr marL="791263" lvl="1" indent="-342000"/>
            <a:endParaRPr lang="en-US" altLang="ko-KR" sz="1800" dirty="0" smtClean="0"/>
          </a:p>
          <a:p>
            <a:pPr marL="342000" indent="-342000"/>
            <a:r>
              <a:rPr lang="en-US" altLang="ko-KR" sz="2000" dirty="0" smtClean="0"/>
              <a:t>Possible Causes:</a:t>
            </a:r>
          </a:p>
          <a:p>
            <a:pPr marL="791263" lvl="1" indent="-342000"/>
            <a:r>
              <a:rPr lang="en-US" altLang="ko-KR" sz="1800" dirty="0" smtClean="0"/>
              <a:t>Lost/Missing Tests</a:t>
            </a:r>
          </a:p>
          <a:p>
            <a:pPr marL="791263" lvl="1" indent="-342000"/>
            <a:r>
              <a:rPr lang="en-US" altLang="ko-KR" sz="1800" dirty="0" smtClean="0"/>
              <a:t>Slow Tests</a:t>
            </a:r>
          </a:p>
          <a:p>
            <a:pPr marL="791263" lvl="1" indent="-342000"/>
            <a:r>
              <a:rPr lang="en-US" altLang="ko-KR" sz="1800" dirty="0" smtClean="0"/>
              <a:t>Untested Code</a:t>
            </a:r>
          </a:p>
          <a:p>
            <a:pPr marL="791263" lvl="1" indent="-342000"/>
            <a:r>
              <a:rPr lang="en-US" altLang="ko-KR" sz="1800" dirty="0" smtClean="0"/>
              <a:t>Developers Not Writing Tests</a:t>
            </a:r>
          </a:p>
          <a:p>
            <a:pPr marL="791263" lvl="1" indent="-342000"/>
            <a:endParaRPr lang="en-US" altLang="ko-KR" sz="1800" dirty="0" smtClean="0"/>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3.56</a:t>
            </a:r>
            <a:endParaRPr lang="ko-KR" altLang="en-US" b="1" dirty="0">
              <a:solidFill>
                <a:schemeClr val="tx1"/>
              </a:solidFill>
              <a:latin typeface="맑은 고딕" pitchFamily="50" charset="-127"/>
              <a:ea typeface="맑은 고딕" pitchFamily="50" charset="-127"/>
            </a:endParaRPr>
          </a:p>
        </p:txBody>
      </p:sp>
    </p:spTree>
    <p:extLst>
      <p:ext uri="{BB962C8B-B14F-4D97-AF65-F5344CB8AC3E}">
        <p14:creationId xmlns:p14="http://schemas.microsoft.com/office/powerpoint/2010/main" val="223191816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Project Smells</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dirty="0" smtClean="0"/>
              <a:t>High Test Maintenance Cost</a:t>
            </a:r>
            <a:endParaRPr lang="ko-KR" altLang="en-US" dirty="0"/>
          </a:p>
        </p:txBody>
      </p:sp>
      <p:sp>
        <p:nvSpPr>
          <p:cNvPr id="2" name="내용 개체 틀 1"/>
          <p:cNvSpPr>
            <a:spLocks noGrp="1"/>
          </p:cNvSpPr>
          <p:nvPr>
            <p:ph sz="quarter" idx="10"/>
          </p:nvPr>
        </p:nvSpPr>
        <p:spPr>
          <a:xfrm>
            <a:off x="500089" y="1143004"/>
            <a:ext cx="8215315" cy="5357830"/>
          </a:xfrm>
        </p:spPr>
        <p:txBody>
          <a:bodyPr>
            <a:noAutofit/>
          </a:bodyPr>
          <a:lstStyle/>
          <a:p>
            <a:pPr marL="342000" indent="-342000"/>
            <a:r>
              <a:rPr lang="en-US" altLang="ko-KR" sz="2000" dirty="0" smtClean="0"/>
              <a:t>Symptoms:</a:t>
            </a:r>
          </a:p>
          <a:p>
            <a:pPr marL="791263" lvl="1" indent="-342000"/>
            <a:r>
              <a:rPr lang="en-US" altLang="ko-KR" sz="1800" dirty="0" smtClean="0"/>
              <a:t>A lot of effort is going into maintaining the tests</a:t>
            </a:r>
          </a:p>
          <a:p>
            <a:pPr marL="791263" lvl="1" indent="-342000"/>
            <a:endParaRPr lang="en-US" altLang="ko-KR" sz="1800" dirty="0" smtClean="0"/>
          </a:p>
          <a:p>
            <a:pPr marL="342000" indent="-342000"/>
            <a:r>
              <a:rPr lang="en-US" altLang="ko-KR" sz="2000" dirty="0" smtClean="0"/>
              <a:t>Impact:</a:t>
            </a:r>
          </a:p>
          <a:p>
            <a:pPr marL="791263" lvl="1" indent="-342000"/>
            <a:r>
              <a:rPr lang="en-US" altLang="ko-KR" sz="1800" dirty="0" smtClean="0"/>
              <a:t>Cost of building functionality is increasing</a:t>
            </a:r>
          </a:p>
          <a:p>
            <a:pPr marL="791263" lvl="1" indent="-342000"/>
            <a:r>
              <a:rPr lang="en-US" altLang="ko-KR" sz="1800" dirty="0" smtClean="0"/>
              <a:t>People are agitating to abandon the automated test</a:t>
            </a:r>
          </a:p>
          <a:p>
            <a:pPr marL="791263" lvl="1" indent="-342000"/>
            <a:endParaRPr lang="en-US" altLang="ko-KR" sz="1800" dirty="0" smtClean="0"/>
          </a:p>
          <a:p>
            <a:pPr marL="342000" indent="-342000"/>
            <a:r>
              <a:rPr lang="en-US" altLang="ko-KR" sz="2000" dirty="0" smtClean="0"/>
              <a:t>Possible Causes:</a:t>
            </a:r>
          </a:p>
          <a:p>
            <a:pPr marL="791263" lvl="1" indent="-342000"/>
            <a:r>
              <a:rPr lang="en-US" altLang="ko-KR" sz="1800" dirty="0" smtClean="0"/>
              <a:t>Erratic Test</a:t>
            </a:r>
          </a:p>
          <a:p>
            <a:pPr marL="791263" lvl="1" indent="-342000"/>
            <a:r>
              <a:rPr lang="en-US" altLang="ko-KR" sz="1800" dirty="0" smtClean="0"/>
              <a:t>Fragile Test</a:t>
            </a:r>
          </a:p>
          <a:p>
            <a:pPr marL="791263" lvl="1" indent="-342000"/>
            <a:r>
              <a:rPr lang="en-US" altLang="ko-KR" sz="1800" dirty="0" smtClean="0"/>
              <a:t>Buggy Test</a:t>
            </a:r>
          </a:p>
          <a:p>
            <a:pPr marL="791263" lvl="1" indent="-342000"/>
            <a:r>
              <a:rPr lang="en-US" altLang="ko-KR" sz="1800" dirty="0" smtClean="0"/>
              <a:t>Obscure Test</a:t>
            </a:r>
          </a:p>
          <a:p>
            <a:pPr marL="791263" lvl="1" indent="-342000"/>
            <a:r>
              <a:rPr lang="en-US" altLang="ko-KR" sz="1800" dirty="0" smtClean="0"/>
              <a:t>Hard to Test Code</a:t>
            </a:r>
          </a:p>
          <a:p>
            <a:pPr marL="791263" lvl="1" indent="-342000"/>
            <a:endParaRPr lang="en-US" altLang="ko-KR" sz="1800" dirty="0" smtClean="0"/>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3.57</a:t>
            </a:r>
            <a:endParaRPr lang="ko-KR" altLang="en-US" b="1" dirty="0">
              <a:solidFill>
                <a:schemeClr val="tx1"/>
              </a:solidFill>
              <a:latin typeface="맑은 고딕" pitchFamily="50" charset="-127"/>
              <a:ea typeface="맑은 고딕" pitchFamily="50" charset="-127"/>
            </a:endParaRPr>
          </a:p>
        </p:txBody>
      </p:sp>
    </p:spTree>
    <p:extLst>
      <p:ext uri="{BB962C8B-B14F-4D97-AF65-F5344CB8AC3E}">
        <p14:creationId xmlns:p14="http://schemas.microsoft.com/office/powerpoint/2010/main" val="283887195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body"/>
          </p:nvPr>
        </p:nvSpPr>
        <p:spPr>
          <a:xfrm>
            <a:off x="409226" y="1700808"/>
            <a:ext cx="8555262" cy="4522480"/>
          </a:xfrm>
          <a:ln/>
        </p:spPr>
        <p:txBody>
          <a:bodyPr anchor="t"/>
          <a:lstStyle/>
          <a:p>
            <a:pPr marL="308610" indent="-291465">
              <a:spcBef>
                <a:spcPts val="720"/>
              </a:spcBef>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 pos="8469630" algn="l"/>
              </a:tabLst>
            </a:pPr>
            <a:r>
              <a:rPr lang="en-GB" sz="4800" dirty="0">
                <a:latin typeface="Arial"/>
                <a:cs typeface="Arial"/>
              </a:rPr>
              <a:t>Mastering the practices is hard … </a:t>
            </a:r>
          </a:p>
          <a:p>
            <a:pPr marL="308610" indent="-291465">
              <a:spcBef>
                <a:spcPts val="720"/>
              </a:spcBef>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 pos="8469630" algn="l"/>
              </a:tabLst>
            </a:pPr>
            <a:endParaRPr lang="en-GB" sz="4800" dirty="0">
              <a:latin typeface="Arial"/>
              <a:cs typeface="Arial"/>
            </a:endParaRPr>
          </a:p>
          <a:p>
            <a:pPr marL="308610" indent="-291465" algn="r">
              <a:spcBef>
                <a:spcPts val="720"/>
              </a:spcBef>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 pos="8469630" algn="l"/>
              </a:tabLst>
            </a:pPr>
            <a:r>
              <a:rPr lang="en-GB" sz="4800" dirty="0">
                <a:latin typeface="Arial"/>
                <a:cs typeface="Arial"/>
              </a:rPr>
              <a:t>… and that's why we practice</a:t>
            </a:r>
          </a:p>
        </p:txBody>
      </p:sp>
      <p:sp>
        <p:nvSpPr>
          <p:cNvPr id="3" name="TextBox 2"/>
          <p:cNvSpPr txBox="1"/>
          <p:nvPr/>
        </p:nvSpPr>
        <p:spPr>
          <a:xfrm>
            <a:off x="248574" y="169524"/>
            <a:ext cx="6395128" cy="379164"/>
          </a:xfrm>
          <a:prstGeom prst="rect">
            <a:avLst/>
          </a:prstGeom>
          <a:noFill/>
        </p:spPr>
        <p:txBody>
          <a:bodyPr wrap="square" rtlCol="0">
            <a:spAutoFit/>
          </a:bodyPr>
          <a:lstStyle/>
          <a:p>
            <a:pPr>
              <a:lnSpc>
                <a:spcPts val="2300"/>
              </a:lnSpc>
            </a:pPr>
            <a:r>
              <a:rPr lang="en-US" altLang="ko-KR" sz="1600" b="1" spc="-20" dirty="0" smtClean="0">
                <a:latin typeface="나눔고딕"/>
                <a:ea typeface="나눔고딕"/>
                <a:cs typeface="나눔고딕"/>
              </a:rPr>
              <a:t>1.8 </a:t>
            </a:r>
            <a:r>
              <a:rPr lang="en-GB" sz="1600" b="1" spc="-20" dirty="0" smtClean="0">
                <a:latin typeface="나눔고딕"/>
                <a:ea typeface="나눔고딕"/>
                <a:cs typeface="나눔고딕"/>
              </a:rPr>
              <a:t>Practices</a:t>
            </a:r>
            <a:endParaRPr lang="en-US" altLang="ko-KR" sz="1600" b="1" spc="-20" dirty="0" smtClean="0">
              <a:latin typeface="나눔고딕"/>
              <a:ea typeface="나눔고딕"/>
              <a:cs typeface="나눔고딕"/>
            </a:endParaRPr>
          </a:p>
        </p:txBody>
      </p:sp>
    </p:spTree>
    <p:extLst>
      <p:ext uri="{BB962C8B-B14F-4D97-AF65-F5344CB8AC3E}">
        <p14:creationId xmlns:p14="http://schemas.microsoft.com/office/powerpoint/2010/main" val="3623508415"/>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Exercise</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r>
              <a:rPr lang="en-US" altLang="ko-KR" dirty="0" smtClean="0"/>
              <a:t>PS1</a:t>
            </a:r>
            <a:endParaRPr lang="ko-KR" altLang="en-US" b="1" dirty="0">
              <a:latin typeface="맑은 고딕" pitchFamily="50" charset="-127"/>
              <a:ea typeface="맑은 고딕" pitchFamily="50" charset="-127"/>
            </a:endParaRPr>
          </a:p>
        </p:txBody>
      </p:sp>
      <p:sp>
        <p:nvSpPr>
          <p:cNvPr id="2" name="내용 개체 틀 1"/>
          <p:cNvSpPr>
            <a:spLocks noGrp="1"/>
          </p:cNvSpPr>
          <p:nvPr>
            <p:ph sz="quarter" idx="10"/>
          </p:nvPr>
        </p:nvSpPr>
        <p:spPr>
          <a:xfrm>
            <a:off x="500089" y="1143004"/>
            <a:ext cx="8143877" cy="5357830"/>
          </a:xfrm>
        </p:spPr>
        <p:txBody>
          <a:bodyPr>
            <a:noAutofit/>
          </a:bodyPr>
          <a:lstStyle/>
          <a:p>
            <a:r>
              <a:rPr lang="en-US" altLang="ko-KR" sz="2000" dirty="0" smtClean="0"/>
              <a:t> </a:t>
            </a:r>
            <a:r>
              <a:rPr lang="en-US" altLang="ko-KR" sz="2000" i="1" dirty="0" smtClean="0"/>
              <a:t>Situation:</a:t>
            </a:r>
          </a:p>
          <a:p>
            <a:pPr lvl="1"/>
            <a:r>
              <a:rPr lang="en-US" altLang="ko-KR" sz="1800" dirty="0" smtClean="0"/>
              <a:t>Our project adopted automated unit testing over a year ago. We now have several thousand tests. Every week we spend several person-days trouble-shooting broken tests. More often than not, the production code is found to be correct. At the same time, Quality Assurance is reporting a fair number of problems.</a:t>
            </a:r>
          </a:p>
          <a:p>
            <a:pPr lvl="1"/>
            <a:endParaRPr lang="en-US" altLang="ko-KR" sz="1800" dirty="0" smtClean="0"/>
          </a:p>
          <a:p>
            <a:r>
              <a:rPr lang="en-US" altLang="ko-KR" sz="2000" i="1" dirty="0" smtClean="0"/>
              <a:t>Discussion Questions:</a:t>
            </a:r>
          </a:p>
          <a:p>
            <a:pPr lvl="1"/>
            <a:r>
              <a:rPr lang="en-US" altLang="ko-KR" sz="1800" dirty="0" smtClean="0"/>
              <a:t>Based on the these symptoms, which Project Smells are we having?</a:t>
            </a:r>
          </a:p>
          <a:p>
            <a:pPr lvl="1"/>
            <a:r>
              <a:rPr lang="en-US" altLang="ko-KR" sz="1800" dirty="0" smtClean="0"/>
              <a:t>What questions do we need to ask to find out why they are occurring?</a:t>
            </a:r>
          </a:p>
          <a:p>
            <a:pPr lvl="1"/>
            <a:r>
              <a:rPr lang="en-US" altLang="ko-KR" sz="1800" dirty="0" smtClean="0"/>
              <a:t>Which Behavior and Code Smells may be the underlying causes?</a:t>
            </a:r>
          </a:p>
          <a:p>
            <a:pPr lvl="1"/>
            <a:r>
              <a:rPr lang="en-US" altLang="ko-KR" sz="1800" dirty="0" smtClean="0"/>
              <a:t>What can we do about them?</a:t>
            </a:r>
            <a:endParaRPr lang="ko-KR" altLang="en-US" sz="1800" dirty="0" smtClean="0"/>
          </a:p>
        </p:txBody>
      </p:sp>
      <p:sp>
        <p:nvSpPr>
          <p:cNvPr id="7" name="텍스트 개체 틀 6"/>
          <p:cNvSpPr>
            <a:spLocks noGrp="1"/>
          </p:cNvSpPr>
          <p:nvPr>
            <p:ph type="body" sz="quarter" idx="13"/>
          </p:nvPr>
        </p:nvSpPr>
        <p:spPr>
          <a:xfrm>
            <a:off x="214282" y="214290"/>
            <a:ext cx="714380" cy="428628"/>
          </a:xfrm>
        </p:spPr>
        <p:txBody>
          <a:bodyPr>
            <a:normAutofit fontScale="62500" lnSpcReduction="20000"/>
          </a:bodyPr>
          <a:lstStyle/>
          <a:p>
            <a:r>
              <a:rPr lang="en-US" altLang="ko-KR" b="1" dirty="0" smtClean="0">
                <a:solidFill>
                  <a:schemeClr val="tx1"/>
                </a:solidFill>
                <a:latin typeface="맑은 고딕" pitchFamily="50" charset="-127"/>
                <a:ea typeface="맑은 고딕" pitchFamily="50" charset="-127"/>
              </a:rPr>
              <a:t>3.50</a:t>
            </a:r>
            <a:endParaRPr lang="ko-KR" altLang="en-US" b="1" dirty="0">
              <a:solidFill>
                <a:schemeClr val="tx1"/>
              </a:solidFill>
              <a:latin typeface="맑은 고딕" pitchFamily="50" charset="-127"/>
              <a:ea typeface="맑은 고딕" pitchFamily="50" charset="-127"/>
            </a:endParaRPr>
          </a:p>
        </p:txBody>
      </p:sp>
    </p:spTree>
    <p:extLst>
      <p:ext uri="{BB962C8B-B14F-4D97-AF65-F5344CB8AC3E}">
        <p14:creationId xmlns:p14="http://schemas.microsoft.com/office/powerpoint/2010/main" val="41292643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What Next?</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endParaRPr lang="ko-KR" altLang="en-US" b="1" dirty="0">
              <a:latin typeface="맑은 고딕" pitchFamily="50" charset="-127"/>
              <a:ea typeface="맑은 고딕" pitchFamily="50" charset="-127"/>
            </a:endParaRPr>
          </a:p>
        </p:txBody>
      </p:sp>
      <p:sp>
        <p:nvSpPr>
          <p:cNvPr id="2" name="내용 개체 틀 1"/>
          <p:cNvSpPr>
            <a:spLocks noGrp="1"/>
          </p:cNvSpPr>
          <p:nvPr>
            <p:ph sz="quarter" idx="10"/>
          </p:nvPr>
        </p:nvSpPr>
        <p:spPr>
          <a:xfrm>
            <a:off x="500089" y="1071566"/>
            <a:ext cx="8143877" cy="4857764"/>
          </a:xfrm>
        </p:spPr>
        <p:txBody>
          <a:bodyPr>
            <a:noAutofit/>
          </a:bodyPr>
          <a:lstStyle/>
          <a:p>
            <a:pPr marL="342000" indent="-342000">
              <a:lnSpc>
                <a:spcPct val="150000"/>
              </a:lnSpc>
              <a:spcBef>
                <a:spcPts val="0"/>
              </a:spcBef>
              <a:spcAft>
                <a:spcPts val="0"/>
              </a:spcAft>
            </a:pPr>
            <a:r>
              <a:rPr lang="en-US" altLang="ko-KR" sz="2000" dirty="0" smtClean="0"/>
              <a:t>You have a better idea of:</a:t>
            </a:r>
          </a:p>
          <a:p>
            <a:pPr lvl="1"/>
            <a:r>
              <a:rPr lang="en-US" altLang="ko-KR" sz="1800" dirty="0" smtClean="0"/>
              <a:t>what can be achieved</a:t>
            </a:r>
          </a:p>
          <a:p>
            <a:pPr lvl="1"/>
            <a:r>
              <a:rPr lang="en-US" altLang="ko-KR" sz="1800" dirty="0" smtClean="0"/>
              <a:t>problems to look for</a:t>
            </a:r>
          </a:p>
          <a:p>
            <a:pPr lvl="2"/>
            <a:r>
              <a:rPr lang="en-US" altLang="ko-KR" sz="1600" dirty="0" smtClean="0"/>
              <a:t>Test Smells</a:t>
            </a:r>
          </a:p>
          <a:p>
            <a:pPr lvl="1"/>
            <a:r>
              <a:rPr lang="en-US" altLang="ko-KR" sz="1800" dirty="0" smtClean="0"/>
              <a:t>symptoms (smells) </a:t>
            </a:r>
            <a:r>
              <a:rPr lang="en-US" altLang="ko-KR" sz="1800" dirty="0" err="1" smtClean="0"/>
              <a:t>vs</a:t>
            </a:r>
            <a:r>
              <a:rPr lang="en-US" altLang="ko-KR" sz="1800" dirty="0" smtClean="0"/>
              <a:t> root causes</a:t>
            </a:r>
          </a:p>
          <a:p>
            <a:pPr lvl="1"/>
            <a:endParaRPr lang="en-US" altLang="ko-KR" sz="1800" dirty="0" smtClean="0"/>
          </a:p>
          <a:p>
            <a:pPr marL="342000" indent="-342000"/>
            <a:r>
              <a:rPr lang="en-US" altLang="ko-KR" sz="2000" dirty="0" smtClean="0"/>
              <a:t>You have an initial list of patterns to address root causes</a:t>
            </a:r>
          </a:p>
          <a:p>
            <a:pPr lvl="1"/>
            <a:r>
              <a:rPr lang="en-US" altLang="ko-KR" sz="1800" dirty="0" smtClean="0"/>
              <a:t>More at the web site and in the book</a:t>
            </a:r>
          </a:p>
          <a:p>
            <a:pPr lvl="1"/>
            <a:endParaRPr lang="en-US" altLang="ko-KR" sz="1800" dirty="0" smtClean="0"/>
          </a:p>
          <a:p>
            <a:pPr marL="342000" indent="-342000"/>
            <a:r>
              <a:rPr lang="en-US" altLang="ko-KR" sz="2000" dirty="0" smtClean="0"/>
              <a:t>Time to go “Smell Hunting”</a:t>
            </a:r>
            <a:endParaRPr lang="ko-KR" altLang="en-US" sz="2000" dirty="0">
              <a:latin typeface="맑은 고딕" pitchFamily="50" charset="-127"/>
              <a:ea typeface="맑은 고딕" pitchFamily="50" charset="-127"/>
            </a:endParaRPr>
          </a:p>
        </p:txBody>
      </p:sp>
      <p:sp>
        <p:nvSpPr>
          <p:cNvPr id="7" name="텍스트 개체 틀 6"/>
          <p:cNvSpPr>
            <a:spLocks noGrp="1"/>
          </p:cNvSpPr>
          <p:nvPr>
            <p:ph type="body" sz="quarter" idx="13"/>
          </p:nvPr>
        </p:nvSpPr>
        <p:spPr>
          <a:xfrm>
            <a:off x="214282" y="214290"/>
            <a:ext cx="757318" cy="428628"/>
          </a:xfrm>
        </p:spPr>
        <p:txBody>
          <a:bodyPr>
            <a:normAutofit fontScale="70000" lnSpcReduction="20000"/>
          </a:bodyPr>
          <a:lstStyle/>
          <a:p>
            <a:r>
              <a:rPr lang="en-US" altLang="ko-KR" dirty="0" smtClean="0"/>
              <a:t>3</a:t>
            </a:r>
            <a:r>
              <a:rPr lang="en-US" altLang="ko-KR" b="1" dirty="0" smtClean="0">
                <a:solidFill>
                  <a:schemeClr val="tx1"/>
                </a:solidFill>
                <a:latin typeface="맑은 고딕" pitchFamily="50" charset="-127"/>
                <a:ea typeface="맑은 고딕" pitchFamily="50" charset="-127"/>
              </a:rPr>
              <a:t>.51</a:t>
            </a:r>
            <a:endParaRPr lang="ko-KR" altLang="en-US" b="1" dirty="0">
              <a:solidFill>
                <a:schemeClr val="tx1"/>
              </a:solidFill>
              <a:latin typeface="맑은 고딕" pitchFamily="50" charset="-127"/>
              <a:ea typeface="맑은 고딕" pitchFamily="50" charset="-127"/>
            </a:endParaRPr>
          </a:p>
        </p:txBody>
      </p:sp>
    </p:spTree>
    <p:extLst>
      <p:ext uri="{BB962C8B-B14F-4D97-AF65-F5344CB8AC3E}">
        <p14:creationId xmlns:p14="http://schemas.microsoft.com/office/powerpoint/2010/main" val="32932625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Be Pragmatic!</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endParaRPr lang="ko-KR" altLang="en-US" b="1" dirty="0">
              <a:latin typeface="맑은 고딕" pitchFamily="50" charset="-127"/>
              <a:ea typeface="맑은 고딕" pitchFamily="50" charset="-127"/>
            </a:endParaRPr>
          </a:p>
        </p:txBody>
      </p:sp>
      <p:sp>
        <p:nvSpPr>
          <p:cNvPr id="2" name="내용 개체 틀 1"/>
          <p:cNvSpPr>
            <a:spLocks noGrp="1"/>
          </p:cNvSpPr>
          <p:nvPr>
            <p:ph sz="quarter" idx="10"/>
          </p:nvPr>
        </p:nvSpPr>
        <p:spPr>
          <a:xfrm>
            <a:off x="500089" y="1143004"/>
            <a:ext cx="8143877" cy="4857764"/>
          </a:xfrm>
        </p:spPr>
        <p:txBody>
          <a:bodyPr>
            <a:noAutofit/>
          </a:bodyPr>
          <a:lstStyle/>
          <a:p>
            <a:pPr marL="342000" indent="-342000"/>
            <a:r>
              <a:rPr lang="en-US" altLang="ko-KR" sz="2000" dirty="0" smtClean="0"/>
              <a:t>Not all Smells can (or should) be eliminated</a:t>
            </a:r>
          </a:p>
          <a:p>
            <a:pPr marL="791263" lvl="1" indent="-342000"/>
            <a:r>
              <a:rPr lang="en-US" altLang="ko-KR" sz="1800" dirty="0" smtClean="0"/>
              <a:t>Cost of having smell vs. cost of removing it</a:t>
            </a:r>
          </a:p>
          <a:p>
            <a:pPr marL="791263" lvl="1" indent="-342000"/>
            <a:r>
              <a:rPr lang="en-US" altLang="ko-KR" sz="1800" dirty="0" smtClean="0"/>
              <a:t>Cost to remove it now vs. cost of removing it later</a:t>
            </a:r>
          </a:p>
          <a:p>
            <a:pPr marL="791263" lvl="1" indent="-342000"/>
            <a:endParaRPr lang="en-US" altLang="ko-KR" sz="2000" dirty="0" smtClean="0"/>
          </a:p>
          <a:p>
            <a:pPr marL="342000" indent="-342000"/>
            <a:r>
              <a:rPr lang="en-US" altLang="ko-KR" sz="2000" dirty="0" smtClean="0"/>
              <a:t>Catalog of Smells and Causes gives us the tools to make the decision intelligently</a:t>
            </a:r>
          </a:p>
          <a:p>
            <a:pPr marL="791263" lvl="1" indent="-342000"/>
            <a:r>
              <a:rPr lang="en-US" altLang="ko-KR" sz="1800" dirty="0" smtClean="0"/>
              <a:t>Trouble-shooting flow chart</a:t>
            </a:r>
          </a:p>
          <a:p>
            <a:pPr marL="791263" lvl="1" indent="-342000"/>
            <a:r>
              <a:rPr lang="en-US" altLang="ko-KR" sz="1800" dirty="0" smtClean="0"/>
              <a:t>Suggested Patterns for removing cause</a:t>
            </a:r>
          </a:p>
          <a:p>
            <a:pPr marL="791263" lvl="1" indent="-342000"/>
            <a:endParaRPr lang="en-US" altLang="ko-KR" sz="2000" dirty="0" smtClean="0"/>
          </a:p>
          <a:p>
            <a:pPr marL="342000" indent="-342000"/>
            <a:r>
              <a:rPr lang="en-US" altLang="ko-KR" sz="2000" dirty="0" smtClean="0"/>
              <a:t>Catalog of Patterns gives us the tools to eliminate the Smells when we choose to do so</a:t>
            </a:r>
          </a:p>
          <a:p>
            <a:pPr marL="791263" lvl="1" indent="-342000"/>
            <a:r>
              <a:rPr lang="en-US" altLang="ko-KR" sz="1800" dirty="0" smtClean="0"/>
              <a:t>How it Works</a:t>
            </a:r>
          </a:p>
          <a:p>
            <a:pPr marL="791263" lvl="1" indent="-342000"/>
            <a:r>
              <a:rPr lang="en-US" altLang="ko-KR" sz="1800" dirty="0" smtClean="0"/>
              <a:t>When to Use It</a:t>
            </a:r>
          </a:p>
          <a:p>
            <a:pPr marL="791263" lvl="1" indent="-342000"/>
            <a:r>
              <a:rPr lang="en-US" altLang="ko-KR" sz="1800" dirty="0" smtClean="0"/>
              <a:t>Before/After Code samples</a:t>
            </a:r>
          </a:p>
          <a:p>
            <a:pPr marL="791263" lvl="1" indent="-342000"/>
            <a:r>
              <a:rPr lang="en-US" altLang="ko-KR" sz="1800" dirty="0" smtClean="0"/>
              <a:t>Refactoring notes</a:t>
            </a:r>
            <a:endParaRPr lang="ko-KR" altLang="en-US" sz="1800" dirty="0">
              <a:latin typeface="맑은 고딕" pitchFamily="50" charset="-127"/>
              <a:ea typeface="맑은 고딕" pitchFamily="50" charset="-127"/>
            </a:endParaRPr>
          </a:p>
        </p:txBody>
      </p:sp>
      <p:sp>
        <p:nvSpPr>
          <p:cNvPr id="7" name="텍스트 개체 틀 6"/>
          <p:cNvSpPr>
            <a:spLocks noGrp="1"/>
          </p:cNvSpPr>
          <p:nvPr>
            <p:ph type="body" sz="quarter" idx="13"/>
          </p:nvPr>
        </p:nvSpPr>
        <p:spPr>
          <a:xfrm>
            <a:off x="214282" y="214290"/>
            <a:ext cx="757318" cy="428628"/>
          </a:xfrm>
        </p:spPr>
        <p:txBody>
          <a:bodyPr>
            <a:normAutofit fontScale="70000" lnSpcReduction="20000"/>
          </a:bodyPr>
          <a:lstStyle/>
          <a:p>
            <a:r>
              <a:rPr lang="en-US" altLang="ko-KR" dirty="0" smtClean="0"/>
              <a:t>3</a:t>
            </a:r>
            <a:r>
              <a:rPr lang="en-US" altLang="ko-KR" b="1" dirty="0" smtClean="0">
                <a:solidFill>
                  <a:schemeClr val="tx1"/>
                </a:solidFill>
                <a:latin typeface="맑은 고딕" pitchFamily="50" charset="-127"/>
                <a:ea typeface="맑은 고딕" pitchFamily="50" charset="-127"/>
              </a:rPr>
              <a:t>.52</a:t>
            </a:r>
            <a:endParaRPr lang="ko-KR" altLang="en-US" b="1" dirty="0">
              <a:solidFill>
                <a:schemeClr val="tx1"/>
              </a:solidFill>
              <a:latin typeface="맑은 고딕" pitchFamily="50" charset="-127"/>
              <a:ea typeface="맑은 고딕" pitchFamily="50" charset="-127"/>
            </a:endParaRPr>
          </a:p>
        </p:txBody>
      </p:sp>
    </p:spTree>
    <p:extLst>
      <p:ext uri="{BB962C8B-B14F-4D97-AF65-F5344CB8AC3E}">
        <p14:creationId xmlns:p14="http://schemas.microsoft.com/office/powerpoint/2010/main" val="367010836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What Does it Take To be Successful?</a:t>
            </a:r>
            <a:endParaRPr lang="ko-KR" altLang="en-US" b="1" dirty="0">
              <a:latin typeface="맑은 고딕" pitchFamily="50" charset="-127"/>
              <a:ea typeface="맑은 고딕" pitchFamily="50" charset="-127"/>
            </a:endParaRPr>
          </a:p>
        </p:txBody>
      </p:sp>
      <p:sp>
        <p:nvSpPr>
          <p:cNvPr id="6" name="텍스트 개체 틀 5"/>
          <p:cNvSpPr>
            <a:spLocks noGrp="1"/>
          </p:cNvSpPr>
          <p:nvPr>
            <p:ph type="body" sz="quarter" idx="11"/>
          </p:nvPr>
        </p:nvSpPr>
        <p:spPr>
          <a:xfrm>
            <a:off x="928662" y="642918"/>
            <a:ext cx="8215338" cy="357189"/>
          </a:xfrm>
        </p:spPr>
        <p:txBody>
          <a:bodyPr/>
          <a:lstStyle/>
          <a:p>
            <a:endParaRPr lang="ko-KR" altLang="en-US" b="1" dirty="0">
              <a:latin typeface="맑은 고딕" pitchFamily="50" charset="-127"/>
              <a:ea typeface="맑은 고딕" pitchFamily="50" charset="-127"/>
            </a:endParaRPr>
          </a:p>
        </p:txBody>
      </p:sp>
      <p:sp>
        <p:nvSpPr>
          <p:cNvPr id="2" name="내용 개체 틀 1"/>
          <p:cNvSpPr>
            <a:spLocks noGrp="1"/>
          </p:cNvSpPr>
          <p:nvPr>
            <p:ph sz="quarter" idx="10"/>
          </p:nvPr>
        </p:nvSpPr>
        <p:spPr>
          <a:xfrm>
            <a:off x="500089" y="1143004"/>
            <a:ext cx="8143877" cy="4857764"/>
          </a:xfrm>
        </p:spPr>
        <p:txBody>
          <a:bodyPr>
            <a:noAutofit/>
          </a:bodyPr>
          <a:lstStyle/>
          <a:p>
            <a:pPr>
              <a:buNone/>
            </a:pPr>
            <a:r>
              <a:rPr lang="en-US" altLang="ko-KR" sz="2400" dirty="0" smtClean="0"/>
              <a:t>   </a:t>
            </a:r>
            <a:r>
              <a:rPr lang="en-US" altLang="ko-KR" sz="2400" dirty="0" err="1" smtClean="0"/>
              <a:t>Programing</a:t>
            </a:r>
            <a:r>
              <a:rPr lang="en-US" altLang="ko-KR" sz="2400" dirty="0" smtClean="0"/>
              <a:t> Experience</a:t>
            </a:r>
          </a:p>
          <a:p>
            <a:pPr>
              <a:buNone/>
            </a:pPr>
            <a:r>
              <a:rPr lang="en-US" altLang="ko-KR" sz="2400" dirty="0" smtClean="0"/>
              <a:t>+ </a:t>
            </a:r>
            <a:r>
              <a:rPr lang="en-US" altLang="ko-KR" sz="2400" dirty="0" err="1" smtClean="0"/>
              <a:t>xUnit</a:t>
            </a:r>
            <a:r>
              <a:rPr lang="en-US" altLang="ko-KR" sz="2400" dirty="0" smtClean="0"/>
              <a:t> Experience</a:t>
            </a:r>
          </a:p>
          <a:p>
            <a:pPr>
              <a:buNone/>
            </a:pPr>
            <a:r>
              <a:rPr lang="en-US" altLang="ko-KR" sz="2400" dirty="0" smtClean="0"/>
              <a:t>+ Testing Experience</a:t>
            </a:r>
          </a:p>
          <a:p>
            <a:pPr>
              <a:buNone/>
            </a:pPr>
            <a:r>
              <a:rPr lang="en-US" altLang="ko-KR" sz="2400" dirty="0" smtClean="0"/>
              <a:t>+ Design for Testability</a:t>
            </a:r>
          </a:p>
          <a:p>
            <a:pPr>
              <a:buNone/>
            </a:pPr>
            <a:r>
              <a:rPr lang="en-US" altLang="ko-KR" sz="2400" dirty="0" smtClean="0"/>
              <a:t>- Test Smells</a:t>
            </a:r>
          </a:p>
          <a:p>
            <a:pPr>
              <a:buNone/>
            </a:pPr>
            <a:r>
              <a:rPr lang="en-US" altLang="ko-KR" sz="2400" dirty="0" smtClean="0"/>
              <a:t>+ Test Automation Patterns</a:t>
            </a:r>
          </a:p>
          <a:p>
            <a:pPr>
              <a:buNone/>
            </a:pPr>
            <a:r>
              <a:rPr lang="en-US" altLang="ko-KR" sz="2400" dirty="0" smtClean="0"/>
              <a:t>+ Fanatical Attention to Test Maintainability</a:t>
            </a:r>
          </a:p>
          <a:p>
            <a:pPr>
              <a:buNone/>
            </a:pPr>
            <a:r>
              <a:rPr lang="en-US" altLang="ko-KR" sz="2400" dirty="0" smtClean="0"/>
              <a:t>--------------------------------------------------------</a:t>
            </a:r>
          </a:p>
          <a:p>
            <a:pPr>
              <a:buNone/>
            </a:pPr>
            <a:r>
              <a:rPr lang="en-US" altLang="ko-KR" sz="2400" dirty="0" smtClean="0"/>
              <a:t>= Robust, Maintainable Automated Tests</a:t>
            </a:r>
            <a:endParaRPr lang="ko-KR" altLang="en-US" sz="2400" dirty="0">
              <a:latin typeface="맑은 고딕" pitchFamily="50" charset="-127"/>
              <a:ea typeface="맑은 고딕" pitchFamily="50" charset="-127"/>
            </a:endParaRPr>
          </a:p>
        </p:txBody>
      </p:sp>
      <p:sp>
        <p:nvSpPr>
          <p:cNvPr id="7" name="텍스트 개체 틀 6"/>
          <p:cNvSpPr>
            <a:spLocks noGrp="1"/>
          </p:cNvSpPr>
          <p:nvPr>
            <p:ph type="body" sz="quarter" idx="13"/>
          </p:nvPr>
        </p:nvSpPr>
        <p:spPr>
          <a:xfrm>
            <a:off x="214282" y="214290"/>
            <a:ext cx="685310" cy="428628"/>
          </a:xfrm>
        </p:spPr>
        <p:txBody>
          <a:bodyPr>
            <a:normAutofit fontScale="55000" lnSpcReduction="20000"/>
          </a:bodyPr>
          <a:lstStyle/>
          <a:p>
            <a:r>
              <a:rPr lang="en-US" altLang="ko-KR" dirty="0" smtClean="0"/>
              <a:t>3</a:t>
            </a:r>
            <a:r>
              <a:rPr lang="en-US" altLang="ko-KR" b="1" dirty="0" smtClean="0">
                <a:solidFill>
                  <a:schemeClr val="tx1"/>
                </a:solidFill>
                <a:latin typeface="맑은 고딕" pitchFamily="50" charset="-127"/>
                <a:ea typeface="맑은 고딕" pitchFamily="50" charset="-127"/>
              </a:rPr>
              <a:t>.53</a:t>
            </a:r>
            <a:endParaRPr lang="ko-KR" altLang="en-US" b="1" dirty="0">
              <a:solidFill>
                <a:schemeClr val="tx1"/>
              </a:solidFill>
              <a:latin typeface="맑은 고딕" pitchFamily="50" charset="-127"/>
              <a:ea typeface="맑은 고딕" pitchFamily="50" charset="-127"/>
            </a:endParaRPr>
          </a:p>
        </p:txBody>
      </p:sp>
    </p:spTree>
    <p:extLst>
      <p:ext uri="{BB962C8B-B14F-4D97-AF65-F5344CB8AC3E}">
        <p14:creationId xmlns:p14="http://schemas.microsoft.com/office/powerpoint/2010/main" val="512569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Appendix</a:t>
            </a:r>
            <a:endParaRPr lang="ko-KR" altLang="en-US" dirty="0"/>
          </a:p>
        </p:txBody>
      </p:sp>
      <p:sp>
        <p:nvSpPr>
          <p:cNvPr id="6" name="텍스트 개체 틀 5"/>
          <p:cNvSpPr>
            <a:spLocks noGrp="1"/>
          </p:cNvSpPr>
          <p:nvPr>
            <p:ph type="body" sz="quarter" idx="11"/>
          </p:nvPr>
        </p:nvSpPr>
        <p:spPr/>
        <p:txBody>
          <a:bodyPr/>
          <a:lstStyle/>
          <a:p>
            <a:r>
              <a:rPr lang="en-US" altLang="ko-KR" dirty="0" smtClean="0"/>
              <a:t>Reference</a:t>
            </a:r>
            <a:endParaRPr lang="ko-KR" altLang="en-US" dirty="0"/>
          </a:p>
        </p:txBody>
      </p:sp>
      <p:sp>
        <p:nvSpPr>
          <p:cNvPr id="2" name="내용 개체 틀 1"/>
          <p:cNvSpPr>
            <a:spLocks noGrp="1"/>
          </p:cNvSpPr>
          <p:nvPr>
            <p:ph sz="quarter" idx="10"/>
          </p:nvPr>
        </p:nvSpPr>
        <p:spPr>
          <a:xfrm>
            <a:off x="500089" y="1071566"/>
            <a:ext cx="8143877" cy="4857764"/>
          </a:xfrm>
        </p:spPr>
        <p:txBody>
          <a:bodyPr>
            <a:noAutofit/>
          </a:bodyPr>
          <a:lstStyle/>
          <a:p>
            <a:pPr lvl="0">
              <a:lnSpc>
                <a:spcPct val="150000"/>
              </a:lnSpc>
              <a:spcBef>
                <a:spcPts val="0"/>
              </a:spcBef>
              <a:spcAft>
                <a:spcPts val="0"/>
              </a:spcAft>
              <a:buClr>
                <a:srgbClr val="C00000"/>
              </a:buClr>
              <a:buFont typeface="Wingdings" pitchFamily="2" charset="2"/>
              <a:buChar char="v"/>
            </a:pPr>
            <a:endParaRPr lang="en-US" altLang="ko-KR" sz="1600" dirty="0" smtClean="0">
              <a:solidFill>
                <a:prstClr val="black"/>
              </a:solidFill>
              <a:latin typeface="Rix고딕 EB" pitchFamily="18" charset="-127"/>
              <a:ea typeface="Rix고딕 EB" pitchFamily="18" charset="-127"/>
            </a:endParaRPr>
          </a:p>
          <a:p>
            <a:endParaRPr lang="ko-KR" altLang="en-US" dirty="0"/>
          </a:p>
        </p:txBody>
      </p:sp>
      <p:sp>
        <p:nvSpPr>
          <p:cNvPr id="7" name="텍스트 개체 틀 6"/>
          <p:cNvSpPr>
            <a:spLocks noGrp="1"/>
          </p:cNvSpPr>
          <p:nvPr>
            <p:ph type="body" sz="quarter" idx="13"/>
          </p:nvPr>
        </p:nvSpPr>
        <p:spPr>
          <a:xfrm>
            <a:off x="214282" y="214290"/>
            <a:ext cx="757318" cy="428628"/>
          </a:xfrm>
        </p:spPr>
        <p:txBody>
          <a:bodyPr>
            <a:normAutofit fontScale="70000" lnSpcReduction="20000"/>
          </a:bodyPr>
          <a:lstStyle/>
          <a:p>
            <a:r>
              <a:rPr lang="en-US" altLang="ko-KR" dirty="0" smtClean="0">
                <a:solidFill>
                  <a:schemeClr val="tx1"/>
                </a:solidFill>
              </a:rPr>
              <a:t>3.54</a:t>
            </a:r>
            <a:endParaRPr lang="ko-KR" altLang="en-US" dirty="0">
              <a:solidFill>
                <a:schemeClr val="tx1"/>
              </a:solidFill>
            </a:endParaRPr>
          </a:p>
        </p:txBody>
      </p:sp>
      <p:sp>
        <p:nvSpPr>
          <p:cNvPr id="9" name="내용 개체 틀 1"/>
          <p:cNvSpPr txBox="1">
            <a:spLocks/>
          </p:cNvSpPr>
          <p:nvPr/>
        </p:nvSpPr>
        <p:spPr>
          <a:xfrm>
            <a:off x="604587" y="1223966"/>
            <a:ext cx="8143877" cy="4857764"/>
          </a:xfrm>
          <a:prstGeom prst="rect">
            <a:avLst/>
          </a:prstGeom>
        </p:spPr>
        <p:txBody>
          <a:bodyPr vert="horz" lIns="91440" tIns="45720" rIns="91440" bIns="45720" rtlCol="0">
            <a:noAutofit/>
          </a:bodyPr>
          <a:lstStyle/>
          <a:p>
            <a:pPr marL="449263" lvl="1" indent="-187325">
              <a:lnSpc>
                <a:spcPct val="150000"/>
              </a:lnSpc>
              <a:buClr>
                <a:srgbClr val="0033CC"/>
              </a:buClr>
              <a:buFont typeface="Wingdings" pitchFamily="2" charset="2"/>
              <a:buChar char="§"/>
            </a:pPr>
            <a:r>
              <a:rPr lang="en-US" altLang="ko-KR" sz="1600" b="1" dirty="0" err="1" smtClean="0">
                <a:solidFill>
                  <a:prstClr val="black"/>
                </a:solidFill>
                <a:latin typeface="맑은 고딕" pitchFamily="50" charset="-127"/>
                <a:ea typeface="맑은 고딕" pitchFamily="50" charset="-127"/>
              </a:rPr>
              <a:t>xUnit</a:t>
            </a:r>
            <a:r>
              <a:rPr lang="en-US" altLang="ko-KR" sz="1600" b="1" dirty="0" smtClean="0">
                <a:solidFill>
                  <a:prstClr val="black"/>
                </a:solidFill>
                <a:latin typeface="맑은 고딕" pitchFamily="50" charset="-127"/>
                <a:ea typeface="맑은 고딕" pitchFamily="50" charset="-127"/>
              </a:rPr>
              <a:t> Test Patterns – Refactoring Test Code - </a:t>
            </a:r>
            <a:r>
              <a:rPr lang="en-US" altLang="ko-KR" sz="1600" dirty="0" smtClean="0">
                <a:solidFill>
                  <a:prstClr val="black"/>
                </a:solidFill>
                <a:latin typeface="맑은 고딕" pitchFamily="50" charset="-127"/>
                <a:ea typeface="맑은 고딕" pitchFamily="50" charset="-127"/>
              </a:rPr>
              <a:t>Gerard </a:t>
            </a:r>
            <a:r>
              <a:rPr lang="en-US" altLang="ko-KR" sz="1600" dirty="0" err="1" smtClean="0">
                <a:solidFill>
                  <a:prstClr val="black"/>
                </a:solidFill>
                <a:latin typeface="맑은 고딕" pitchFamily="50" charset="-127"/>
                <a:ea typeface="맑은 고딕" pitchFamily="50" charset="-127"/>
              </a:rPr>
              <a:t>Meszaros</a:t>
            </a:r>
            <a:endParaRPr lang="en-US" altLang="ko-KR" sz="1600" dirty="0" smtClean="0">
              <a:solidFill>
                <a:prstClr val="black"/>
              </a:solidFill>
              <a:latin typeface="맑은 고딕" pitchFamily="50" charset="-127"/>
              <a:ea typeface="맑은 고딕" pitchFamily="50" charset="-127"/>
            </a:endParaRPr>
          </a:p>
          <a:p>
            <a:pPr marL="449263" lvl="1" indent="-187325">
              <a:lnSpc>
                <a:spcPct val="150000"/>
              </a:lnSpc>
              <a:buClr>
                <a:srgbClr val="0033CC"/>
              </a:buClr>
              <a:buFont typeface="Wingdings" pitchFamily="2" charset="2"/>
              <a:buChar char="§"/>
            </a:pPr>
            <a:r>
              <a:rPr lang="en-US" altLang="ko-KR" sz="1600" b="1" dirty="0" smtClean="0">
                <a:solidFill>
                  <a:prstClr val="black"/>
                </a:solidFill>
                <a:latin typeface="맑은 고딕" pitchFamily="50" charset="-127"/>
                <a:ea typeface="맑은 고딕" pitchFamily="50" charset="-127"/>
              </a:rPr>
              <a:t>Test-driven Development - A Practical Guide - </a:t>
            </a:r>
            <a:r>
              <a:rPr lang="en-US" altLang="ko-KR" sz="1600" dirty="0" smtClean="0">
                <a:solidFill>
                  <a:prstClr val="black"/>
                </a:solidFill>
                <a:latin typeface="맑은 고딕" pitchFamily="50" charset="-127"/>
                <a:ea typeface="맑은 고딕" pitchFamily="50" charset="-127"/>
              </a:rPr>
              <a:t>David </a:t>
            </a:r>
            <a:r>
              <a:rPr lang="en-US" altLang="ko-KR" sz="1600" dirty="0" err="1" smtClean="0">
                <a:solidFill>
                  <a:prstClr val="black"/>
                </a:solidFill>
                <a:latin typeface="맑은 고딕" pitchFamily="50" charset="-127"/>
                <a:ea typeface="맑은 고딕" pitchFamily="50" charset="-127"/>
              </a:rPr>
              <a:t>Astels</a:t>
            </a:r>
            <a:endParaRPr lang="en-US" altLang="ko-KR" sz="1600" dirty="0" smtClean="0">
              <a:solidFill>
                <a:prstClr val="black"/>
              </a:solidFill>
              <a:latin typeface="맑은 고딕" pitchFamily="50" charset="-127"/>
              <a:ea typeface="맑은 고딕" pitchFamily="50" charset="-127"/>
            </a:endParaRPr>
          </a:p>
          <a:p>
            <a:pPr marL="449263" lvl="1" indent="-187325">
              <a:lnSpc>
                <a:spcPct val="150000"/>
              </a:lnSpc>
              <a:buClr>
                <a:srgbClr val="0033CC"/>
              </a:buClr>
              <a:buFont typeface="Wingdings" pitchFamily="2" charset="2"/>
              <a:buChar char="§"/>
            </a:pPr>
            <a:r>
              <a:rPr lang="en-US" altLang="ko-KR" sz="1600" b="1" dirty="0" smtClean="0">
                <a:solidFill>
                  <a:prstClr val="black"/>
                </a:solidFill>
                <a:latin typeface="맑은 고딕" pitchFamily="50" charset="-127"/>
                <a:ea typeface="맑은 고딕" pitchFamily="50" charset="-127"/>
              </a:rPr>
              <a:t>Test-driven Development - By Example - </a:t>
            </a:r>
            <a:r>
              <a:rPr lang="en-US" altLang="ko-KR" sz="1600" dirty="0" smtClean="0">
                <a:solidFill>
                  <a:prstClr val="black"/>
                </a:solidFill>
                <a:latin typeface="맑은 고딕" pitchFamily="50" charset="-127"/>
                <a:ea typeface="맑은 고딕" pitchFamily="50" charset="-127"/>
              </a:rPr>
              <a:t>Kent Beck</a:t>
            </a:r>
          </a:p>
          <a:p>
            <a:pPr marL="449263" lvl="1" indent="-187325">
              <a:lnSpc>
                <a:spcPct val="150000"/>
              </a:lnSpc>
              <a:buClr>
                <a:srgbClr val="0033CC"/>
              </a:buClr>
              <a:buFont typeface="Wingdings" pitchFamily="2" charset="2"/>
              <a:buChar char="§"/>
            </a:pPr>
            <a:r>
              <a:rPr lang="en-US" altLang="ko-KR" sz="1600" b="1" dirty="0" smtClean="0">
                <a:solidFill>
                  <a:prstClr val="black"/>
                </a:solidFill>
                <a:latin typeface="맑은 고딕" pitchFamily="50" charset="-127"/>
                <a:ea typeface="맑은 고딕" pitchFamily="50" charset="-127"/>
              </a:rPr>
              <a:t>Unit Testing With Java - How tests drive the code - </a:t>
            </a:r>
            <a:r>
              <a:rPr lang="en-US" altLang="ko-KR" sz="1600" dirty="0" smtClean="0">
                <a:solidFill>
                  <a:prstClr val="black"/>
                </a:solidFill>
                <a:latin typeface="맑은 고딕" pitchFamily="50" charset="-127"/>
                <a:ea typeface="맑은 고딕" pitchFamily="50" charset="-127"/>
              </a:rPr>
              <a:t>Johannes Link</a:t>
            </a:r>
          </a:p>
          <a:p>
            <a:pPr marL="449263" lvl="1" indent="-187325">
              <a:lnSpc>
                <a:spcPct val="150000"/>
              </a:lnSpc>
              <a:buClr>
                <a:srgbClr val="0033CC"/>
              </a:buClr>
              <a:buFont typeface="Wingdings" pitchFamily="2" charset="2"/>
              <a:buChar char="§"/>
            </a:pPr>
            <a:r>
              <a:rPr lang="en-US" altLang="ko-KR" sz="1600" b="1" dirty="0" err="1" smtClean="0">
                <a:solidFill>
                  <a:prstClr val="black"/>
                </a:solidFill>
                <a:latin typeface="맑은 고딕" pitchFamily="50" charset="-127"/>
                <a:ea typeface="맑은 고딕" pitchFamily="50" charset="-127"/>
              </a:rPr>
              <a:t>JUnit</a:t>
            </a:r>
            <a:r>
              <a:rPr lang="en-US" altLang="ko-KR" sz="1600" b="1" dirty="0" smtClean="0">
                <a:solidFill>
                  <a:prstClr val="black"/>
                </a:solidFill>
                <a:latin typeface="맑은 고딕" pitchFamily="50" charset="-127"/>
                <a:ea typeface="맑은 고딕" pitchFamily="50" charset="-127"/>
              </a:rPr>
              <a:t> Recipes - </a:t>
            </a:r>
            <a:r>
              <a:rPr lang="en-US" altLang="ko-KR" sz="1600" dirty="0" smtClean="0">
                <a:solidFill>
                  <a:prstClr val="black"/>
                </a:solidFill>
                <a:latin typeface="맑은 고딕" pitchFamily="50" charset="-127"/>
                <a:ea typeface="맑은 고딕" pitchFamily="50" charset="-127"/>
              </a:rPr>
              <a:t>J.B. </a:t>
            </a:r>
            <a:r>
              <a:rPr lang="en-US" altLang="ko-KR" sz="1600" dirty="0" err="1" smtClean="0">
                <a:solidFill>
                  <a:prstClr val="black"/>
                </a:solidFill>
                <a:latin typeface="맑은 고딕" pitchFamily="50" charset="-127"/>
                <a:ea typeface="맑은 고딕" pitchFamily="50" charset="-127"/>
              </a:rPr>
              <a:t>Rainsberger</a:t>
            </a:r>
            <a:endParaRPr lang="en-US" altLang="ko-KR" sz="1600" dirty="0" smtClean="0">
              <a:solidFill>
                <a:prstClr val="black"/>
              </a:solidFill>
              <a:latin typeface="맑은 고딕" pitchFamily="50" charset="-127"/>
              <a:ea typeface="맑은 고딕" pitchFamily="50" charset="-127"/>
            </a:endParaRPr>
          </a:p>
          <a:p>
            <a:pPr marL="449263" lvl="1" indent="-187325">
              <a:lnSpc>
                <a:spcPct val="150000"/>
              </a:lnSpc>
              <a:buClr>
                <a:srgbClr val="0033CC"/>
              </a:buClr>
              <a:buFont typeface="Wingdings" pitchFamily="2" charset="2"/>
              <a:buChar char="§"/>
            </a:pPr>
            <a:r>
              <a:rPr lang="en-US" altLang="ko-KR" sz="1600" b="1" dirty="0" smtClean="0">
                <a:solidFill>
                  <a:prstClr val="black"/>
                </a:solidFill>
                <a:latin typeface="맑은 고딕" pitchFamily="50" charset="-127"/>
                <a:ea typeface="맑은 고딕" pitchFamily="50" charset="-127"/>
              </a:rPr>
              <a:t>Working Effectively with Legacy Code - </a:t>
            </a:r>
            <a:r>
              <a:rPr lang="en-US" altLang="ko-KR" sz="1600" dirty="0" smtClean="0">
                <a:solidFill>
                  <a:prstClr val="black"/>
                </a:solidFill>
                <a:latin typeface="맑은 고딕" pitchFamily="50" charset="-127"/>
                <a:ea typeface="맑은 고딕" pitchFamily="50" charset="-127"/>
              </a:rPr>
              <a:t>Michael Feathers</a:t>
            </a:r>
          </a:p>
          <a:p>
            <a:pPr marL="449263" lvl="1" indent="-187325">
              <a:lnSpc>
                <a:spcPct val="150000"/>
              </a:lnSpc>
              <a:buClr>
                <a:srgbClr val="0033CC"/>
              </a:buClr>
              <a:buFont typeface="Wingdings" pitchFamily="2" charset="2"/>
              <a:buChar char="§"/>
            </a:pPr>
            <a:r>
              <a:rPr lang="en-US" altLang="ko-KR" sz="1600" b="1" dirty="0" smtClean="0">
                <a:solidFill>
                  <a:prstClr val="black"/>
                </a:solidFill>
                <a:latin typeface="맑은 고딕" pitchFamily="50" charset="-127"/>
                <a:ea typeface="맑은 고딕" pitchFamily="50" charset="-127"/>
              </a:rPr>
              <a:t>Fit for Software Development - </a:t>
            </a:r>
            <a:r>
              <a:rPr lang="en-US" altLang="ko-KR" sz="1600" dirty="0" smtClean="0">
                <a:solidFill>
                  <a:prstClr val="black"/>
                </a:solidFill>
                <a:latin typeface="맑은 고딕" pitchFamily="50" charset="-127"/>
                <a:ea typeface="맑은 고딕" pitchFamily="50" charset="-127"/>
              </a:rPr>
              <a:t>Rick </a:t>
            </a:r>
            <a:r>
              <a:rPr lang="en-US" altLang="ko-KR" sz="1600" dirty="0" err="1" smtClean="0">
                <a:solidFill>
                  <a:prstClr val="black"/>
                </a:solidFill>
                <a:latin typeface="맑은 고딕" pitchFamily="50" charset="-127"/>
                <a:ea typeface="맑은 고딕" pitchFamily="50" charset="-127"/>
              </a:rPr>
              <a:t>Mugridge</a:t>
            </a:r>
            <a:r>
              <a:rPr lang="en-US" altLang="ko-KR" sz="1600" dirty="0" smtClean="0">
                <a:solidFill>
                  <a:prstClr val="black"/>
                </a:solidFill>
                <a:latin typeface="맑은 고딕" pitchFamily="50" charset="-127"/>
                <a:ea typeface="맑은 고딕" pitchFamily="50" charset="-127"/>
              </a:rPr>
              <a:t>, Ward Cunningham</a:t>
            </a:r>
          </a:p>
          <a:p>
            <a:pPr marL="449263" lvl="1" indent="-187325">
              <a:lnSpc>
                <a:spcPct val="150000"/>
              </a:lnSpc>
              <a:buClr>
                <a:srgbClr val="0033CC"/>
              </a:buClr>
              <a:buFont typeface="Wingdings" pitchFamily="2" charset="2"/>
              <a:buChar char="§"/>
            </a:pPr>
            <a:r>
              <a:rPr lang="en-US" altLang="ko-KR" sz="1600" b="1" dirty="0" smtClean="0">
                <a:solidFill>
                  <a:prstClr val="black"/>
                </a:solidFill>
                <a:latin typeface="맑은 고딕" pitchFamily="50" charset="-127"/>
                <a:ea typeface="맑은 고딕" pitchFamily="50" charset="-127"/>
              </a:rPr>
              <a:t>Refactoring - Improving the Design of Existing Code - </a:t>
            </a:r>
            <a:r>
              <a:rPr lang="en-US" altLang="ko-KR" sz="1600" dirty="0" smtClean="0">
                <a:solidFill>
                  <a:prstClr val="black"/>
                </a:solidFill>
                <a:latin typeface="맑은 고딕" pitchFamily="50" charset="-127"/>
                <a:ea typeface="맑은 고딕" pitchFamily="50" charset="-127"/>
              </a:rPr>
              <a:t>Martin Fowler</a:t>
            </a:r>
          </a:p>
          <a:p>
            <a:pPr marL="449263" lvl="1" indent="-187325">
              <a:lnSpc>
                <a:spcPct val="150000"/>
              </a:lnSpc>
              <a:buClr>
                <a:srgbClr val="0033CC"/>
              </a:buClr>
              <a:buFont typeface="Wingdings" pitchFamily="2" charset="2"/>
              <a:buChar char="§"/>
            </a:pPr>
            <a:r>
              <a:rPr lang="en-US" altLang="ko-KR" sz="1600" b="1" dirty="0" smtClean="0">
                <a:solidFill>
                  <a:prstClr val="black"/>
                </a:solidFill>
                <a:latin typeface="맑은 고딕" pitchFamily="50" charset="-127"/>
                <a:ea typeface="맑은 고딕" pitchFamily="50" charset="-127"/>
              </a:rPr>
              <a:t>Design Patterns: Reusable Elements of Design - </a:t>
            </a:r>
            <a:r>
              <a:rPr lang="en-US" altLang="ko-KR" sz="1600" dirty="0" smtClean="0">
                <a:solidFill>
                  <a:prstClr val="black"/>
                </a:solidFill>
                <a:latin typeface="맑은 고딕" pitchFamily="50" charset="-127"/>
                <a:ea typeface="맑은 고딕" pitchFamily="50" charset="-127"/>
              </a:rPr>
              <a:t>Erich Gamma, Richard Helm, Ralph Johnson, John </a:t>
            </a:r>
            <a:r>
              <a:rPr lang="en-US" altLang="ko-KR" sz="1600" dirty="0" err="1" smtClean="0">
                <a:solidFill>
                  <a:prstClr val="black"/>
                </a:solidFill>
                <a:latin typeface="맑은 고딕" pitchFamily="50" charset="-127"/>
                <a:ea typeface="맑은 고딕" pitchFamily="50" charset="-127"/>
              </a:rPr>
              <a:t>Vlisides</a:t>
            </a:r>
            <a:endParaRPr lang="en-US" altLang="ko-KR" sz="1600" dirty="0" smtClean="0">
              <a:solidFill>
                <a:prstClr val="black"/>
              </a:solidFill>
              <a:latin typeface="맑은 고딕" pitchFamily="50" charset="-127"/>
              <a:ea typeface="맑은 고딕" pitchFamily="50" charset="-127"/>
            </a:endParaRPr>
          </a:p>
          <a:p>
            <a:pPr marL="449263" lvl="1" indent="-187325">
              <a:lnSpc>
                <a:spcPct val="150000"/>
              </a:lnSpc>
              <a:buClr>
                <a:srgbClr val="0033CC"/>
              </a:buClr>
              <a:buFont typeface="Wingdings" pitchFamily="2" charset="2"/>
              <a:buChar char="§"/>
            </a:pPr>
            <a:r>
              <a:rPr lang="en-US" altLang="ko-KR" sz="1600" b="1" dirty="0" smtClean="0">
                <a:solidFill>
                  <a:prstClr val="black"/>
                </a:solidFill>
                <a:latin typeface="맑은 고딕" pitchFamily="50" charset="-127"/>
                <a:ea typeface="맑은 고딕" pitchFamily="50" charset="-127"/>
                <a:hlinkClick r:id="rId3"/>
              </a:rPr>
              <a:t>www.junit.org</a:t>
            </a:r>
            <a:endParaRPr lang="en-US" altLang="ko-KR" sz="1600" b="1" dirty="0" smtClean="0">
              <a:solidFill>
                <a:prstClr val="black"/>
              </a:solidFill>
              <a:latin typeface="맑은 고딕" pitchFamily="50" charset="-127"/>
              <a:ea typeface="맑은 고딕" pitchFamily="50" charset="-127"/>
            </a:endParaRPr>
          </a:p>
          <a:p>
            <a:pPr marL="449263" lvl="1" indent="-187325">
              <a:lnSpc>
                <a:spcPct val="150000"/>
              </a:lnSpc>
              <a:buClr>
                <a:srgbClr val="0033CC"/>
              </a:buClr>
              <a:buFont typeface="Wingdings" pitchFamily="2" charset="2"/>
              <a:buChar char="§"/>
            </a:pPr>
            <a:r>
              <a:rPr lang="en-US" altLang="ko-KR" sz="1600" b="1" dirty="0" smtClean="0">
                <a:solidFill>
                  <a:prstClr val="black"/>
                </a:solidFill>
                <a:latin typeface="맑은 고딕" pitchFamily="50" charset="-127"/>
                <a:ea typeface="맑은 고딕" pitchFamily="50" charset="-127"/>
              </a:rPr>
              <a:t>xprogramming.com</a:t>
            </a:r>
          </a:p>
          <a:p>
            <a:pPr marL="449263" lvl="1" indent="-187325">
              <a:lnSpc>
                <a:spcPct val="150000"/>
              </a:lnSpc>
              <a:buClr>
                <a:srgbClr val="0033CC"/>
              </a:buClr>
              <a:buFont typeface="Wingdings" pitchFamily="2" charset="2"/>
              <a:buChar char="§"/>
            </a:pPr>
            <a:r>
              <a:rPr lang="en-US" altLang="ko-KR" sz="1600" b="1" dirty="0" err="1" smtClean="0">
                <a:solidFill>
                  <a:prstClr val="black"/>
                </a:solidFill>
                <a:latin typeface="맑은 고딕" pitchFamily="50" charset="-127"/>
                <a:ea typeface="맑은 고딕" pitchFamily="50" charset="-127"/>
              </a:rPr>
              <a:t>JUnit</a:t>
            </a:r>
            <a:r>
              <a:rPr lang="en-US" altLang="ko-KR" sz="1600" b="1" dirty="0" smtClean="0">
                <a:solidFill>
                  <a:prstClr val="black"/>
                </a:solidFill>
                <a:latin typeface="맑은 고딕" pitchFamily="50" charset="-127"/>
                <a:ea typeface="맑은 고딕" pitchFamily="50" charset="-127"/>
              </a:rPr>
              <a:t> Cookbook</a:t>
            </a:r>
            <a:endParaRPr lang="en-US" altLang="ko-KR" sz="1600" dirty="0" smtClean="0">
              <a:solidFill>
                <a:prstClr val="black"/>
              </a:solidFill>
              <a:latin typeface="맑은 고딕" pitchFamily="50" charset="-127"/>
              <a:ea typeface="맑은 고딕" pitchFamily="50" charset="-127"/>
            </a:endParaRPr>
          </a:p>
        </p:txBody>
      </p:sp>
    </p:spTree>
    <p:extLst>
      <p:ext uri="{BB962C8B-B14F-4D97-AF65-F5344CB8AC3E}">
        <p14:creationId xmlns:p14="http://schemas.microsoft.com/office/powerpoint/2010/main" val="79222199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3036" y="2344094"/>
            <a:ext cx="8545243" cy="682238"/>
          </a:xfrm>
          <a:prstGeom prst="rect">
            <a:avLst/>
          </a:prstGeom>
          <a:noFill/>
        </p:spPr>
        <p:txBody>
          <a:bodyPr wrap="square" rtlCol="0">
            <a:spAutoFit/>
          </a:bodyPr>
          <a:lstStyle/>
          <a:p>
            <a:pPr>
              <a:lnSpc>
                <a:spcPts val="4600"/>
              </a:lnSpc>
            </a:pPr>
            <a:r>
              <a:rPr lang="en-US" altLang="ko-KR" sz="4000" b="1" spc="-100" dirty="0">
                <a:latin typeface="나눔고딕" pitchFamily="50" charset="-127"/>
                <a:ea typeface="나눔고딕" pitchFamily="50" charset="-127"/>
              </a:rPr>
              <a:t>4</a:t>
            </a:r>
            <a:r>
              <a:rPr lang="en-US" altLang="ko-KR" sz="4000" b="1" spc="-100" dirty="0" smtClean="0">
                <a:latin typeface="나눔고딕" pitchFamily="50" charset="-127"/>
                <a:ea typeface="나눔고딕" pitchFamily="50" charset="-127"/>
              </a:rPr>
              <a:t>. Legacy Code</a:t>
            </a:r>
          </a:p>
        </p:txBody>
      </p:sp>
      <p:cxnSp>
        <p:nvCxnSpPr>
          <p:cNvPr id="5" name="직선 연결선 4"/>
          <p:cNvCxnSpPr/>
          <p:nvPr/>
        </p:nvCxnSpPr>
        <p:spPr>
          <a:xfrm>
            <a:off x="428596" y="2214554"/>
            <a:ext cx="828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526422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What is Legacy?</a:t>
            </a:r>
            <a:endParaRPr lang="ko-KR" altLang="en-US" dirty="0"/>
          </a:p>
        </p:txBody>
      </p:sp>
      <p:sp>
        <p:nvSpPr>
          <p:cNvPr id="4" name="Text Placeholder 3"/>
          <p:cNvSpPr>
            <a:spLocks noGrp="1"/>
          </p:cNvSpPr>
          <p:nvPr>
            <p:ph type="body" sz="quarter" idx="11"/>
          </p:nvPr>
        </p:nvSpPr>
        <p:spPr/>
        <p:txBody>
          <a:bodyPr/>
          <a:lstStyle/>
          <a:p>
            <a:endParaRPr lang="en-US"/>
          </a:p>
        </p:txBody>
      </p:sp>
      <p:sp>
        <p:nvSpPr>
          <p:cNvPr id="7" name="텍스트 개체 틀 6"/>
          <p:cNvSpPr>
            <a:spLocks noGrp="1"/>
          </p:cNvSpPr>
          <p:nvPr>
            <p:ph type="body" sz="quarter" idx="13"/>
          </p:nvPr>
        </p:nvSpPr>
        <p:spPr>
          <a:xfrm>
            <a:off x="214282" y="214290"/>
            <a:ext cx="757318" cy="428628"/>
          </a:xfrm>
        </p:spPr>
        <p:txBody>
          <a:bodyPr>
            <a:normAutofit fontScale="85000" lnSpcReduction="20000"/>
          </a:bodyPr>
          <a:lstStyle/>
          <a:p>
            <a:r>
              <a:rPr lang="en-US" altLang="ko-KR" dirty="0" smtClean="0"/>
              <a:t>4</a:t>
            </a:r>
            <a:r>
              <a:rPr lang="en-US" altLang="ko-KR" dirty="0" smtClean="0">
                <a:solidFill>
                  <a:schemeClr val="tx1"/>
                </a:solidFill>
              </a:rPr>
              <a:t>.1</a:t>
            </a:r>
            <a:endParaRPr lang="ko-KR" altLang="en-US" dirty="0">
              <a:solidFill>
                <a:schemeClr val="tx1"/>
              </a:solidFill>
            </a:endParaRPr>
          </a:p>
        </p:txBody>
      </p:sp>
      <p:sp>
        <p:nvSpPr>
          <p:cNvPr id="8" name="Rectangle 7"/>
          <p:cNvSpPr/>
          <p:nvPr/>
        </p:nvSpPr>
        <p:spPr>
          <a:xfrm>
            <a:off x="755576" y="1772816"/>
            <a:ext cx="7488832" cy="2831544"/>
          </a:xfrm>
          <a:prstGeom prst="rect">
            <a:avLst/>
          </a:prstGeom>
        </p:spPr>
        <p:txBody>
          <a:bodyPr wrap="square">
            <a:spAutoFit/>
          </a:bodyPr>
          <a:lstStyle/>
          <a:p>
            <a:pPr marL="285750" indent="-285750">
              <a:lnSpc>
                <a:spcPct val="150000"/>
              </a:lnSpc>
              <a:buFont typeface="Arial"/>
              <a:buChar char="•"/>
            </a:pPr>
            <a:r>
              <a:rPr lang="en-US" sz="2400" dirty="0"/>
              <a:t>hard to understand</a:t>
            </a:r>
          </a:p>
          <a:p>
            <a:pPr marL="285750" indent="-285750">
              <a:lnSpc>
                <a:spcPct val="150000"/>
              </a:lnSpc>
              <a:buFont typeface="Arial"/>
              <a:buChar char="•"/>
            </a:pPr>
            <a:r>
              <a:rPr lang="en-US" sz="2400" dirty="0"/>
              <a:t>hard to change</a:t>
            </a:r>
          </a:p>
          <a:p>
            <a:pPr marL="285750" indent="-285750">
              <a:lnSpc>
                <a:spcPct val="150000"/>
              </a:lnSpc>
              <a:buFont typeface="Arial"/>
              <a:buChar char="•"/>
            </a:pPr>
            <a:r>
              <a:rPr lang="en-US" sz="2400" dirty="0"/>
              <a:t>hard to find defects</a:t>
            </a:r>
          </a:p>
          <a:p>
            <a:pPr marL="285750" indent="-285750">
              <a:lnSpc>
                <a:spcPct val="150000"/>
              </a:lnSpc>
              <a:buFont typeface="Arial"/>
              <a:buChar char="•"/>
            </a:pPr>
            <a:r>
              <a:rPr lang="en-US" sz="2400" dirty="0"/>
              <a:t>hard to fix them when you find them</a:t>
            </a:r>
          </a:p>
          <a:p>
            <a:pPr marL="285750" indent="-285750">
              <a:lnSpc>
                <a:spcPct val="150000"/>
              </a:lnSpc>
              <a:buFont typeface="Arial"/>
              <a:buChar char="•"/>
            </a:pPr>
            <a:r>
              <a:rPr lang="en-US" sz="2400" i="1" dirty="0"/>
              <a:t>hard to know when you're doing the right thing.</a:t>
            </a:r>
            <a:endParaRPr lang="en-US" sz="2400" dirty="0"/>
          </a:p>
        </p:txBody>
      </p:sp>
    </p:spTree>
    <p:extLst>
      <p:ext uri="{BB962C8B-B14F-4D97-AF65-F5344CB8AC3E}">
        <p14:creationId xmlns:p14="http://schemas.microsoft.com/office/powerpoint/2010/main" val="30699288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A Chicken and Egg Problem?</a:t>
            </a:r>
            <a:endParaRPr lang="ko-KR" altLang="en-US" dirty="0"/>
          </a:p>
        </p:txBody>
      </p:sp>
      <p:sp>
        <p:nvSpPr>
          <p:cNvPr id="4" name="Text Placeholder 3"/>
          <p:cNvSpPr>
            <a:spLocks noGrp="1"/>
          </p:cNvSpPr>
          <p:nvPr>
            <p:ph type="body" sz="quarter" idx="11"/>
          </p:nvPr>
        </p:nvSpPr>
        <p:spPr/>
        <p:txBody>
          <a:bodyPr/>
          <a:lstStyle/>
          <a:p>
            <a:endParaRPr lang="en-US"/>
          </a:p>
        </p:txBody>
      </p:sp>
      <p:sp>
        <p:nvSpPr>
          <p:cNvPr id="7" name="텍스트 개체 틀 6"/>
          <p:cNvSpPr>
            <a:spLocks noGrp="1"/>
          </p:cNvSpPr>
          <p:nvPr>
            <p:ph type="body" sz="quarter" idx="13"/>
          </p:nvPr>
        </p:nvSpPr>
        <p:spPr>
          <a:xfrm>
            <a:off x="214282" y="214290"/>
            <a:ext cx="757318" cy="428628"/>
          </a:xfrm>
        </p:spPr>
        <p:txBody>
          <a:bodyPr>
            <a:normAutofit fontScale="85000" lnSpcReduction="20000"/>
          </a:bodyPr>
          <a:lstStyle/>
          <a:p>
            <a:r>
              <a:rPr lang="en-US" altLang="ko-KR" dirty="0" smtClean="0"/>
              <a:t>4</a:t>
            </a:r>
            <a:r>
              <a:rPr lang="en-US" altLang="ko-KR" dirty="0" smtClean="0">
                <a:solidFill>
                  <a:schemeClr val="tx1"/>
                </a:solidFill>
              </a:rPr>
              <a:t>.2</a:t>
            </a:r>
            <a:endParaRPr lang="ko-KR" altLang="en-US" dirty="0">
              <a:solidFill>
                <a:schemeClr val="tx1"/>
              </a:solidFill>
            </a:endParaRPr>
          </a:p>
        </p:txBody>
      </p:sp>
      <p:pic>
        <p:nvPicPr>
          <p:cNvPr id="2" name="Picture 1"/>
          <p:cNvPicPr>
            <a:picLocks noChangeAspect="1"/>
          </p:cNvPicPr>
          <p:nvPr/>
        </p:nvPicPr>
        <p:blipFill>
          <a:blip r:embed="rId3"/>
          <a:stretch>
            <a:fillRect/>
          </a:stretch>
        </p:blipFill>
        <p:spPr>
          <a:xfrm>
            <a:off x="1043608" y="1556792"/>
            <a:ext cx="3035300" cy="2374900"/>
          </a:xfrm>
          <a:prstGeom prst="rect">
            <a:avLst/>
          </a:prstGeom>
        </p:spPr>
      </p:pic>
      <p:pic>
        <p:nvPicPr>
          <p:cNvPr id="5" name="Picture 4"/>
          <p:cNvPicPr>
            <a:picLocks noChangeAspect="1"/>
          </p:cNvPicPr>
          <p:nvPr/>
        </p:nvPicPr>
        <p:blipFill>
          <a:blip r:embed="rId4"/>
          <a:stretch>
            <a:fillRect/>
          </a:stretch>
        </p:blipFill>
        <p:spPr>
          <a:xfrm>
            <a:off x="6478984" y="1912392"/>
            <a:ext cx="1549400" cy="1663700"/>
          </a:xfrm>
          <a:prstGeom prst="rect">
            <a:avLst/>
          </a:prstGeom>
        </p:spPr>
      </p:pic>
      <p:sp>
        <p:nvSpPr>
          <p:cNvPr id="6" name="Rectangle 5"/>
          <p:cNvSpPr/>
          <p:nvPr/>
        </p:nvSpPr>
        <p:spPr>
          <a:xfrm>
            <a:off x="467544" y="5241974"/>
            <a:ext cx="8352928" cy="923330"/>
          </a:xfrm>
          <a:prstGeom prst="rect">
            <a:avLst/>
          </a:prstGeom>
        </p:spPr>
        <p:txBody>
          <a:bodyPr wrap="square">
            <a:spAutoFit/>
          </a:bodyPr>
          <a:lstStyle/>
          <a:p>
            <a:pPr algn="ctr"/>
            <a:r>
              <a:rPr lang="en-US" dirty="0"/>
              <a:t>Many people, when they first encounter the concept of </a:t>
            </a:r>
            <a:r>
              <a:rPr lang="en-US" dirty="0" err="1"/>
              <a:t>microtesting</a:t>
            </a:r>
            <a:r>
              <a:rPr lang="en-US" dirty="0"/>
              <a:t> and </a:t>
            </a:r>
            <a:endParaRPr lang="en-US" dirty="0" smtClean="0"/>
          </a:p>
          <a:p>
            <a:pPr algn="ctr"/>
            <a:r>
              <a:rPr lang="en-US" dirty="0" smtClean="0"/>
              <a:t>refactoring </a:t>
            </a:r>
            <a:r>
              <a:rPr lang="en-US" dirty="0"/>
              <a:t>legacy code, consider it a chicken-and-egg conundrum: </a:t>
            </a:r>
            <a:endParaRPr lang="en-US" dirty="0" smtClean="0"/>
          </a:p>
          <a:p>
            <a:pPr algn="ctr"/>
            <a:r>
              <a:rPr lang="en-US" dirty="0" smtClean="0"/>
              <a:t>Can't </a:t>
            </a:r>
            <a:r>
              <a:rPr lang="en-US" dirty="0"/>
              <a:t>do one without having the other.</a:t>
            </a:r>
          </a:p>
        </p:txBody>
      </p:sp>
      <p:sp>
        <p:nvSpPr>
          <p:cNvPr id="9" name="Rectangle 8"/>
          <p:cNvSpPr/>
          <p:nvPr/>
        </p:nvSpPr>
        <p:spPr>
          <a:xfrm>
            <a:off x="1728192" y="4006805"/>
            <a:ext cx="6444208" cy="923330"/>
          </a:xfrm>
          <a:prstGeom prst="rect">
            <a:avLst/>
          </a:prstGeom>
        </p:spPr>
        <p:txBody>
          <a:bodyPr wrap="square">
            <a:spAutoFit/>
          </a:bodyPr>
          <a:lstStyle/>
          <a:p>
            <a:r>
              <a:rPr lang="en-US" b="1" dirty="0" err="1"/>
              <a:t>Microtesting</a:t>
            </a:r>
            <a:r>
              <a:rPr lang="en-US" dirty="0"/>
              <a:t>	</a:t>
            </a:r>
            <a:r>
              <a:rPr lang="en-US" dirty="0" smtClean="0"/>
              <a:t>                                               </a:t>
            </a:r>
            <a:r>
              <a:rPr lang="en-US" b="1" dirty="0" smtClean="0"/>
              <a:t>Refactoring</a:t>
            </a:r>
            <a:r>
              <a:rPr lang="en-US" dirty="0"/>
              <a:t>	</a:t>
            </a:r>
          </a:p>
          <a:p>
            <a:endParaRPr lang="en-US" dirty="0"/>
          </a:p>
        </p:txBody>
      </p:sp>
    </p:spTree>
    <p:extLst>
      <p:ext uri="{BB962C8B-B14F-4D97-AF65-F5344CB8AC3E}">
        <p14:creationId xmlns:p14="http://schemas.microsoft.com/office/powerpoint/2010/main" val="23152189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Start with the Universals</a:t>
            </a:r>
            <a:endParaRPr lang="ko-KR" altLang="en-US" dirty="0"/>
          </a:p>
        </p:txBody>
      </p:sp>
      <p:sp>
        <p:nvSpPr>
          <p:cNvPr id="4" name="Text Placeholder 3"/>
          <p:cNvSpPr>
            <a:spLocks noGrp="1"/>
          </p:cNvSpPr>
          <p:nvPr>
            <p:ph type="body" sz="quarter" idx="11"/>
          </p:nvPr>
        </p:nvSpPr>
        <p:spPr/>
        <p:txBody>
          <a:bodyPr/>
          <a:lstStyle/>
          <a:p>
            <a:endParaRPr lang="en-US"/>
          </a:p>
        </p:txBody>
      </p:sp>
      <p:sp>
        <p:nvSpPr>
          <p:cNvPr id="7" name="텍스트 개체 틀 6"/>
          <p:cNvSpPr>
            <a:spLocks noGrp="1"/>
          </p:cNvSpPr>
          <p:nvPr>
            <p:ph type="body" sz="quarter" idx="13"/>
          </p:nvPr>
        </p:nvSpPr>
        <p:spPr>
          <a:xfrm>
            <a:off x="214282" y="214290"/>
            <a:ext cx="757318" cy="428628"/>
          </a:xfrm>
        </p:spPr>
        <p:txBody>
          <a:bodyPr>
            <a:normAutofit fontScale="85000" lnSpcReduction="20000"/>
          </a:bodyPr>
          <a:lstStyle/>
          <a:p>
            <a:r>
              <a:rPr lang="en-US" altLang="ko-KR" dirty="0" smtClean="0"/>
              <a:t>4</a:t>
            </a:r>
            <a:r>
              <a:rPr lang="en-US" altLang="ko-KR" dirty="0" smtClean="0">
                <a:solidFill>
                  <a:schemeClr val="tx1"/>
                </a:solidFill>
              </a:rPr>
              <a:t>.4</a:t>
            </a:r>
            <a:endParaRPr lang="ko-KR" altLang="en-US" dirty="0">
              <a:solidFill>
                <a:schemeClr val="tx1"/>
              </a:solidFill>
            </a:endParaRPr>
          </a:p>
        </p:txBody>
      </p:sp>
      <p:sp>
        <p:nvSpPr>
          <p:cNvPr id="8" name="Rectangle 7"/>
          <p:cNvSpPr/>
          <p:nvPr/>
        </p:nvSpPr>
        <p:spPr>
          <a:xfrm>
            <a:off x="539552" y="1556792"/>
            <a:ext cx="8280920" cy="2877711"/>
          </a:xfrm>
          <a:prstGeom prst="rect">
            <a:avLst/>
          </a:prstGeom>
        </p:spPr>
        <p:txBody>
          <a:bodyPr wrap="square">
            <a:spAutoFit/>
          </a:bodyPr>
          <a:lstStyle/>
          <a:p>
            <a:pPr>
              <a:lnSpc>
                <a:spcPct val="130000"/>
              </a:lnSpc>
            </a:pPr>
            <a:r>
              <a:rPr lang="en-US" sz="2000" b="1" dirty="0"/>
              <a:t>Always start refactoring work with the three universals.</a:t>
            </a:r>
          </a:p>
          <a:p>
            <a:pPr>
              <a:lnSpc>
                <a:spcPct val="130000"/>
              </a:lnSpc>
            </a:pPr>
            <a:endParaRPr lang="en-US" sz="2000" b="1" dirty="0"/>
          </a:p>
          <a:p>
            <a:pPr marL="457200" indent="-457200">
              <a:lnSpc>
                <a:spcPct val="130000"/>
              </a:lnSpc>
              <a:buFont typeface="+mj-lt"/>
              <a:buAutoNum type="arabicPeriod"/>
            </a:pPr>
            <a:r>
              <a:rPr lang="en-US" sz="2000" b="1" dirty="0"/>
              <a:t>Reformat and Commit.</a:t>
            </a:r>
            <a:r>
              <a:rPr lang="en-US" sz="2000" dirty="0"/>
              <a:t> Establish a baseline for later diffs.</a:t>
            </a:r>
          </a:p>
          <a:p>
            <a:pPr marL="457200" indent="-457200">
              <a:lnSpc>
                <a:spcPct val="130000"/>
              </a:lnSpc>
              <a:buFont typeface="+mj-lt"/>
              <a:buAutoNum type="arabicPeriod"/>
            </a:pPr>
            <a:r>
              <a:rPr lang="en-US" sz="2000" b="1" dirty="0"/>
              <a:t>Eliminate the Noise.</a:t>
            </a:r>
            <a:r>
              <a:rPr lang="en-US" sz="2000" dirty="0"/>
              <a:t> A refactored file always minimizes noise and maximizes signal.</a:t>
            </a:r>
          </a:p>
          <a:p>
            <a:pPr marL="457200" indent="-457200">
              <a:lnSpc>
                <a:spcPct val="130000"/>
              </a:lnSpc>
              <a:buFont typeface="+mj-lt"/>
              <a:buAutoNum type="arabicPeriod"/>
            </a:pPr>
            <a:r>
              <a:rPr lang="en-US" sz="2000" b="1" dirty="0"/>
              <a:t>Get To Testability.</a:t>
            </a:r>
            <a:r>
              <a:rPr lang="en-US" sz="2000" dirty="0"/>
              <a:t> We're going to need some tests. Can we even </a:t>
            </a:r>
            <a:r>
              <a:rPr lang="en-US" sz="2000" i="1" dirty="0"/>
              <a:t>start</a:t>
            </a:r>
            <a:r>
              <a:rPr lang="en-US" sz="2000" dirty="0"/>
              <a:t> to test our class?</a:t>
            </a:r>
          </a:p>
        </p:txBody>
      </p:sp>
    </p:spTree>
    <p:extLst>
      <p:ext uri="{BB962C8B-B14F-4D97-AF65-F5344CB8AC3E}">
        <p14:creationId xmlns:p14="http://schemas.microsoft.com/office/powerpoint/2010/main" val="77566752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Start with the Universals</a:t>
            </a:r>
            <a:endParaRPr lang="ko-KR" altLang="en-US" dirty="0"/>
          </a:p>
        </p:txBody>
      </p:sp>
      <p:sp>
        <p:nvSpPr>
          <p:cNvPr id="4" name="Text Placeholder 3"/>
          <p:cNvSpPr>
            <a:spLocks noGrp="1"/>
          </p:cNvSpPr>
          <p:nvPr>
            <p:ph type="body" sz="quarter" idx="11"/>
          </p:nvPr>
        </p:nvSpPr>
        <p:spPr/>
        <p:txBody>
          <a:bodyPr/>
          <a:lstStyle/>
          <a:p>
            <a:endParaRPr lang="en-US"/>
          </a:p>
        </p:txBody>
      </p:sp>
      <p:sp>
        <p:nvSpPr>
          <p:cNvPr id="7" name="텍스트 개체 틀 6"/>
          <p:cNvSpPr>
            <a:spLocks noGrp="1"/>
          </p:cNvSpPr>
          <p:nvPr>
            <p:ph type="body" sz="quarter" idx="13"/>
          </p:nvPr>
        </p:nvSpPr>
        <p:spPr>
          <a:xfrm>
            <a:off x="214282" y="214290"/>
            <a:ext cx="757318" cy="428628"/>
          </a:xfrm>
        </p:spPr>
        <p:txBody>
          <a:bodyPr>
            <a:normAutofit fontScale="85000" lnSpcReduction="20000"/>
          </a:bodyPr>
          <a:lstStyle/>
          <a:p>
            <a:r>
              <a:rPr lang="en-US" altLang="ko-KR" dirty="0" smtClean="0"/>
              <a:t>4</a:t>
            </a:r>
            <a:r>
              <a:rPr lang="en-US" altLang="ko-KR" dirty="0" smtClean="0">
                <a:solidFill>
                  <a:schemeClr val="tx1"/>
                </a:solidFill>
              </a:rPr>
              <a:t>.4</a:t>
            </a:r>
            <a:endParaRPr lang="ko-KR" altLang="en-US" dirty="0">
              <a:solidFill>
                <a:schemeClr val="tx1"/>
              </a:solidFill>
            </a:endParaRPr>
          </a:p>
        </p:txBody>
      </p:sp>
      <p:sp>
        <p:nvSpPr>
          <p:cNvPr id="8" name="Rectangle 7"/>
          <p:cNvSpPr/>
          <p:nvPr/>
        </p:nvSpPr>
        <p:spPr>
          <a:xfrm>
            <a:off x="539552" y="1556792"/>
            <a:ext cx="8280920" cy="2877711"/>
          </a:xfrm>
          <a:prstGeom prst="rect">
            <a:avLst/>
          </a:prstGeom>
        </p:spPr>
        <p:txBody>
          <a:bodyPr wrap="square">
            <a:spAutoFit/>
          </a:bodyPr>
          <a:lstStyle/>
          <a:p>
            <a:pPr>
              <a:lnSpc>
                <a:spcPct val="130000"/>
              </a:lnSpc>
            </a:pPr>
            <a:r>
              <a:rPr lang="en-US" sz="2000" b="1" dirty="0"/>
              <a:t>Always start refactoring work with the three universals.</a:t>
            </a:r>
          </a:p>
          <a:p>
            <a:pPr>
              <a:lnSpc>
                <a:spcPct val="130000"/>
              </a:lnSpc>
            </a:pPr>
            <a:endParaRPr lang="en-US" sz="2000" b="1" dirty="0"/>
          </a:p>
          <a:p>
            <a:pPr marL="457200" indent="-457200">
              <a:lnSpc>
                <a:spcPct val="130000"/>
              </a:lnSpc>
              <a:buFont typeface="+mj-lt"/>
              <a:buAutoNum type="arabicPeriod"/>
            </a:pPr>
            <a:r>
              <a:rPr lang="en-US" sz="2000" b="1" dirty="0"/>
              <a:t>Reformat and Commit.</a:t>
            </a:r>
            <a:r>
              <a:rPr lang="en-US" sz="2000" dirty="0"/>
              <a:t> Establish a baseline for later diffs.</a:t>
            </a:r>
          </a:p>
          <a:p>
            <a:pPr marL="457200" indent="-457200">
              <a:lnSpc>
                <a:spcPct val="130000"/>
              </a:lnSpc>
              <a:buFont typeface="+mj-lt"/>
              <a:buAutoNum type="arabicPeriod"/>
            </a:pPr>
            <a:r>
              <a:rPr lang="en-US" sz="2000" b="1" dirty="0"/>
              <a:t>Eliminate the Noise.</a:t>
            </a:r>
            <a:r>
              <a:rPr lang="en-US" sz="2000" dirty="0"/>
              <a:t> A refactored file always minimizes noise and maximizes signal.</a:t>
            </a:r>
          </a:p>
          <a:p>
            <a:pPr marL="457200" indent="-457200">
              <a:lnSpc>
                <a:spcPct val="130000"/>
              </a:lnSpc>
              <a:buFont typeface="+mj-lt"/>
              <a:buAutoNum type="arabicPeriod"/>
            </a:pPr>
            <a:r>
              <a:rPr lang="en-US" sz="2000" b="1" dirty="0"/>
              <a:t>Get To Testability.</a:t>
            </a:r>
            <a:r>
              <a:rPr lang="en-US" sz="2000" dirty="0"/>
              <a:t> We're going to need some tests. Can we even </a:t>
            </a:r>
            <a:r>
              <a:rPr lang="en-US" sz="2000" i="1" dirty="0"/>
              <a:t>start</a:t>
            </a:r>
            <a:r>
              <a:rPr lang="en-US" sz="2000" dirty="0"/>
              <a:t> to test our class?</a:t>
            </a:r>
          </a:p>
        </p:txBody>
      </p:sp>
    </p:spTree>
    <p:extLst>
      <p:ext uri="{BB962C8B-B14F-4D97-AF65-F5344CB8AC3E}">
        <p14:creationId xmlns:p14="http://schemas.microsoft.com/office/powerpoint/2010/main" val="21888577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body"/>
          </p:nvPr>
        </p:nvSpPr>
        <p:spPr>
          <a:xfrm>
            <a:off x="685907" y="2339875"/>
            <a:ext cx="7759325" cy="2025229"/>
          </a:xfrm>
          <a:ln/>
        </p:spPr>
        <p:txBody>
          <a:bodyPr anchor="t"/>
          <a:lstStyle/>
          <a:p>
            <a:pPr marL="308610" indent="-291465">
              <a:spcBef>
                <a:spcPts val="720"/>
              </a:spcBef>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Lst>
            </a:pPr>
            <a:r>
              <a:rPr lang="en-GB" sz="5900" dirty="0">
                <a:latin typeface="Arial"/>
                <a:cs typeface="Arial"/>
              </a:rPr>
              <a:t>Perfect practice</a:t>
            </a:r>
          </a:p>
          <a:p>
            <a:pPr marL="308610" indent="-291465">
              <a:spcBef>
                <a:spcPts val="720"/>
              </a:spcBef>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Lst>
            </a:pPr>
            <a:r>
              <a:rPr lang="en-GB" sz="3200" dirty="0">
                <a:latin typeface="Arial"/>
                <a:cs typeface="Arial"/>
              </a:rPr>
              <a:t>(narrowing the gap)</a:t>
            </a:r>
          </a:p>
        </p:txBody>
      </p:sp>
      <p:sp>
        <p:nvSpPr>
          <p:cNvPr id="3" name="TextBox 2"/>
          <p:cNvSpPr txBox="1"/>
          <p:nvPr/>
        </p:nvSpPr>
        <p:spPr>
          <a:xfrm>
            <a:off x="248574" y="169524"/>
            <a:ext cx="6395128" cy="379164"/>
          </a:xfrm>
          <a:prstGeom prst="rect">
            <a:avLst/>
          </a:prstGeom>
          <a:noFill/>
        </p:spPr>
        <p:txBody>
          <a:bodyPr wrap="square" rtlCol="0">
            <a:spAutoFit/>
          </a:bodyPr>
          <a:lstStyle/>
          <a:p>
            <a:pPr>
              <a:lnSpc>
                <a:spcPts val="2300"/>
              </a:lnSpc>
            </a:pPr>
            <a:r>
              <a:rPr lang="en-US" altLang="ko-KR" sz="1600" b="1" spc="-20" dirty="0" smtClean="0">
                <a:latin typeface="나눔고딕"/>
                <a:ea typeface="나눔고딕"/>
                <a:cs typeface="나눔고딕"/>
              </a:rPr>
              <a:t>1.8 </a:t>
            </a:r>
            <a:r>
              <a:rPr lang="en-GB" sz="1600" b="1" spc="-20" dirty="0" smtClean="0">
                <a:latin typeface="나눔고딕"/>
                <a:ea typeface="나눔고딕"/>
                <a:cs typeface="나눔고딕"/>
              </a:rPr>
              <a:t>Practices</a:t>
            </a:r>
            <a:endParaRPr lang="en-US" altLang="ko-KR" sz="1600" b="1" spc="-20" dirty="0" smtClean="0">
              <a:latin typeface="나눔고딕"/>
              <a:ea typeface="나눔고딕"/>
              <a:cs typeface="나눔고딕"/>
            </a:endParaRPr>
          </a:p>
        </p:txBody>
      </p:sp>
    </p:spTree>
    <p:extLst>
      <p:ext uri="{BB962C8B-B14F-4D97-AF65-F5344CB8AC3E}">
        <p14:creationId xmlns:p14="http://schemas.microsoft.com/office/powerpoint/2010/main" val="86151616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dirty="0"/>
              <a:t>Step 1: Reformat and Commit</a:t>
            </a:r>
            <a:endParaRPr lang="ko-KR" altLang="en-US" dirty="0"/>
          </a:p>
        </p:txBody>
      </p:sp>
      <p:sp>
        <p:nvSpPr>
          <p:cNvPr id="4" name="Text Placeholder 3"/>
          <p:cNvSpPr>
            <a:spLocks noGrp="1"/>
          </p:cNvSpPr>
          <p:nvPr>
            <p:ph type="body" sz="quarter" idx="11"/>
          </p:nvPr>
        </p:nvSpPr>
        <p:spPr/>
        <p:txBody>
          <a:bodyPr/>
          <a:lstStyle/>
          <a:p>
            <a:endParaRPr lang="en-US"/>
          </a:p>
        </p:txBody>
      </p:sp>
      <p:sp>
        <p:nvSpPr>
          <p:cNvPr id="7" name="텍스트 개체 틀 6"/>
          <p:cNvSpPr>
            <a:spLocks noGrp="1"/>
          </p:cNvSpPr>
          <p:nvPr>
            <p:ph type="body" sz="quarter" idx="13"/>
          </p:nvPr>
        </p:nvSpPr>
        <p:spPr>
          <a:xfrm>
            <a:off x="214282" y="214290"/>
            <a:ext cx="757318" cy="428628"/>
          </a:xfrm>
        </p:spPr>
        <p:txBody>
          <a:bodyPr>
            <a:normAutofit fontScale="85000" lnSpcReduction="20000"/>
          </a:bodyPr>
          <a:lstStyle/>
          <a:p>
            <a:r>
              <a:rPr lang="en-US" altLang="ko-KR" dirty="0" smtClean="0"/>
              <a:t>4</a:t>
            </a:r>
            <a:r>
              <a:rPr lang="en-US" altLang="ko-KR" dirty="0" smtClean="0">
                <a:solidFill>
                  <a:schemeClr val="tx1"/>
                </a:solidFill>
              </a:rPr>
              <a:t>.4</a:t>
            </a:r>
            <a:endParaRPr lang="ko-KR" altLang="en-US" dirty="0">
              <a:solidFill>
                <a:schemeClr val="tx1"/>
              </a:solidFill>
            </a:endParaRPr>
          </a:p>
        </p:txBody>
      </p:sp>
      <p:sp>
        <p:nvSpPr>
          <p:cNvPr id="2" name="Rectangle 1"/>
          <p:cNvSpPr/>
          <p:nvPr/>
        </p:nvSpPr>
        <p:spPr>
          <a:xfrm>
            <a:off x="611560" y="1844824"/>
            <a:ext cx="7632848" cy="1384995"/>
          </a:xfrm>
          <a:prstGeom prst="rect">
            <a:avLst/>
          </a:prstGeom>
        </p:spPr>
        <p:txBody>
          <a:bodyPr wrap="square">
            <a:spAutoFit/>
          </a:bodyPr>
          <a:lstStyle/>
          <a:p>
            <a:r>
              <a:rPr lang="en-US" sz="2800" b="1" dirty="0"/>
              <a:t>The first step is the same every time: </a:t>
            </a:r>
            <a:endParaRPr lang="en-US" sz="2800" b="1" dirty="0" smtClean="0"/>
          </a:p>
          <a:p>
            <a:r>
              <a:rPr lang="en-US" sz="2800" b="1" dirty="0" smtClean="0"/>
              <a:t>Check</a:t>
            </a:r>
            <a:r>
              <a:rPr lang="en-US" sz="2800" b="1" dirty="0"/>
              <a:t>-out, reformat to the house standard, check-in.</a:t>
            </a:r>
            <a:endParaRPr lang="en-US" sz="2800" dirty="0"/>
          </a:p>
        </p:txBody>
      </p:sp>
    </p:spTree>
    <p:extLst>
      <p:ext uri="{BB962C8B-B14F-4D97-AF65-F5344CB8AC3E}">
        <p14:creationId xmlns:p14="http://schemas.microsoft.com/office/powerpoint/2010/main" val="46086414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dirty="0"/>
              <a:t>Step 2: Eliminate the Noise</a:t>
            </a:r>
            <a:endParaRPr lang="ko-KR" altLang="en-US" dirty="0"/>
          </a:p>
        </p:txBody>
      </p:sp>
      <p:sp>
        <p:nvSpPr>
          <p:cNvPr id="4" name="Text Placeholder 3"/>
          <p:cNvSpPr>
            <a:spLocks noGrp="1"/>
          </p:cNvSpPr>
          <p:nvPr>
            <p:ph type="body" sz="quarter" idx="11"/>
          </p:nvPr>
        </p:nvSpPr>
        <p:spPr/>
        <p:txBody>
          <a:bodyPr/>
          <a:lstStyle/>
          <a:p>
            <a:endParaRPr lang="en-US"/>
          </a:p>
        </p:txBody>
      </p:sp>
      <p:sp>
        <p:nvSpPr>
          <p:cNvPr id="7" name="텍스트 개체 틀 6"/>
          <p:cNvSpPr>
            <a:spLocks noGrp="1"/>
          </p:cNvSpPr>
          <p:nvPr>
            <p:ph type="body" sz="quarter" idx="13"/>
          </p:nvPr>
        </p:nvSpPr>
        <p:spPr>
          <a:xfrm>
            <a:off x="214282" y="214290"/>
            <a:ext cx="757318" cy="428628"/>
          </a:xfrm>
        </p:spPr>
        <p:txBody>
          <a:bodyPr>
            <a:normAutofit fontScale="85000" lnSpcReduction="20000"/>
          </a:bodyPr>
          <a:lstStyle/>
          <a:p>
            <a:r>
              <a:rPr lang="en-US" altLang="ko-KR" dirty="0" smtClean="0"/>
              <a:t>4</a:t>
            </a:r>
            <a:r>
              <a:rPr lang="en-US" altLang="ko-KR" dirty="0" smtClean="0">
                <a:solidFill>
                  <a:schemeClr val="tx1"/>
                </a:solidFill>
              </a:rPr>
              <a:t>.4</a:t>
            </a:r>
            <a:endParaRPr lang="ko-KR" altLang="en-US" dirty="0">
              <a:solidFill>
                <a:schemeClr val="tx1"/>
              </a:solidFill>
            </a:endParaRPr>
          </a:p>
        </p:txBody>
      </p:sp>
      <p:sp>
        <p:nvSpPr>
          <p:cNvPr id="5" name="Rectangle 4"/>
          <p:cNvSpPr/>
          <p:nvPr/>
        </p:nvSpPr>
        <p:spPr>
          <a:xfrm>
            <a:off x="755576" y="1340768"/>
            <a:ext cx="7848872" cy="830997"/>
          </a:xfrm>
          <a:prstGeom prst="rect">
            <a:avLst/>
          </a:prstGeom>
        </p:spPr>
        <p:txBody>
          <a:bodyPr wrap="square">
            <a:spAutoFit/>
          </a:bodyPr>
          <a:lstStyle/>
          <a:p>
            <a:r>
              <a:rPr lang="en-US" sz="2400" b="1" dirty="0"/>
              <a:t>The second universal step is to walk the file quickly, reducing noise.</a:t>
            </a:r>
            <a:endParaRPr lang="en-US" sz="2400" dirty="0"/>
          </a:p>
        </p:txBody>
      </p:sp>
      <p:sp>
        <p:nvSpPr>
          <p:cNvPr id="8" name="Rectangle 7"/>
          <p:cNvSpPr/>
          <p:nvPr/>
        </p:nvSpPr>
        <p:spPr>
          <a:xfrm>
            <a:off x="827584" y="2438885"/>
            <a:ext cx="7776864" cy="3139321"/>
          </a:xfrm>
          <a:prstGeom prst="rect">
            <a:avLst/>
          </a:prstGeom>
        </p:spPr>
        <p:txBody>
          <a:bodyPr wrap="square">
            <a:spAutoFit/>
          </a:bodyPr>
          <a:lstStyle/>
          <a:p>
            <a:pPr marL="285750" indent="-285750">
              <a:buFont typeface="Arial"/>
              <a:buChar char="•"/>
            </a:pPr>
            <a:r>
              <a:rPr lang="en-US" dirty="0"/>
              <a:t>Useless Comments</a:t>
            </a:r>
          </a:p>
          <a:p>
            <a:pPr marL="742950" lvl="1" indent="-285750">
              <a:buFont typeface="Arial"/>
              <a:buChar char="•"/>
            </a:pPr>
            <a:r>
              <a:rPr lang="en-US" dirty="0"/>
              <a:t>Meaningless boilerplate</a:t>
            </a:r>
          </a:p>
          <a:p>
            <a:pPr marL="742950" lvl="1" indent="-285750">
              <a:buFont typeface="Arial"/>
              <a:buChar char="•"/>
            </a:pPr>
            <a:r>
              <a:rPr lang="en-US" dirty="0"/>
              <a:t>Obvious lies</a:t>
            </a:r>
          </a:p>
          <a:p>
            <a:pPr marL="742950" lvl="1" indent="-285750">
              <a:buFont typeface="Arial"/>
              <a:buChar char="•"/>
            </a:pPr>
            <a:r>
              <a:rPr lang="en-US" dirty="0"/>
              <a:t>Meaningless TODO's from the ancients</a:t>
            </a:r>
          </a:p>
          <a:p>
            <a:pPr marL="742950" lvl="1" indent="-285750">
              <a:buFont typeface="Arial"/>
              <a:buChar char="•"/>
            </a:pPr>
            <a:r>
              <a:rPr lang="en-US" dirty="0"/>
              <a:t>Commented out code</a:t>
            </a:r>
          </a:p>
          <a:p>
            <a:pPr marL="285750" indent="-285750">
              <a:buFont typeface="Arial"/>
              <a:buChar char="•"/>
            </a:pPr>
            <a:r>
              <a:rPr lang="en-US" dirty="0"/>
              <a:t>Dead Members</a:t>
            </a:r>
          </a:p>
          <a:p>
            <a:pPr marL="742950" lvl="1" indent="-285750">
              <a:buFont typeface="Arial"/>
              <a:buChar char="•"/>
            </a:pPr>
            <a:r>
              <a:rPr lang="en-US" dirty="0"/>
              <a:t>Unused includes/imports (some </a:t>
            </a:r>
            <a:r>
              <a:rPr lang="en-US" dirty="0" err="1"/>
              <a:t>reformatters</a:t>
            </a:r>
            <a:r>
              <a:rPr lang="en-US" dirty="0"/>
              <a:t> do this for you, some don't.)</a:t>
            </a:r>
          </a:p>
          <a:p>
            <a:pPr marL="742950" lvl="1" indent="-285750">
              <a:buFont typeface="Arial"/>
              <a:buChar char="•"/>
            </a:pPr>
            <a:r>
              <a:rPr lang="en-US" dirty="0"/>
              <a:t>Unused privates, both data and member functions</a:t>
            </a:r>
          </a:p>
          <a:p>
            <a:pPr marL="742950" lvl="1" indent="-285750">
              <a:buFont typeface="Arial"/>
              <a:buChar char="•"/>
            </a:pPr>
            <a:r>
              <a:rPr lang="en-US" dirty="0"/>
              <a:t>Unreachable branches (don't think too much!)</a:t>
            </a:r>
          </a:p>
          <a:p>
            <a:pPr marL="742950" lvl="1" indent="-285750">
              <a:buFont typeface="Arial"/>
              <a:buChar char="•"/>
            </a:pPr>
            <a:r>
              <a:rPr lang="en-US" dirty="0"/>
              <a:t>Always true if's</a:t>
            </a:r>
          </a:p>
        </p:txBody>
      </p:sp>
    </p:spTree>
    <p:extLst>
      <p:ext uri="{BB962C8B-B14F-4D97-AF65-F5344CB8AC3E}">
        <p14:creationId xmlns:p14="http://schemas.microsoft.com/office/powerpoint/2010/main" val="188360710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dirty="0"/>
              <a:t>Step 3: Get To Testability</a:t>
            </a:r>
            <a:endParaRPr lang="ko-KR" altLang="en-US" dirty="0"/>
          </a:p>
        </p:txBody>
      </p:sp>
      <p:sp>
        <p:nvSpPr>
          <p:cNvPr id="4" name="Text Placeholder 3"/>
          <p:cNvSpPr>
            <a:spLocks noGrp="1"/>
          </p:cNvSpPr>
          <p:nvPr>
            <p:ph type="body" sz="quarter" idx="11"/>
          </p:nvPr>
        </p:nvSpPr>
        <p:spPr/>
        <p:txBody>
          <a:bodyPr/>
          <a:lstStyle/>
          <a:p>
            <a:endParaRPr lang="en-US"/>
          </a:p>
        </p:txBody>
      </p:sp>
      <p:sp>
        <p:nvSpPr>
          <p:cNvPr id="7" name="텍스트 개체 틀 6"/>
          <p:cNvSpPr>
            <a:spLocks noGrp="1"/>
          </p:cNvSpPr>
          <p:nvPr>
            <p:ph type="body" sz="quarter" idx="13"/>
          </p:nvPr>
        </p:nvSpPr>
        <p:spPr>
          <a:xfrm>
            <a:off x="214282" y="214290"/>
            <a:ext cx="757318" cy="428628"/>
          </a:xfrm>
        </p:spPr>
        <p:txBody>
          <a:bodyPr>
            <a:normAutofit fontScale="85000" lnSpcReduction="20000"/>
          </a:bodyPr>
          <a:lstStyle/>
          <a:p>
            <a:r>
              <a:rPr lang="en-US" altLang="ko-KR" dirty="0" smtClean="0"/>
              <a:t>4</a:t>
            </a:r>
            <a:r>
              <a:rPr lang="en-US" altLang="ko-KR" dirty="0" smtClean="0">
                <a:solidFill>
                  <a:schemeClr val="tx1"/>
                </a:solidFill>
              </a:rPr>
              <a:t>.4</a:t>
            </a:r>
            <a:endParaRPr lang="ko-KR" altLang="en-US" dirty="0">
              <a:solidFill>
                <a:schemeClr val="tx1"/>
              </a:solidFill>
            </a:endParaRPr>
          </a:p>
        </p:txBody>
      </p:sp>
      <p:sp>
        <p:nvSpPr>
          <p:cNvPr id="6" name="Rectangle 5"/>
          <p:cNvSpPr/>
          <p:nvPr/>
        </p:nvSpPr>
        <p:spPr>
          <a:xfrm>
            <a:off x="611560" y="1383159"/>
            <a:ext cx="7992888" cy="461665"/>
          </a:xfrm>
          <a:prstGeom prst="rect">
            <a:avLst/>
          </a:prstGeom>
        </p:spPr>
        <p:txBody>
          <a:bodyPr wrap="square">
            <a:spAutoFit/>
          </a:bodyPr>
          <a:lstStyle/>
          <a:p>
            <a:r>
              <a:rPr lang="en-US" sz="2400" b="1" dirty="0"/>
              <a:t>The third universal step: Make your object testable.</a:t>
            </a:r>
            <a:endParaRPr lang="en-US" sz="2400" dirty="0"/>
          </a:p>
        </p:txBody>
      </p:sp>
      <p:sp>
        <p:nvSpPr>
          <p:cNvPr id="10" name="Rectangle 9"/>
          <p:cNvSpPr/>
          <p:nvPr/>
        </p:nvSpPr>
        <p:spPr>
          <a:xfrm>
            <a:off x="179512" y="2132856"/>
            <a:ext cx="8496944" cy="2308324"/>
          </a:xfrm>
          <a:prstGeom prst="rect">
            <a:avLst/>
          </a:prstGeom>
        </p:spPr>
        <p:txBody>
          <a:bodyPr wrap="square">
            <a:spAutoFit/>
          </a:bodyPr>
          <a:lstStyle/>
          <a:p>
            <a:pPr marL="342900" indent="-342900">
              <a:buFont typeface="+mj-lt"/>
              <a:buAutoNum type="arabicPeriod"/>
            </a:pPr>
            <a:r>
              <a:rPr lang="en-US" dirty="0"/>
              <a:t>Add a new test case with the right name in the right location.</a:t>
            </a:r>
          </a:p>
          <a:p>
            <a:pPr marL="342900" indent="-342900">
              <a:buFont typeface="+mj-lt"/>
              <a:buAutoNum type="arabicPeriod"/>
            </a:pPr>
            <a:r>
              <a:rPr lang="en-US" dirty="0"/>
              <a:t>Add a new test function to the case.</a:t>
            </a:r>
          </a:p>
          <a:p>
            <a:pPr marL="342900" indent="-342900">
              <a:buFont typeface="+mj-lt"/>
              <a:buAutoNum type="arabicPeriod"/>
            </a:pPr>
            <a:r>
              <a:rPr lang="en-US" dirty="0"/>
              <a:t>In the new test, do nothing more than the barest minimum needed to construct the object.</a:t>
            </a:r>
          </a:p>
          <a:p>
            <a:pPr marL="342900" indent="-342900">
              <a:buFont typeface="+mj-lt"/>
              <a:buAutoNum type="arabicPeriod"/>
            </a:pPr>
            <a:r>
              <a:rPr lang="en-US" dirty="0"/>
              <a:t>Write just enough code to </a:t>
            </a:r>
            <a:r>
              <a:rPr lang="en-US" i="1" dirty="0"/>
              <a:t>exercise</a:t>
            </a:r>
            <a:r>
              <a:rPr lang="en-US" dirty="0"/>
              <a:t> a path through an interesting function, without </a:t>
            </a:r>
            <a:r>
              <a:rPr lang="en-US" i="1" dirty="0"/>
              <a:t>probing</a:t>
            </a:r>
            <a:r>
              <a:rPr lang="en-US" dirty="0"/>
              <a:t> the results.</a:t>
            </a:r>
          </a:p>
          <a:p>
            <a:endParaRPr lang="en-US" dirty="0"/>
          </a:p>
          <a:p>
            <a:endParaRPr lang="en-US" b="1" dirty="0"/>
          </a:p>
        </p:txBody>
      </p:sp>
    </p:spTree>
    <p:extLst>
      <p:ext uri="{BB962C8B-B14F-4D97-AF65-F5344CB8AC3E}">
        <p14:creationId xmlns:p14="http://schemas.microsoft.com/office/powerpoint/2010/main" val="4490079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dirty="0" smtClean="0"/>
              <a:t>Static Cling</a:t>
            </a:r>
            <a:endParaRPr lang="ko-KR" altLang="en-US" dirty="0"/>
          </a:p>
        </p:txBody>
      </p:sp>
      <p:sp>
        <p:nvSpPr>
          <p:cNvPr id="4" name="Text Placeholder 3"/>
          <p:cNvSpPr>
            <a:spLocks noGrp="1"/>
          </p:cNvSpPr>
          <p:nvPr>
            <p:ph type="body" sz="quarter" idx="11"/>
          </p:nvPr>
        </p:nvSpPr>
        <p:spPr/>
        <p:txBody>
          <a:bodyPr/>
          <a:lstStyle/>
          <a:p>
            <a:endParaRPr lang="en-US"/>
          </a:p>
        </p:txBody>
      </p:sp>
      <p:sp>
        <p:nvSpPr>
          <p:cNvPr id="7" name="텍스트 개체 틀 6"/>
          <p:cNvSpPr>
            <a:spLocks noGrp="1"/>
          </p:cNvSpPr>
          <p:nvPr>
            <p:ph type="body" sz="quarter" idx="13"/>
          </p:nvPr>
        </p:nvSpPr>
        <p:spPr>
          <a:xfrm>
            <a:off x="214282" y="214290"/>
            <a:ext cx="757318" cy="428628"/>
          </a:xfrm>
        </p:spPr>
        <p:txBody>
          <a:bodyPr>
            <a:normAutofit fontScale="85000" lnSpcReduction="20000"/>
          </a:bodyPr>
          <a:lstStyle/>
          <a:p>
            <a:r>
              <a:rPr lang="en-US" altLang="ko-KR" dirty="0" smtClean="0"/>
              <a:t>4</a:t>
            </a:r>
            <a:r>
              <a:rPr lang="en-US" altLang="ko-KR" dirty="0" smtClean="0">
                <a:solidFill>
                  <a:schemeClr val="tx1"/>
                </a:solidFill>
              </a:rPr>
              <a:t>.5</a:t>
            </a:r>
            <a:endParaRPr lang="ko-KR" altLang="en-US" dirty="0">
              <a:solidFill>
                <a:schemeClr val="tx1"/>
              </a:solidFill>
            </a:endParaRPr>
          </a:p>
        </p:txBody>
      </p:sp>
      <p:sp>
        <p:nvSpPr>
          <p:cNvPr id="2" name="TextBox 1"/>
          <p:cNvSpPr txBox="1"/>
          <p:nvPr/>
        </p:nvSpPr>
        <p:spPr>
          <a:xfrm>
            <a:off x="395536" y="1340768"/>
            <a:ext cx="8621596" cy="400110"/>
          </a:xfrm>
          <a:prstGeom prst="rect">
            <a:avLst/>
          </a:prstGeom>
          <a:noFill/>
        </p:spPr>
        <p:txBody>
          <a:bodyPr wrap="none" rtlCol="0">
            <a:spAutoFit/>
          </a:bodyPr>
          <a:lstStyle/>
          <a:p>
            <a:r>
              <a:rPr lang="en-US" sz="2000" b="1" dirty="0"/>
              <a:t>Static data prevents tests from being fully independent of each other.</a:t>
            </a:r>
            <a:endParaRPr lang="en-US" sz="2000" dirty="0"/>
          </a:p>
        </p:txBody>
      </p:sp>
      <p:pic>
        <p:nvPicPr>
          <p:cNvPr id="8" name="Picture 7"/>
          <p:cNvPicPr>
            <a:picLocks noChangeAspect="1"/>
          </p:cNvPicPr>
          <p:nvPr/>
        </p:nvPicPr>
        <p:blipFill>
          <a:blip r:embed="rId3"/>
          <a:stretch>
            <a:fillRect/>
          </a:stretch>
        </p:blipFill>
        <p:spPr>
          <a:xfrm>
            <a:off x="1412192" y="1930400"/>
            <a:ext cx="6976232" cy="4402114"/>
          </a:xfrm>
          <a:prstGeom prst="rect">
            <a:avLst/>
          </a:prstGeom>
        </p:spPr>
      </p:pic>
    </p:spTree>
    <p:extLst>
      <p:ext uri="{BB962C8B-B14F-4D97-AF65-F5344CB8AC3E}">
        <p14:creationId xmlns:p14="http://schemas.microsoft.com/office/powerpoint/2010/main" val="165126632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dirty="0" smtClean="0"/>
              <a:t>Static Cling</a:t>
            </a:r>
            <a:endParaRPr lang="ko-KR" altLang="en-US" dirty="0"/>
          </a:p>
        </p:txBody>
      </p:sp>
      <p:sp>
        <p:nvSpPr>
          <p:cNvPr id="4" name="Text Placeholder 3"/>
          <p:cNvSpPr>
            <a:spLocks noGrp="1"/>
          </p:cNvSpPr>
          <p:nvPr>
            <p:ph type="body" sz="quarter" idx="11"/>
          </p:nvPr>
        </p:nvSpPr>
        <p:spPr/>
        <p:txBody>
          <a:bodyPr/>
          <a:lstStyle/>
          <a:p>
            <a:endParaRPr lang="en-US"/>
          </a:p>
        </p:txBody>
      </p:sp>
      <p:sp>
        <p:nvSpPr>
          <p:cNvPr id="7" name="텍스트 개체 틀 6"/>
          <p:cNvSpPr>
            <a:spLocks noGrp="1"/>
          </p:cNvSpPr>
          <p:nvPr>
            <p:ph type="body" sz="quarter" idx="13"/>
          </p:nvPr>
        </p:nvSpPr>
        <p:spPr>
          <a:xfrm>
            <a:off x="214282" y="214290"/>
            <a:ext cx="757318" cy="428628"/>
          </a:xfrm>
        </p:spPr>
        <p:txBody>
          <a:bodyPr>
            <a:normAutofit fontScale="85000" lnSpcReduction="20000"/>
          </a:bodyPr>
          <a:lstStyle/>
          <a:p>
            <a:r>
              <a:rPr lang="en-US" altLang="ko-KR" dirty="0" smtClean="0"/>
              <a:t>4</a:t>
            </a:r>
            <a:r>
              <a:rPr lang="en-US" altLang="ko-KR" dirty="0" smtClean="0">
                <a:solidFill>
                  <a:schemeClr val="tx1"/>
                </a:solidFill>
              </a:rPr>
              <a:t>.5</a:t>
            </a:r>
            <a:endParaRPr lang="ko-KR" altLang="en-US" dirty="0">
              <a:solidFill>
                <a:schemeClr val="tx1"/>
              </a:solidFill>
            </a:endParaRPr>
          </a:p>
        </p:txBody>
      </p:sp>
      <p:sp>
        <p:nvSpPr>
          <p:cNvPr id="5" name="Rectangle 4"/>
          <p:cNvSpPr/>
          <p:nvPr/>
        </p:nvSpPr>
        <p:spPr>
          <a:xfrm>
            <a:off x="1043608" y="1340768"/>
            <a:ext cx="6840760" cy="400110"/>
          </a:xfrm>
          <a:prstGeom prst="rect">
            <a:avLst/>
          </a:prstGeom>
        </p:spPr>
        <p:txBody>
          <a:bodyPr wrap="square">
            <a:spAutoFit/>
          </a:bodyPr>
          <a:lstStyle/>
          <a:p>
            <a:r>
              <a:rPr lang="en-US" sz="2000" b="1" dirty="0"/>
              <a:t>Static variables will make our test fail unexpectedly.</a:t>
            </a:r>
            <a:endParaRPr lang="en-US" sz="2000" dirty="0"/>
          </a:p>
        </p:txBody>
      </p:sp>
      <p:pic>
        <p:nvPicPr>
          <p:cNvPr id="9" name="Picture 8"/>
          <p:cNvPicPr>
            <a:picLocks noChangeAspect="1"/>
          </p:cNvPicPr>
          <p:nvPr/>
        </p:nvPicPr>
        <p:blipFill>
          <a:blip r:embed="rId3"/>
          <a:stretch>
            <a:fillRect/>
          </a:stretch>
        </p:blipFill>
        <p:spPr>
          <a:xfrm>
            <a:off x="899593" y="2171699"/>
            <a:ext cx="7587024" cy="3628577"/>
          </a:xfrm>
          <a:prstGeom prst="rect">
            <a:avLst/>
          </a:prstGeom>
        </p:spPr>
      </p:pic>
    </p:spTree>
    <p:extLst>
      <p:ext uri="{BB962C8B-B14F-4D97-AF65-F5344CB8AC3E}">
        <p14:creationId xmlns:p14="http://schemas.microsoft.com/office/powerpoint/2010/main" val="312038546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dirty="0" smtClean="0"/>
              <a:t>Static Cling</a:t>
            </a:r>
            <a:endParaRPr lang="ko-KR" altLang="en-US" dirty="0"/>
          </a:p>
        </p:txBody>
      </p:sp>
      <p:sp>
        <p:nvSpPr>
          <p:cNvPr id="4" name="Text Placeholder 3"/>
          <p:cNvSpPr>
            <a:spLocks noGrp="1"/>
          </p:cNvSpPr>
          <p:nvPr>
            <p:ph type="body" sz="quarter" idx="11"/>
          </p:nvPr>
        </p:nvSpPr>
        <p:spPr/>
        <p:txBody>
          <a:bodyPr/>
          <a:lstStyle/>
          <a:p>
            <a:endParaRPr lang="en-US"/>
          </a:p>
        </p:txBody>
      </p:sp>
      <p:sp>
        <p:nvSpPr>
          <p:cNvPr id="7" name="텍스트 개체 틀 6"/>
          <p:cNvSpPr>
            <a:spLocks noGrp="1"/>
          </p:cNvSpPr>
          <p:nvPr>
            <p:ph type="body" sz="quarter" idx="13"/>
          </p:nvPr>
        </p:nvSpPr>
        <p:spPr>
          <a:xfrm>
            <a:off x="214282" y="214290"/>
            <a:ext cx="757318" cy="428628"/>
          </a:xfrm>
        </p:spPr>
        <p:txBody>
          <a:bodyPr>
            <a:normAutofit fontScale="85000" lnSpcReduction="20000"/>
          </a:bodyPr>
          <a:lstStyle/>
          <a:p>
            <a:r>
              <a:rPr lang="en-US" altLang="ko-KR" dirty="0" smtClean="0"/>
              <a:t>4</a:t>
            </a:r>
            <a:r>
              <a:rPr lang="en-US" altLang="ko-KR" dirty="0" smtClean="0">
                <a:solidFill>
                  <a:schemeClr val="tx1"/>
                </a:solidFill>
              </a:rPr>
              <a:t>.5</a:t>
            </a:r>
            <a:endParaRPr lang="ko-KR" altLang="en-US" dirty="0">
              <a:solidFill>
                <a:schemeClr val="tx1"/>
              </a:solidFill>
            </a:endParaRPr>
          </a:p>
        </p:txBody>
      </p:sp>
      <p:sp>
        <p:nvSpPr>
          <p:cNvPr id="5" name="Rectangle 4"/>
          <p:cNvSpPr/>
          <p:nvPr/>
        </p:nvSpPr>
        <p:spPr>
          <a:xfrm>
            <a:off x="827584" y="1268760"/>
            <a:ext cx="6840760" cy="400110"/>
          </a:xfrm>
          <a:prstGeom prst="rect">
            <a:avLst/>
          </a:prstGeom>
        </p:spPr>
        <p:txBody>
          <a:bodyPr wrap="square">
            <a:spAutoFit/>
          </a:bodyPr>
          <a:lstStyle/>
          <a:p>
            <a:r>
              <a:rPr lang="en-US" sz="2000" b="1" dirty="0" smtClean="0"/>
              <a:t>A Bad Solution: Reset </a:t>
            </a:r>
            <a:r>
              <a:rPr lang="en-US" sz="2000" b="1" dirty="0"/>
              <a:t>Shared Data</a:t>
            </a:r>
            <a:endParaRPr lang="en-US" sz="2000" dirty="0"/>
          </a:p>
        </p:txBody>
      </p:sp>
      <p:sp>
        <p:nvSpPr>
          <p:cNvPr id="2" name="Rectangle 1"/>
          <p:cNvSpPr/>
          <p:nvPr/>
        </p:nvSpPr>
        <p:spPr>
          <a:xfrm>
            <a:off x="827584" y="1844824"/>
            <a:ext cx="4977770" cy="400110"/>
          </a:xfrm>
          <a:prstGeom prst="rect">
            <a:avLst/>
          </a:prstGeom>
        </p:spPr>
        <p:txBody>
          <a:bodyPr wrap="none">
            <a:spAutoFit/>
          </a:bodyPr>
          <a:lstStyle/>
          <a:p>
            <a:r>
              <a:rPr lang="en-US" sz="2000" b="1" dirty="0"/>
              <a:t>A Better Solution: Remove Side-Effects</a:t>
            </a:r>
            <a:endParaRPr lang="en-US" sz="2000" dirty="0"/>
          </a:p>
        </p:txBody>
      </p:sp>
      <p:sp>
        <p:nvSpPr>
          <p:cNvPr id="8" name="Rectangle 7"/>
          <p:cNvSpPr/>
          <p:nvPr/>
        </p:nvSpPr>
        <p:spPr>
          <a:xfrm>
            <a:off x="899592" y="2636912"/>
            <a:ext cx="7416824" cy="646331"/>
          </a:xfrm>
          <a:prstGeom prst="rect">
            <a:avLst/>
          </a:prstGeom>
        </p:spPr>
        <p:txBody>
          <a:bodyPr wrap="square">
            <a:spAutoFit/>
          </a:bodyPr>
          <a:lstStyle/>
          <a:p>
            <a:r>
              <a:rPr lang="en-US" dirty="0"/>
              <a:t>First, we extract the static shared data from </a:t>
            </a:r>
            <a:r>
              <a:rPr lang="en-US" b="1" dirty="0" err="1"/>
              <a:t>RecordPlayer</a:t>
            </a:r>
            <a:r>
              <a:rPr lang="en-US" dirty="0"/>
              <a:t> into the new class, called </a:t>
            </a:r>
            <a:r>
              <a:rPr lang="en-US" b="1" dirty="0" err="1"/>
              <a:t>RecordStats</a:t>
            </a:r>
            <a:r>
              <a:rPr lang="en-US" dirty="0"/>
              <a:t>.</a:t>
            </a:r>
          </a:p>
        </p:txBody>
      </p:sp>
      <p:pic>
        <p:nvPicPr>
          <p:cNvPr id="11" name="Picture 10"/>
          <p:cNvPicPr>
            <a:picLocks noChangeAspect="1"/>
          </p:cNvPicPr>
          <p:nvPr/>
        </p:nvPicPr>
        <p:blipFill>
          <a:blip r:embed="rId3"/>
          <a:stretch>
            <a:fillRect/>
          </a:stretch>
        </p:blipFill>
        <p:spPr>
          <a:xfrm>
            <a:off x="611560" y="3717032"/>
            <a:ext cx="8302256" cy="2376264"/>
          </a:xfrm>
          <a:prstGeom prst="rect">
            <a:avLst/>
          </a:prstGeom>
        </p:spPr>
      </p:pic>
    </p:spTree>
    <p:extLst>
      <p:ext uri="{BB962C8B-B14F-4D97-AF65-F5344CB8AC3E}">
        <p14:creationId xmlns:p14="http://schemas.microsoft.com/office/powerpoint/2010/main" val="25950207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dirty="0" smtClean="0"/>
              <a:t>Static Cling</a:t>
            </a:r>
            <a:endParaRPr lang="ko-KR" altLang="en-US" dirty="0"/>
          </a:p>
        </p:txBody>
      </p:sp>
      <p:sp>
        <p:nvSpPr>
          <p:cNvPr id="4" name="Text Placeholder 3"/>
          <p:cNvSpPr>
            <a:spLocks noGrp="1"/>
          </p:cNvSpPr>
          <p:nvPr>
            <p:ph type="body" sz="quarter" idx="11"/>
          </p:nvPr>
        </p:nvSpPr>
        <p:spPr/>
        <p:txBody>
          <a:bodyPr/>
          <a:lstStyle/>
          <a:p>
            <a:endParaRPr lang="en-US"/>
          </a:p>
        </p:txBody>
      </p:sp>
      <p:sp>
        <p:nvSpPr>
          <p:cNvPr id="7" name="텍스트 개체 틀 6"/>
          <p:cNvSpPr>
            <a:spLocks noGrp="1"/>
          </p:cNvSpPr>
          <p:nvPr>
            <p:ph type="body" sz="quarter" idx="13"/>
          </p:nvPr>
        </p:nvSpPr>
        <p:spPr>
          <a:xfrm>
            <a:off x="214282" y="214290"/>
            <a:ext cx="757318" cy="428628"/>
          </a:xfrm>
        </p:spPr>
        <p:txBody>
          <a:bodyPr>
            <a:normAutofit fontScale="85000" lnSpcReduction="20000"/>
          </a:bodyPr>
          <a:lstStyle/>
          <a:p>
            <a:r>
              <a:rPr lang="en-US" altLang="ko-KR" dirty="0" smtClean="0"/>
              <a:t>4</a:t>
            </a:r>
            <a:r>
              <a:rPr lang="en-US" altLang="ko-KR" dirty="0" smtClean="0">
                <a:solidFill>
                  <a:schemeClr val="tx1"/>
                </a:solidFill>
              </a:rPr>
              <a:t>.5</a:t>
            </a:r>
            <a:endParaRPr lang="ko-KR" altLang="en-US" dirty="0">
              <a:solidFill>
                <a:schemeClr val="tx1"/>
              </a:solidFill>
            </a:endParaRPr>
          </a:p>
        </p:txBody>
      </p:sp>
      <p:sp>
        <p:nvSpPr>
          <p:cNvPr id="2" name="Rectangle 1"/>
          <p:cNvSpPr/>
          <p:nvPr/>
        </p:nvSpPr>
        <p:spPr>
          <a:xfrm>
            <a:off x="827584" y="1196752"/>
            <a:ext cx="4977770" cy="400110"/>
          </a:xfrm>
          <a:prstGeom prst="rect">
            <a:avLst/>
          </a:prstGeom>
        </p:spPr>
        <p:txBody>
          <a:bodyPr wrap="none">
            <a:spAutoFit/>
          </a:bodyPr>
          <a:lstStyle/>
          <a:p>
            <a:r>
              <a:rPr lang="en-US" sz="2000" b="1" dirty="0"/>
              <a:t>A Better Solution: Remove Side-Effects</a:t>
            </a:r>
            <a:endParaRPr lang="en-US" sz="2000" dirty="0"/>
          </a:p>
        </p:txBody>
      </p:sp>
      <p:pic>
        <p:nvPicPr>
          <p:cNvPr id="6" name="Picture 5"/>
          <p:cNvPicPr>
            <a:picLocks noChangeAspect="1"/>
          </p:cNvPicPr>
          <p:nvPr/>
        </p:nvPicPr>
        <p:blipFill>
          <a:blip r:embed="rId3"/>
          <a:stretch>
            <a:fillRect/>
          </a:stretch>
        </p:blipFill>
        <p:spPr>
          <a:xfrm>
            <a:off x="868176" y="2852936"/>
            <a:ext cx="6944184" cy="2837408"/>
          </a:xfrm>
          <a:prstGeom prst="rect">
            <a:avLst/>
          </a:prstGeom>
        </p:spPr>
      </p:pic>
      <p:sp>
        <p:nvSpPr>
          <p:cNvPr id="10" name="Rectangle 9"/>
          <p:cNvSpPr/>
          <p:nvPr/>
        </p:nvSpPr>
        <p:spPr>
          <a:xfrm>
            <a:off x="827584" y="2204864"/>
            <a:ext cx="1781532" cy="400110"/>
          </a:xfrm>
          <a:prstGeom prst="rect">
            <a:avLst/>
          </a:prstGeom>
        </p:spPr>
        <p:txBody>
          <a:bodyPr wrap="none">
            <a:spAutoFit/>
          </a:bodyPr>
          <a:lstStyle/>
          <a:p>
            <a:r>
              <a:rPr lang="en-US" sz="2000" b="1" dirty="0" smtClean="0"/>
              <a:t>Parameterize</a:t>
            </a:r>
            <a:endParaRPr lang="en-US" sz="2000" dirty="0"/>
          </a:p>
        </p:txBody>
      </p:sp>
    </p:spTree>
    <p:extLst>
      <p:ext uri="{BB962C8B-B14F-4D97-AF65-F5344CB8AC3E}">
        <p14:creationId xmlns:p14="http://schemas.microsoft.com/office/powerpoint/2010/main" val="335958129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dirty="0" smtClean="0"/>
              <a:t>Static Cling</a:t>
            </a:r>
            <a:endParaRPr lang="ko-KR" altLang="en-US" dirty="0"/>
          </a:p>
        </p:txBody>
      </p:sp>
      <p:sp>
        <p:nvSpPr>
          <p:cNvPr id="4" name="Text Placeholder 3"/>
          <p:cNvSpPr>
            <a:spLocks noGrp="1"/>
          </p:cNvSpPr>
          <p:nvPr>
            <p:ph type="body" sz="quarter" idx="11"/>
          </p:nvPr>
        </p:nvSpPr>
        <p:spPr/>
        <p:txBody>
          <a:bodyPr/>
          <a:lstStyle/>
          <a:p>
            <a:endParaRPr lang="en-US"/>
          </a:p>
        </p:txBody>
      </p:sp>
      <p:sp>
        <p:nvSpPr>
          <p:cNvPr id="7" name="텍스트 개체 틀 6"/>
          <p:cNvSpPr>
            <a:spLocks noGrp="1"/>
          </p:cNvSpPr>
          <p:nvPr>
            <p:ph type="body" sz="quarter" idx="13"/>
          </p:nvPr>
        </p:nvSpPr>
        <p:spPr>
          <a:xfrm>
            <a:off x="214282" y="214290"/>
            <a:ext cx="757318" cy="428628"/>
          </a:xfrm>
        </p:spPr>
        <p:txBody>
          <a:bodyPr>
            <a:normAutofit fontScale="85000" lnSpcReduction="20000"/>
          </a:bodyPr>
          <a:lstStyle/>
          <a:p>
            <a:r>
              <a:rPr lang="en-US" altLang="ko-KR" dirty="0" smtClean="0"/>
              <a:t>4</a:t>
            </a:r>
            <a:r>
              <a:rPr lang="en-US" altLang="ko-KR" dirty="0" smtClean="0">
                <a:solidFill>
                  <a:schemeClr val="tx1"/>
                </a:solidFill>
              </a:rPr>
              <a:t>.5</a:t>
            </a:r>
            <a:endParaRPr lang="ko-KR" altLang="en-US" dirty="0">
              <a:solidFill>
                <a:schemeClr val="tx1"/>
              </a:solidFill>
            </a:endParaRPr>
          </a:p>
        </p:txBody>
      </p:sp>
      <p:sp>
        <p:nvSpPr>
          <p:cNvPr id="2" name="Rectangle 1"/>
          <p:cNvSpPr/>
          <p:nvPr/>
        </p:nvSpPr>
        <p:spPr>
          <a:xfrm>
            <a:off x="827584" y="1196752"/>
            <a:ext cx="4977770" cy="400110"/>
          </a:xfrm>
          <a:prstGeom prst="rect">
            <a:avLst/>
          </a:prstGeom>
        </p:spPr>
        <p:txBody>
          <a:bodyPr wrap="none">
            <a:spAutoFit/>
          </a:bodyPr>
          <a:lstStyle/>
          <a:p>
            <a:r>
              <a:rPr lang="en-US" sz="2000" b="1" dirty="0"/>
              <a:t>A Better Solution: Remove Side-Effects</a:t>
            </a:r>
            <a:endParaRPr lang="en-US" sz="2000" dirty="0"/>
          </a:p>
        </p:txBody>
      </p:sp>
      <p:pic>
        <p:nvPicPr>
          <p:cNvPr id="6" name="Picture 5"/>
          <p:cNvPicPr>
            <a:picLocks noChangeAspect="1"/>
          </p:cNvPicPr>
          <p:nvPr/>
        </p:nvPicPr>
        <p:blipFill>
          <a:blip r:embed="rId3"/>
          <a:stretch>
            <a:fillRect/>
          </a:stretch>
        </p:blipFill>
        <p:spPr>
          <a:xfrm>
            <a:off x="868176" y="2852936"/>
            <a:ext cx="6944184" cy="2837408"/>
          </a:xfrm>
          <a:prstGeom prst="rect">
            <a:avLst/>
          </a:prstGeom>
        </p:spPr>
      </p:pic>
      <p:sp>
        <p:nvSpPr>
          <p:cNvPr id="10" name="Rectangle 9"/>
          <p:cNvSpPr/>
          <p:nvPr/>
        </p:nvSpPr>
        <p:spPr>
          <a:xfrm>
            <a:off x="827584" y="2204864"/>
            <a:ext cx="1781532" cy="400110"/>
          </a:xfrm>
          <a:prstGeom prst="rect">
            <a:avLst/>
          </a:prstGeom>
        </p:spPr>
        <p:txBody>
          <a:bodyPr wrap="none">
            <a:spAutoFit/>
          </a:bodyPr>
          <a:lstStyle/>
          <a:p>
            <a:r>
              <a:rPr lang="en-US" sz="2000" b="1" dirty="0" smtClean="0"/>
              <a:t>Parameterize</a:t>
            </a:r>
            <a:endParaRPr lang="en-US" sz="2000" dirty="0"/>
          </a:p>
        </p:txBody>
      </p:sp>
    </p:spTree>
    <p:extLst>
      <p:ext uri="{BB962C8B-B14F-4D97-AF65-F5344CB8AC3E}">
        <p14:creationId xmlns:p14="http://schemas.microsoft.com/office/powerpoint/2010/main" val="55558828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dirty="0" smtClean="0"/>
              <a:t>Static Cling</a:t>
            </a:r>
            <a:endParaRPr lang="ko-KR" altLang="en-US" dirty="0"/>
          </a:p>
        </p:txBody>
      </p:sp>
      <p:sp>
        <p:nvSpPr>
          <p:cNvPr id="4" name="Text Placeholder 3"/>
          <p:cNvSpPr>
            <a:spLocks noGrp="1"/>
          </p:cNvSpPr>
          <p:nvPr>
            <p:ph type="body" sz="quarter" idx="11"/>
          </p:nvPr>
        </p:nvSpPr>
        <p:spPr/>
        <p:txBody>
          <a:bodyPr/>
          <a:lstStyle/>
          <a:p>
            <a:endParaRPr lang="en-US"/>
          </a:p>
        </p:txBody>
      </p:sp>
      <p:sp>
        <p:nvSpPr>
          <p:cNvPr id="7" name="텍스트 개체 틀 6"/>
          <p:cNvSpPr>
            <a:spLocks noGrp="1"/>
          </p:cNvSpPr>
          <p:nvPr>
            <p:ph type="body" sz="quarter" idx="13"/>
          </p:nvPr>
        </p:nvSpPr>
        <p:spPr>
          <a:xfrm>
            <a:off x="214282" y="214290"/>
            <a:ext cx="757318" cy="428628"/>
          </a:xfrm>
        </p:spPr>
        <p:txBody>
          <a:bodyPr>
            <a:normAutofit fontScale="85000" lnSpcReduction="20000"/>
          </a:bodyPr>
          <a:lstStyle/>
          <a:p>
            <a:r>
              <a:rPr lang="en-US" altLang="ko-KR" dirty="0" smtClean="0"/>
              <a:t>4</a:t>
            </a:r>
            <a:r>
              <a:rPr lang="en-US" altLang="ko-KR" dirty="0" smtClean="0">
                <a:solidFill>
                  <a:schemeClr val="tx1"/>
                </a:solidFill>
              </a:rPr>
              <a:t>.5</a:t>
            </a:r>
            <a:endParaRPr lang="ko-KR" altLang="en-US" dirty="0">
              <a:solidFill>
                <a:schemeClr val="tx1"/>
              </a:solidFill>
            </a:endParaRPr>
          </a:p>
        </p:txBody>
      </p:sp>
      <p:sp>
        <p:nvSpPr>
          <p:cNvPr id="2" name="Rectangle 1"/>
          <p:cNvSpPr/>
          <p:nvPr/>
        </p:nvSpPr>
        <p:spPr>
          <a:xfrm>
            <a:off x="827584" y="1196752"/>
            <a:ext cx="4977770" cy="400110"/>
          </a:xfrm>
          <a:prstGeom prst="rect">
            <a:avLst/>
          </a:prstGeom>
        </p:spPr>
        <p:txBody>
          <a:bodyPr wrap="none">
            <a:spAutoFit/>
          </a:bodyPr>
          <a:lstStyle/>
          <a:p>
            <a:r>
              <a:rPr lang="en-US" sz="2000" b="1" dirty="0"/>
              <a:t>A Better Solution: Remove Side-Effects</a:t>
            </a:r>
            <a:endParaRPr lang="en-US" sz="2000" dirty="0"/>
          </a:p>
        </p:txBody>
      </p:sp>
      <p:sp>
        <p:nvSpPr>
          <p:cNvPr id="10" name="Rectangle 9"/>
          <p:cNvSpPr/>
          <p:nvPr/>
        </p:nvSpPr>
        <p:spPr>
          <a:xfrm>
            <a:off x="827584" y="2204864"/>
            <a:ext cx="1932816" cy="400110"/>
          </a:xfrm>
          <a:prstGeom prst="rect">
            <a:avLst/>
          </a:prstGeom>
        </p:spPr>
        <p:txBody>
          <a:bodyPr wrap="none">
            <a:spAutoFit/>
          </a:bodyPr>
          <a:lstStyle/>
          <a:p>
            <a:r>
              <a:rPr lang="en-US" sz="2000" b="1" dirty="0" smtClean="0"/>
              <a:t>Updated Tests</a:t>
            </a:r>
            <a:endParaRPr lang="en-US" sz="2000" dirty="0"/>
          </a:p>
        </p:txBody>
      </p:sp>
      <p:pic>
        <p:nvPicPr>
          <p:cNvPr id="8" name="Picture 7"/>
          <p:cNvPicPr>
            <a:picLocks noChangeAspect="1"/>
          </p:cNvPicPr>
          <p:nvPr/>
        </p:nvPicPr>
        <p:blipFill>
          <a:blip r:embed="rId3"/>
          <a:stretch>
            <a:fillRect/>
          </a:stretch>
        </p:blipFill>
        <p:spPr>
          <a:xfrm>
            <a:off x="1187624" y="2780928"/>
            <a:ext cx="6624736" cy="3669584"/>
          </a:xfrm>
          <a:prstGeom prst="rect">
            <a:avLst/>
          </a:prstGeom>
        </p:spPr>
      </p:pic>
    </p:spTree>
    <p:extLst>
      <p:ext uri="{BB962C8B-B14F-4D97-AF65-F5344CB8AC3E}">
        <p14:creationId xmlns:p14="http://schemas.microsoft.com/office/powerpoint/2010/main" val="71655407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dirty="0" smtClean="0"/>
              <a:t>Static Cling</a:t>
            </a:r>
            <a:endParaRPr lang="ko-KR" altLang="en-US" dirty="0"/>
          </a:p>
        </p:txBody>
      </p:sp>
      <p:sp>
        <p:nvSpPr>
          <p:cNvPr id="4" name="Text Placeholder 3"/>
          <p:cNvSpPr>
            <a:spLocks noGrp="1"/>
          </p:cNvSpPr>
          <p:nvPr>
            <p:ph type="body" sz="quarter" idx="11"/>
          </p:nvPr>
        </p:nvSpPr>
        <p:spPr/>
        <p:txBody>
          <a:bodyPr/>
          <a:lstStyle/>
          <a:p>
            <a:endParaRPr lang="en-US"/>
          </a:p>
        </p:txBody>
      </p:sp>
      <p:sp>
        <p:nvSpPr>
          <p:cNvPr id="7" name="텍스트 개체 틀 6"/>
          <p:cNvSpPr>
            <a:spLocks noGrp="1"/>
          </p:cNvSpPr>
          <p:nvPr>
            <p:ph type="body" sz="quarter" idx="13"/>
          </p:nvPr>
        </p:nvSpPr>
        <p:spPr>
          <a:xfrm>
            <a:off x="214282" y="214290"/>
            <a:ext cx="757318" cy="428628"/>
          </a:xfrm>
        </p:spPr>
        <p:txBody>
          <a:bodyPr>
            <a:normAutofit fontScale="85000" lnSpcReduction="20000"/>
          </a:bodyPr>
          <a:lstStyle/>
          <a:p>
            <a:r>
              <a:rPr lang="en-US" altLang="ko-KR" dirty="0" smtClean="0"/>
              <a:t>4</a:t>
            </a:r>
            <a:r>
              <a:rPr lang="en-US" altLang="ko-KR" dirty="0" smtClean="0">
                <a:solidFill>
                  <a:schemeClr val="tx1"/>
                </a:solidFill>
              </a:rPr>
              <a:t>.5</a:t>
            </a:r>
            <a:endParaRPr lang="ko-KR" altLang="en-US" dirty="0">
              <a:solidFill>
                <a:schemeClr val="tx1"/>
              </a:solidFill>
            </a:endParaRPr>
          </a:p>
        </p:txBody>
      </p:sp>
      <p:sp>
        <p:nvSpPr>
          <p:cNvPr id="2" name="Rectangle 1"/>
          <p:cNvSpPr/>
          <p:nvPr/>
        </p:nvSpPr>
        <p:spPr>
          <a:xfrm>
            <a:off x="827584" y="1196752"/>
            <a:ext cx="4977770" cy="400110"/>
          </a:xfrm>
          <a:prstGeom prst="rect">
            <a:avLst/>
          </a:prstGeom>
        </p:spPr>
        <p:txBody>
          <a:bodyPr wrap="none">
            <a:spAutoFit/>
          </a:bodyPr>
          <a:lstStyle/>
          <a:p>
            <a:r>
              <a:rPr lang="en-US" sz="2000" b="1" dirty="0"/>
              <a:t>A Better Solution: Remove Side-Effects</a:t>
            </a:r>
            <a:endParaRPr lang="en-US" sz="2000" dirty="0"/>
          </a:p>
        </p:txBody>
      </p:sp>
      <p:sp>
        <p:nvSpPr>
          <p:cNvPr id="10" name="Rectangle 9"/>
          <p:cNvSpPr/>
          <p:nvPr/>
        </p:nvSpPr>
        <p:spPr>
          <a:xfrm>
            <a:off x="827584" y="1772816"/>
            <a:ext cx="1932816" cy="400110"/>
          </a:xfrm>
          <a:prstGeom prst="rect">
            <a:avLst/>
          </a:prstGeom>
        </p:spPr>
        <p:txBody>
          <a:bodyPr wrap="none">
            <a:spAutoFit/>
          </a:bodyPr>
          <a:lstStyle/>
          <a:p>
            <a:r>
              <a:rPr lang="en-US" sz="2000" b="1" dirty="0" smtClean="0"/>
              <a:t>Updated Tests</a:t>
            </a:r>
            <a:endParaRPr lang="en-US" sz="2000" dirty="0"/>
          </a:p>
        </p:txBody>
      </p:sp>
      <p:pic>
        <p:nvPicPr>
          <p:cNvPr id="8" name="Picture 7"/>
          <p:cNvPicPr>
            <a:picLocks noChangeAspect="1"/>
          </p:cNvPicPr>
          <p:nvPr/>
        </p:nvPicPr>
        <p:blipFill>
          <a:blip r:embed="rId3"/>
          <a:stretch>
            <a:fillRect/>
          </a:stretch>
        </p:blipFill>
        <p:spPr>
          <a:xfrm>
            <a:off x="1187624" y="2348880"/>
            <a:ext cx="6624736" cy="3669584"/>
          </a:xfrm>
          <a:prstGeom prst="rect">
            <a:avLst/>
          </a:prstGeom>
        </p:spPr>
      </p:pic>
      <p:sp>
        <p:nvSpPr>
          <p:cNvPr id="5" name="Rectangle 4"/>
          <p:cNvSpPr/>
          <p:nvPr/>
        </p:nvSpPr>
        <p:spPr>
          <a:xfrm>
            <a:off x="3125594" y="6093296"/>
            <a:ext cx="2454518" cy="369332"/>
          </a:xfrm>
          <a:prstGeom prst="rect">
            <a:avLst/>
          </a:prstGeom>
        </p:spPr>
        <p:txBody>
          <a:bodyPr wrap="none">
            <a:spAutoFit/>
          </a:bodyPr>
          <a:lstStyle/>
          <a:p>
            <a:r>
              <a:rPr lang="en-US" b="1" dirty="0"/>
              <a:t>Creation </a:t>
            </a:r>
            <a:r>
              <a:rPr lang="en-US" b="1" dirty="0" smtClean="0"/>
              <a:t>Complexity </a:t>
            </a:r>
            <a:endParaRPr lang="en-US" dirty="0"/>
          </a:p>
        </p:txBody>
      </p:sp>
    </p:spTree>
    <p:extLst>
      <p:ext uri="{BB962C8B-B14F-4D97-AF65-F5344CB8AC3E}">
        <p14:creationId xmlns:p14="http://schemas.microsoft.com/office/powerpoint/2010/main" val="114151295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Grp="1" noChangeArrowheads="1"/>
          </p:cNvSpPr>
          <p:nvPr>
            <p:ph type="body"/>
          </p:nvPr>
        </p:nvSpPr>
        <p:spPr>
          <a:xfrm>
            <a:off x="685907" y="1979835"/>
            <a:ext cx="7759325" cy="1953221"/>
          </a:xfrm>
          <a:ln/>
        </p:spPr>
        <p:txBody>
          <a:bodyPr anchor="t"/>
          <a:lstStyle/>
          <a:p>
            <a:pPr marL="308610" indent="-291465">
              <a:spcBef>
                <a:spcPts val="720"/>
              </a:spcBef>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Lst>
            </a:pPr>
            <a:r>
              <a:rPr lang="en-GB" sz="4900" i="1" dirty="0">
                <a:latin typeface="Arial"/>
                <a:cs typeface="Arial"/>
              </a:rPr>
              <a:t>Software Craftsmanship is a long journey to mastery</a:t>
            </a:r>
          </a:p>
        </p:txBody>
      </p:sp>
      <p:sp>
        <p:nvSpPr>
          <p:cNvPr id="3" name="TextBox 2"/>
          <p:cNvSpPr txBox="1"/>
          <p:nvPr/>
        </p:nvSpPr>
        <p:spPr>
          <a:xfrm>
            <a:off x="248574" y="169524"/>
            <a:ext cx="6395128" cy="379164"/>
          </a:xfrm>
          <a:prstGeom prst="rect">
            <a:avLst/>
          </a:prstGeom>
          <a:noFill/>
        </p:spPr>
        <p:txBody>
          <a:bodyPr wrap="square" rtlCol="0">
            <a:spAutoFit/>
          </a:bodyPr>
          <a:lstStyle/>
          <a:p>
            <a:pPr>
              <a:lnSpc>
                <a:spcPts val="2300"/>
              </a:lnSpc>
            </a:pPr>
            <a:r>
              <a:rPr lang="en-US" altLang="ko-KR" sz="1600" b="1" spc="-20" dirty="0" smtClean="0">
                <a:latin typeface="나눔고딕"/>
                <a:ea typeface="나눔고딕"/>
                <a:cs typeface="나눔고딕"/>
              </a:rPr>
              <a:t>1.8 </a:t>
            </a:r>
            <a:r>
              <a:rPr lang="en-GB" sz="1600" b="1" spc="-20" dirty="0" smtClean="0">
                <a:latin typeface="나눔고딕"/>
                <a:ea typeface="나눔고딕"/>
                <a:cs typeface="나눔고딕"/>
              </a:rPr>
              <a:t>Practices</a:t>
            </a:r>
            <a:endParaRPr lang="en-US" altLang="ko-KR" sz="1600" b="1" spc="-20" dirty="0" smtClean="0">
              <a:latin typeface="나눔고딕"/>
              <a:ea typeface="나눔고딕"/>
              <a:cs typeface="나눔고딕"/>
            </a:endParaRPr>
          </a:p>
        </p:txBody>
      </p:sp>
    </p:spTree>
    <p:extLst>
      <p:ext uri="{BB962C8B-B14F-4D97-AF65-F5344CB8AC3E}">
        <p14:creationId xmlns:p14="http://schemas.microsoft.com/office/powerpoint/2010/main" val="413084770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dirty="0" smtClean="0"/>
              <a:t>Static Cling</a:t>
            </a:r>
            <a:endParaRPr lang="ko-KR" altLang="en-US" dirty="0"/>
          </a:p>
        </p:txBody>
      </p:sp>
      <p:sp>
        <p:nvSpPr>
          <p:cNvPr id="4" name="Text Placeholder 3"/>
          <p:cNvSpPr>
            <a:spLocks noGrp="1"/>
          </p:cNvSpPr>
          <p:nvPr>
            <p:ph type="body" sz="quarter" idx="11"/>
          </p:nvPr>
        </p:nvSpPr>
        <p:spPr/>
        <p:txBody>
          <a:bodyPr/>
          <a:lstStyle/>
          <a:p>
            <a:endParaRPr lang="en-US"/>
          </a:p>
        </p:txBody>
      </p:sp>
      <p:sp>
        <p:nvSpPr>
          <p:cNvPr id="7" name="텍스트 개체 틀 6"/>
          <p:cNvSpPr>
            <a:spLocks noGrp="1"/>
          </p:cNvSpPr>
          <p:nvPr>
            <p:ph type="body" sz="quarter" idx="13"/>
          </p:nvPr>
        </p:nvSpPr>
        <p:spPr>
          <a:xfrm>
            <a:off x="214282" y="214290"/>
            <a:ext cx="757318" cy="428628"/>
          </a:xfrm>
        </p:spPr>
        <p:txBody>
          <a:bodyPr>
            <a:normAutofit fontScale="85000" lnSpcReduction="20000"/>
          </a:bodyPr>
          <a:lstStyle/>
          <a:p>
            <a:r>
              <a:rPr lang="en-US" altLang="ko-KR" dirty="0" smtClean="0"/>
              <a:t>4</a:t>
            </a:r>
            <a:r>
              <a:rPr lang="en-US" altLang="ko-KR" dirty="0" smtClean="0">
                <a:solidFill>
                  <a:schemeClr val="tx1"/>
                </a:solidFill>
              </a:rPr>
              <a:t>.5</a:t>
            </a:r>
            <a:endParaRPr lang="ko-KR" altLang="en-US" dirty="0">
              <a:solidFill>
                <a:schemeClr val="tx1"/>
              </a:solidFill>
            </a:endParaRPr>
          </a:p>
        </p:txBody>
      </p:sp>
      <p:sp>
        <p:nvSpPr>
          <p:cNvPr id="10" name="Rectangle 9"/>
          <p:cNvSpPr/>
          <p:nvPr/>
        </p:nvSpPr>
        <p:spPr>
          <a:xfrm>
            <a:off x="827584" y="1196752"/>
            <a:ext cx="2544286" cy="400110"/>
          </a:xfrm>
          <a:prstGeom prst="rect">
            <a:avLst/>
          </a:prstGeom>
        </p:spPr>
        <p:txBody>
          <a:bodyPr wrap="none">
            <a:spAutoFit/>
          </a:bodyPr>
          <a:lstStyle/>
          <a:p>
            <a:r>
              <a:rPr lang="en-US" sz="2000" b="1" dirty="0" smtClean="0"/>
              <a:t>Solution: A Factory</a:t>
            </a:r>
            <a:endParaRPr lang="en-US" sz="2000" dirty="0"/>
          </a:p>
        </p:txBody>
      </p:sp>
      <p:pic>
        <p:nvPicPr>
          <p:cNvPr id="6" name="Picture 5"/>
          <p:cNvPicPr>
            <a:picLocks noChangeAspect="1"/>
          </p:cNvPicPr>
          <p:nvPr/>
        </p:nvPicPr>
        <p:blipFill>
          <a:blip r:embed="rId3"/>
          <a:stretch>
            <a:fillRect/>
          </a:stretch>
        </p:blipFill>
        <p:spPr>
          <a:xfrm>
            <a:off x="1191115" y="2204864"/>
            <a:ext cx="6477229" cy="2952328"/>
          </a:xfrm>
          <a:prstGeom prst="rect">
            <a:avLst/>
          </a:prstGeom>
        </p:spPr>
      </p:pic>
    </p:spTree>
    <p:extLst>
      <p:ext uri="{BB962C8B-B14F-4D97-AF65-F5344CB8AC3E}">
        <p14:creationId xmlns:p14="http://schemas.microsoft.com/office/powerpoint/2010/main" val="42186150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dirty="0" smtClean="0"/>
              <a:t>Static Cling</a:t>
            </a:r>
            <a:endParaRPr lang="ko-KR" altLang="en-US" dirty="0"/>
          </a:p>
        </p:txBody>
      </p:sp>
      <p:sp>
        <p:nvSpPr>
          <p:cNvPr id="4" name="Text Placeholder 3"/>
          <p:cNvSpPr>
            <a:spLocks noGrp="1"/>
          </p:cNvSpPr>
          <p:nvPr>
            <p:ph type="body" sz="quarter" idx="11"/>
          </p:nvPr>
        </p:nvSpPr>
        <p:spPr/>
        <p:txBody>
          <a:bodyPr/>
          <a:lstStyle/>
          <a:p>
            <a:endParaRPr lang="en-US"/>
          </a:p>
        </p:txBody>
      </p:sp>
      <p:sp>
        <p:nvSpPr>
          <p:cNvPr id="7" name="텍스트 개체 틀 6"/>
          <p:cNvSpPr>
            <a:spLocks noGrp="1"/>
          </p:cNvSpPr>
          <p:nvPr>
            <p:ph type="body" sz="quarter" idx="13"/>
          </p:nvPr>
        </p:nvSpPr>
        <p:spPr>
          <a:xfrm>
            <a:off x="214282" y="214290"/>
            <a:ext cx="757318" cy="428628"/>
          </a:xfrm>
        </p:spPr>
        <p:txBody>
          <a:bodyPr>
            <a:normAutofit fontScale="85000" lnSpcReduction="20000"/>
          </a:bodyPr>
          <a:lstStyle/>
          <a:p>
            <a:r>
              <a:rPr lang="en-US" altLang="ko-KR" dirty="0" smtClean="0"/>
              <a:t>4</a:t>
            </a:r>
            <a:r>
              <a:rPr lang="en-US" altLang="ko-KR" dirty="0" smtClean="0">
                <a:solidFill>
                  <a:schemeClr val="tx1"/>
                </a:solidFill>
              </a:rPr>
              <a:t>.5</a:t>
            </a:r>
            <a:endParaRPr lang="ko-KR" altLang="en-US" dirty="0">
              <a:solidFill>
                <a:schemeClr val="tx1"/>
              </a:solidFill>
            </a:endParaRPr>
          </a:p>
        </p:txBody>
      </p:sp>
      <p:sp>
        <p:nvSpPr>
          <p:cNvPr id="10" name="Rectangle 9"/>
          <p:cNvSpPr/>
          <p:nvPr/>
        </p:nvSpPr>
        <p:spPr>
          <a:xfrm>
            <a:off x="155506" y="1196752"/>
            <a:ext cx="2544286" cy="400110"/>
          </a:xfrm>
          <a:prstGeom prst="rect">
            <a:avLst/>
          </a:prstGeom>
        </p:spPr>
        <p:txBody>
          <a:bodyPr wrap="none">
            <a:spAutoFit/>
          </a:bodyPr>
          <a:lstStyle/>
          <a:p>
            <a:r>
              <a:rPr lang="en-US" sz="2000" b="1" dirty="0" smtClean="0"/>
              <a:t>Solution: A Factory</a:t>
            </a:r>
            <a:endParaRPr lang="en-US" sz="2000" dirty="0"/>
          </a:p>
        </p:txBody>
      </p:sp>
      <p:pic>
        <p:nvPicPr>
          <p:cNvPr id="2" name="Picture 1"/>
          <p:cNvPicPr>
            <a:picLocks noChangeAspect="1"/>
          </p:cNvPicPr>
          <p:nvPr/>
        </p:nvPicPr>
        <p:blipFill>
          <a:blip r:embed="rId3"/>
          <a:stretch>
            <a:fillRect/>
          </a:stretch>
        </p:blipFill>
        <p:spPr>
          <a:xfrm>
            <a:off x="3275856" y="1124744"/>
            <a:ext cx="5616624" cy="5366996"/>
          </a:xfrm>
          <a:prstGeom prst="rect">
            <a:avLst/>
          </a:prstGeom>
        </p:spPr>
      </p:pic>
    </p:spTree>
    <p:extLst>
      <p:ext uri="{BB962C8B-B14F-4D97-AF65-F5344CB8AC3E}">
        <p14:creationId xmlns:p14="http://schemas.microsoft.com/office/powerpoint/2010/main" val="272704187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dirty="0" smtClean="0"/>
              <a:t>Private Methods</a:t>
            </a:r>
            <a:endParaRPr lang="ko-KR" altLang="en-US" dirty="0"/>
          </a:p>
        </p:txBody>
      </p:sp>
      <p:sp>
        <p:nvSpPr>
          <p:cNvPr id="4" name="Text Placeholder 3"/>
          <p:cNvSpPr>
            <a:spLocks noGrp="1"/>
          </p:cNvSpPr>
          <p:nvPr>
            <p:ph type="body" sz="quarter" idx="11"/>
          </p:nvPr>
        </p:nvSpPr>
        <p:spPr/>
        <p:txBody>
          <a:bodyPr/>
          <a:lstStyle/>
          <a:p>
            <a:endParaRPr lang="en-US"/>
          </a:p>
        </p:txBody>
      </p:sp>
      <p:sp>
        <p:nvSpPr>
          <p:cNvPr id="7" name="텍스트 개체 틀 6"/>
          <p:cNvSpPr>
            <a:spLocks noGrp="1"/>
          </p:cNvSpPr>
          <p:nvPr>
            <p:ph type="body" sz="quarter" idx="13"/>
          </p:nvPr>
        </p:nvSpPr>
        <p:spPr>
          <a:xfrm>
            <a:off x="214282" y="214290"/>
            <a:ext cx="757318" cy="428628"/>
          </a:xfrm>
        </p:spPr>
        <p:txBody>
          <a:bodyPr>
            <a:normAutofit fontScale="85000" lnSpcReduction="20000"/>
          </a:bodyPr>
          <a:lstStyle/>
          <a:p>
            <a:r>
              <a:rPr lang="en-US" altLang="ko-KR" dirty="0" smtClean="0"/>
              <a:t>4</a:t>
            </a:r>
            <a:r>
              <a:rPr lang="en-US" altLang="ko-KR" dirty="0" smtClean="0">
                <a:solidFill>
                  <a:schemeClr val="tx1"/>
                </a:solidFill>
              </a:rPr>
              <a:t>.6</a:t>
            </a:r>
            <a:endParaRPr lang="ko-KR" altLang="en-US" dirty="0">
              <a:solidFill>
                <a:schemeClr val="tx1"/>
              </a:solidFill>
            </a:endParaRPr>
          </a:p>
        </p:txBody>
      </p:sp>
      <p:pic>
        <p:nvPicPr>
          <p:cNvPr id="5" name="Picture 4"/>
          <p:cNvPicPr>
            <a:picLocks noChangeAspect="1"/>
          </p:cNvPicPr>
          <p:nvPr/>
        </p:nvPicPr>
        <p:blipFill>
          <a:blip r:embed="rId3"/>
          <a:stretch>
            <a:fillRect/>
          </a:stretch>
        </p:blipFill>
        <p:spPr>
          <a:xfrm>
            <a:off x="2555776" y="1124744"/>
            <a:ext cx="4089400" cy="3517900"/>
          </a:xfrm>
          <a:prstGeom prst="rect">
            <a:avLst/>
          </a:prstGeom>
        </p:spPr>
      </p:pic>
      <p:sp>
        <p:nvSpPr>
          <p:cNvPr id="8" name="Rectangle 7"/>
          <p:cNvSpPr/>
          <p:nvPr/>
        </p:nvSpPr>
        <p:spPr>
          <a:xfrm>
            <a:off x="611560" y="4759984"/>
            <a:ext cx="8136904" cy="1631216"/>
          </a:xfrm>
          <a:prstGeom prst="rect">
            <a:avLst/>
          </a:prstGeom>
        </p:spPr>
        <p:txBody>
          <a:bodyPr wrap="square">
            <a:spAutoFit/>
          </a:bodyPr>
          <a:lstStyle/>
          <a:p>
            <a:pPr marL="285750" indent="-285750">
              <a:buFont typeface="Arial"/>
              <a:buChar char="•"/>
            </a:pPr>
            <a:r>
              <a:rPr lang="en-US" sz="2000" dirty="0"/>
              <a:t>Does it perform enough interesting behavior on its own, that's worth calling out?</a:t>
            </a:r>
          </a:p>
          <a:p>
            <a:pPr marL="285750" indent="-285750">
              <a:buFont typeface="Arial"/>
              <a:buChar char="•"/>
            </a:pPr>
            <a:r>
              <a:rPr lang="en-US" sz="2000" dirty="0"/>
              <a:t>Is it complex enough to merit testing on its own?</a:t>
            </a:r>
          </a:p>
          <a:p>
            <a:pPr marL="285750" indent="-285750">
              <a:buFont typeface="Arial"/>
              <a:buChar char="•"/>
            </a:pPr>
            <a:r>
              <a:rPr lang="en-US" sz="2000" dirty="0"/>
              <a:t>Do the high-level API's tests suffice for properly communicating the code's intent?</a:t>
            </a:r>
          </a:p>
        </p:txBody>
      </p:sp>
    </p:spTree>
    <p:extLst>
      <p:ext uri="{BB962C8B-B14F-4D97-AF65-F5344CB8AC3E}">
        <p14:creationId xmlns:p14="http://schemas.microsoft.com/office/powerpoint/2010/main" val="142488964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dirty="0" smtClean="0"/>
              <a:t>Private Methods</a:t>
            </a:r>
            <a:endParaRPr lang="ko-KR" altLang="en-US" dirty="0"/>
          </a:p>
        </p:txBody>
      </p:sp>
      <p:sp>
        <p:nvSpPr>
          <p:cNvPr id="4" name="Text Placeholder 3"/>
          <p:cNvSpPr>
            <a:spLocks noGrp="1"/>
          </p:cNvSpPr>
          <p:nvPr>
            <p:ph type="body" sz="quarter" idx="11"/>
          </p:nvPr>
        </p:nvSpPr>
        <p:spPr/>
        <p:txBody>
          <a:bodyPr/>
          <a:lstStyle/>
          <a:p>
            <a:endParaRPr lang="en-US"/>
          </a:p>
        </p:txBody>
      </p:sp>
      <p:sp>
        <p:nvSpPr>
          <p:cNvPr id="7" name="텍스트 개체 틀 6"/>
          <p:cNvSpPr>
            <a:spLocks noGrp="1"/>
          </p:cNvSpPr>
          <p:nvPr>
            <p:ph type="body" sz="quarter" idx="13"/>
          </p:nvPr>
        </p:nvSpPr>
        <p:spPr>
          <a:xfrm>
            <a:off x="214282" y="214290"/>
            <a:ext cx="757318" cy="428628"/>
          </a:xfrm>
        </p:spPr>
        <p:txBody>
          <a:bodyPr>
            <a:normAutofit fontScale="85000" lnSpcReduction="20000"/>
          </a:bodyPr>
          <a:lstStyle/>
          <a:p>
            <a:r>
              <a:rPr lang="en-US" altLang="ko-KR" dirty="0" smtClean="0"/>
              <a:t>4</a:t>
            </a:r>
            <a:r>
              <a:rPr lang="en-US" altLang="ko-KR" dirty="0" smtClean="0">
                <a:solidFill>
                  <a:schemeClr val="tx1"/>
                </a:solidFill>
              </a:rPr>
              <a:t>.6</a:t>
            </a:r>
            <a:endParaRPr lang="ko-KR" altLang="en-US" dirty="0">
              <a:solidFill>
                <a:schemeClr val="tx1"/>
              </a:solidFill>
            </a:endParaRPr>
          </a:p>
        </p:txBody>
      </p:sp>
      <p:sp>
        <p:nvSpPr>
          <p:cNvPr id="2" name="Rectangle 1"/>
          <p:cNvSpPr/>
          <p:nvPr/>
        </p:nvSpPr>
        <p:spPr>
          <a:xfrm>
            <a:off x="827584" y="1484784"/>
            <a:ext cx="7200800" cy="707886"/>
          </a:xfrm>
          <a:prstGeom prst="rect">
            <a:avLst/>
          </a:prstGeom>
        </p:spPr>
        <p:txBody>
          <a:bodyPr wrap="square">
            <a:spAutoFit/>
          </a:bodyPr>
          <a:lstStyle/>
          <a:p>
            <a:r>
              <a:rPr lang="en-US" sz="2000" b="1" i="1" dirty="0"/>
              <a:t>Short</a:t>
            </a:r>
            <a:r>
              <a:rPr lang="en-US" sz="2000" b="1" dirty="0"/>
              <a:t> and </a:t>
            </a:r>
            <a:r>
              <a:rPr lang="en-US" sz="2000" b="1" i="1" dirty="0"/>
              <a:t>simplistic</a:t>
            </a:r>
            <a:r>
              <a:rPr lang="en-US" sz="2000" b="1" dirty="0"/>
              <a:t> private methods are not interesting,</a:t>
            </a:r>
          </a:p>
          <a:p>
            <a:r>
              <a:rPr lang="en-US" sz="2000" b="1" dirty="0"/>
              <a:t>so don't bother </a:t>
            </a:r>
            <a:r>
              <a:rPr lang="en-US" sz="2000" b="1" dirty="0" err="1"/>
              <a:t>microtesting</a:t>
            </a:r>
            <a:r>
              <a:rPr lang="en-US" sz="2000" b="1" dirty="0"/>
              <a:t> them.</a:t>
            </a:r>
            <a:endParaRPr lang="en-US" sz="2000" dirty="0"/>
          </a:p>
        </p:txBody>
      </p:sp>
      <p:sp>
        <p:nvSpPr>
          <p:cNvPr id="6" name="Rectangle 5"/>
          <p:cNvSpPr/>
          <p:nvPr/>
        </p:nvSpPr>
        <p:spPr>
          <a:xfrm>
            <a:off x="971600" y="2780928"/>
            <a:ext cx="2650535" cy="400110"/>
          </a:xfrm>
          <a:prstGeom prst="rect">
            <a:avLst/>
          </a:prstGeom>
        </p:spPr>
        <p:txBody>
          <a:bodyPr wrap="none">
            <a:spAutoFit/>
          </a:bodyPr>
          <a:lstStyle/>
          <a:p>
            <a:r>
              <a:rPr lang="en-US" sz="2000" b="1" dirty="0"/>
              <a:t>Ease the Restriction</a:t>
            </a:r>
            <a:endParaRPr lang="en-US" sz="2000" dirty="0"/>
          </a:p>
        </p:txBody>
      </p:sp>
      <p:sp>
        <p:nvSpPr>
          <p:cNvPr id="9" name="Rectangle 8"/>
          <p:cNvSpPr/>
          <p:nvPr/>
        </p:nvSpPr>
        <p:spPr>
          <a:xfrm>
            <a:off x="1331640" y="3284984"/>
            <a:ext cx="6840760" cy="923330"/>
          </a:xfrm>
          <a:prstGeom prst="rect">
            <a:avLst/>
          </a:prstGeom>
        </p:spPr>
        <p:txBody>
          <a:bodyPr wrap="square">
            <a:spAutoFit/>
          </a:bodyPr>
          <a:lstStyle/>
          <a:p>
            <a:r>
              <a:rPr lang="en-US" b="1" dirty="0"/>
              <a:t>If an interesting method goes untested due to access restrictions, we generally prefer the benefit of tests to the benefit of access restrictions.</a:t>
            </a:r>
            <a:endParaRPr lang="en-US" dirty="0"/>
          </a:p>
        </p:txBody>
      </p:sp>
    </p:spTree>
    <p:extLst>
      <p:ext uri="{BB962C8B-B14F-4D97-AF65-F5344CB8AC3E}">
        <p14:creationId xmlns:p14="http://schemas.microsoft.com/office/powerpoint/2010/main" val="37073671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dirty="0" smtClean="0"/>
              <a:t>Private Methods</a:t>
            </a:r>
            <a:endParaRPr lang="ko-KR" altLang="en-US" dirty="0"/>
          </a:p>
        </p:txBody>
      </p:sp>
      <p:sp>
        <p:nvSpPr>
          <p:cNvPr id="4" name="Text Placeholder 3"/>
          <p:cNvSpPr>
            <a:spLocks noGrp="1"/>
          </p:cNvSpPr>
          <p:nvPr>
            <p:ph type="body" sz="quarter" idx="11"/>
          </p:nvPr>
        </p:nvSpPr>
        <p:spPr/>
        <p:txBody>
          <a:bodyPr/>
          <a:lstStyle/>
          <a:p>
            <a:endParaRPr lang="en-US"/>
          </a:p>
        </p:txBody>
      </p:sp>
      <p:sp>
        <p:nvSpPr>
          <p:cNvPr id="7" name="텍스트 개체 틀 6"/>
          <p:cNvSpPr>
            <a:spLocks noGrp="1"/>
          </p:cNvSpPr>
          <p:nvPr>
            <p:ph type="body" sz="quarter" idx="13"/>
          </p:nvPr>
        </p:nvSpPr>
        <p:spPr>
          <a:xfrm>
            <a:off x="214282" y="214290"/>
            <a:ext cx="757318" cy="428628"/>
          </a:xfrm>
        </p:spPr>
        <p:txBody>
          <a:bodyPr>
            <a:normAutofit fontScale="85000" lnSpcReduction="20000"/>
          </a:bodyPr>
          <a:lstStyle/>
          <a:p>
            <a:r>
              <a:rPr lang="en-US" altLang="ko-KR" dirty="0" smtClean="0"/>
              <a:t>4</a:t>
            </a:r>
            <a:r>
              <a:rPr lang="en-US" altLang="ko-KR" dirty="0" smtClean="0">
                <a:solidFill>
                  <a:schemeClr val="tx1"/>
                </a:solidFill>
              </a:rPr>
              <a:t>.6</a:t>
            </a:r>
            <a:endParaRPr lang="ko-KR" altLang="en-US" dirty="0">
              <a:solidFill>
                <a:schemeClr val="tx1"/>
              </a:solidFill>
            </a:endParaRPr>
          </a:p>
        </p:txBody>
      </p:sp>
      <p:sp>
        <p:nvSpPr>
          <p:cNvPr id="5" name="Rectangle 4"/>
          <p:cNvSpPr/>
          <p:nvPr/>
        </p:nvSpPr>
        <p:spPr>
          <a:xfrm>
            <a:off x="971600" y="1196752"/>
            <a:ext cx="2460805" cy="400110"/>
          </a:xfrm>
          <a:prstGeom prst="rect">
            <a:avLst/>
          </a:prstGeom>
        </p:spPr>
        <p:txBody>
          <a:bodyPr wrap="none">
            <a:spAutoFit/>
          </a:bodyPr>
          <a:lstStyle/>
          <a:p>
            <a:r>
              <a:rPr lang="en-US" sz="2000" b="1" dirty="0"/>
              <a:t>Test Derived Class</a:t>
            </a:r>
            <a:endParaRPr lang="en-US" sz="2000" dirty="0"/>
          </a:p>
        </p:txBody>
      </p:sp>
      <p:sp>
        <p:nvSpPr>
          <p:cNvPr id="8" name="Rectangle 7"/>
          <p:cNvSpPr/>
          <p:nvPr/>
        </p:nvSpPr>
        <p:spPr>
          <a:xfrm>
            <a:off x="467544" y="1772816"/>
            <a:ext cx="8208912" cy="1477328"/>
          </a:xfrm>
          <a:prstGeom prst="rect">
            <a:avLst/>
          </a:prstGeom>
        </p:spPr>
        <p:txBody>
          <a:bodyPr wrap="square">
            <a:spAutoFit/>
          </a:bodyPr>
          <a:lstStyle/>
          <a:p>
            <a:pPr marL="342900" indent="-342900">
              <a:buFont typeface="+mj-lt"/>
              <a:buAutoNum type="arabicPeriod"/>
            </a:pPr>
            <a:r>
              <a:rPr lang="en-US" dirty="0"/>
              <a:t>Make the method protected.</a:t>
            </a:r>
          </a:p>
          <a:p>
            <a:pPr marL="342900" indent="-342900">
              <a:buFont typeface="+mj-lt"/>
              <a:buAutoNum type="arabicPeriod"/>
            </a:pPr>
            <a:r>
              <a:rPr lang="en-US" dirty="0"/>
              <a:t>Derive class </a:t>
            </a:r>
            <a:r>
              <a:rPr lang="en-US" dirty="0" err="1"/>
              <a:t>TestableX</a:t>
            </a:r>
            <a:r>
              <a:rPr lang="en-US" dirty="0"/>
              <a:t> from X, and expose the protected member method as public.</a:t>
            </a:r>
          </a:p>
          <a:p>
            <a:pPr marL="342900" indent="-342900">
              <a:buFont typeface="+mj-lt"/>
              <a:buAutoNum type="arabicPeriod"/>
            </a:pPr>
            <a:r>
              <a:rPr lang="en-US" dirty="0"/>
              <a:t>Have your test work with </a:t>
            </a:r>
            <a:r>
              <a:rPr lang="en-US" dirty="0" err="1"/>
              <a:t>TestableX</a:t>
            </a:r>
            <a:r>
              <a:rPr lang="en-US" dirty="0"/>
              <a:t> instead of X, calling the now public method</a:t>
            </a:r>
            <a:r>
              <a:rPr lang="en-US" dirty="0" smtClean="0"/>
              <a:t>.</a:t>
            </a:r>
            <a:endParaRPr lang="en-US" dirty="0"/>
          </a:p>
        </p:txBody>
      </p:sp>
    </p:spTree>
    <p:extLst>
      <p:ext uri="{BB962C8B-B14F-4D97-AF65-F5344CB8AC3E}">
        <p14:creationId xmlns:p14="http://schemas.microsoft.com/office/powerpoint/2010/main" val="216835396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dirty="0" smtClean="0"/>
              <a:t>Private Methods</a:t>
            </a:r>
            <a:endParaRPr lang="ko-KR" altLang="en-US" dirty="0"/>
          </a:p>
        </p:txBody>
      </p:sp>
      <p:sp>
        <p:nvSpPr>
          <p:cNvPr id="4" name="Text Placeholder 3"/>
          <p:cNvSpPr>
            <a:spLocks noGrp="1"/>
          </p:cNvSpPr>
          <p:nvPr>
            <p:ph type="body" sz="quarter" idx="11"/>
          </p:nvPr>
        </p:nvSpPr>
        <p:spPr/>
        <p:txBody>
          <a:bodyPr/>
          <a:lstStyle/>
          <a:p>
            <a:endParaRPr lang="en-US"/>
          </a:p>
        </p:txBody>
      </p:sp>
      <p:sp>
        <p:nvSpPr>
          <p:cNvPr id="7" name="텍스트 개체 틀 6"/>
          <p:cNvSpPr>
            <a:spLocks noGrp="1"/>
          </p:cNvSpPr>
          <p:nvPr>
            <p:ph type="body" sz="quarter" idx="13"/>
          </p:nvPr>
        </p:nvSpPr>
        <p:spPr>
          <a:xfrm>
            <a:off x="214282" y="214290"/>
            <a:ext cx="757318" cy="428628"/>
          </a:xfrm>
        </p:spPr>
        <p:txBody>
          <a:bodyPr>
            <a:normAutofit fontScale="85000" lnSpcReduction="20000"/>
          </a:bodyPr>
          <a:lstStyle/>
          <a:p>
            <a:r>
              <a:rPr lang="en-US" altLang="ko-KR" dirty="0" smtClean="0"/>
              <a:t>4</a:t>
            </a:r>
            <a:r>
              <a:rPr lang="en-US" altLang="ko-KR" dirty="0" smtClean="0">
                <a:solidFill>
                  <a:schemeClr val="tx1"/>
                </a:solidFill>
              </a:rPr>
              <a:t>.6</a:t>
            </a:r>
            <a:endParaRPr lang="ko-KR" altLang="en-US" dirty="0">
              <a:solidFill>
                <a:schemeClr val="tx1"/>
              </a:solidFill>
            </a:endParaRPr>
          </a:p>
        </p:txBody>
      </p:sp>
      <p:sp>
        <p:nvSpPr>
          <p:cNvPr id="5" name="Rectangle 4"/>
          <p:cNvSpPr/>
          <p:nvPr/>
        </p:nvSpPr>
        <p:spPr>
          <a:xfrm>
            <a:off x="971600" y="1196752"/>
            <a:ext cx="2460805" cy="400110"/>
          </a:xfrm>
          <a:prstGeom prst="rect">
            <a:avLst/>
          </a:prstGeom>
        </p:spPr>
        <p:txBody>
          <a:bodyPr wrap="none">
            <a:spAutoFit/>
          </a:bodyPr>
          <a:lstStyle/>
          <a:p>
            <a:r>
              <a:rPr lang="en-US" sz="2000" b="1" dirty="0"/>
              <a:t>Test Derived Class</a:t>
            </a:r>
            <a:endParaRPr lang="en-US" sz="2000" dirty="0"/>
          </a:p>
        </p:txBody>
      </p:sp>
      <p:pic>
        <p:nvPicPr>
          <p:cNvPr id="10" name="Picture 9"/>
          <p:cNvPicPr>
            <a:picLocks noChangeAspect="1"/>
          </p:cNvPicPr>
          <p:nvPr/>
        </p:nvPicPr>
        <p:blipFill>
          <a:blip r:embed="rId3"/>
          <a:stretch>
            <a:fillRect/>
          </a:stretch>
        </p:blipFill>
        <p:spPr>
          <a:xfrm>
            <a:off x="899592" y="1700808"/>
            <a:ext cx="5094297" cy="1080120"/>
          </a:xfrm>
          <a:prstGeom prst="rect">
            <a:avLst/>
          </a:prstGeom>
        </p:spPr>
      </p:pic>
      <p:pic>
        <p:nvPicPr>
          <p:cNvPr id="11" name="Picture 10"/>
          <p:cNvPicPr>
            <a:picLocks noChangeAspect="1"/>
          </p:cNvPicPr>
          <p:nvPr/>
        </p:nvPicPr>
        <p:blipFill>
          <a:blip r:embed="rId4"/>
          <a:stretch>
            <a:fillRect/>
          </a:stretch>
        </p:blipFill>
        <p:spPr>
          <a:xfrm>
            <a:off x="899592" y="3068960"/>
            <a:ext cx="8058240" cy="3312368"/>
          </a:xfrm>
          <a:prstGeom prst="rect">
            <a:avLst/>
          </a:prstGeom>
        </p:spPr>
      </p:pic>
      <p:cxnSp>
        <p:nvCxnSpPr>
          <p:cNvPr id="6" name="Elbow Connector 5"/>
          <p:cNvCxnSpPr>
            <a:stCxn id="10" idx="3"/>
          </p:cNvCxnSpPr>
          <p:nvPr/>
        </p:nvCxnSpPr>
        <p:spPr>
          <a:xfrm>
            <a:off x="5993889" y="2240868"/>
            <a:ext cx="1602447" cy="684076"/>
          </a:xfrm>
          <a:prstGeom prst="bentConnector3">
            <a:avLst>
              <a:gd name="adj1" fmla="val 100782"/>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444140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dirty="0" smtClean="0"/>
              <a:t>Private Methods</a:t>
            </a:r>
            <a:endParaRPr lang="ko-KR" altLang="en-US" dirty="0"/>
          </a:p>
        </p:txBody>
      </p:sp>
      <p:sp>
        <p:nvSpPr>
          <p:cNvPr id="4" name="Text Placeholder 3"/>
          <p:cNvSpPr>
            <a:spLocks noGrp="1"/>
          </p:cNvSpPr>
          <p:nvPr>
            <p:ph type="body" sz="quarter" idx="11"/>
          </p:nvPr>
        </p:nvSpPr>
        <p:spPr/>
        <p:txBody>
          <a:bodyPr/>
          <a:lstStyle/>
          <a:p>
            <a:endParaRPr lang="en-US"/>
          </a:p>
        </p:txBody>
      </p:sp>
      <p:sp>
        <p:nvSpPr>
          <p:cNvPr id="7" name="텍스트 개체 틀 6"/>
          <p:cNvSpPr>
            <a:spLocks noGrp="1"/>
          </p:cNvSpPr>
          <p:nvPr>
            <p:ph type="body" sz="quarter" idx="13"/>
          </p:nvPr>
        </p:nvSpPr>
        <p:spPr>
          <a:xfrm>
            <a:off x="214282" y="214290"/>
            <a:ext cx="757318" cy="428628"/>
          </a:xfrm>
        </p:spPr>
        <p:txBody>
          <a:bodyPr>
            <a:normAutofit fontScale="85000" lnSpcReduction="20000"/>
          </a:bodyPr>
          <a:lstStyle/>
          <a:p>
            <a:r>
              <a:rPr lang="en-US" altLang="ko-KR" dirty="0" smtClean="0"/>
              <a:t>4</a:t>
            </a:r>
            <a:r>
              <a:rPr lang="en-US" altLang="ko-KR" dirty="0" smtClean="0">
                <a:solidFill>
                  <a:schemeClr val="tx1"/>
                </a:solidFill>
              </a:rPr>
              <a:t>.6</a:t>
            </a:r>
            <a:endParaRPr lang="ko-KR" altLang="en-US" dirty="0">
              <a:solidFill>
                <a:schemeClr val="tx1"/>
              </a:solidFill>
            </a:endParaRPr>
          </a:p>
        </p:txBody>
      </p:sp>
      <p:sp>
        <p:nvSpPr>
          <p:cNvPr id="5" name="Rectangle 4"/>
          <p:cNvSpPr/>
          <p:nvPr/>
        </p:nvSpPr>
        <p:spPr>
          <a:xfrm>
            <a:off x="971600" y="1124744"/>
            <a:ext cx="2893365" cy="400110"/>
          </a:xfrm>
          <a:prstGeom prst="rect">
            <a:avLst/>
          </a:prstGeom>
        </p:spPr>
        <p:txBody>
          <a:bodyPr wrap="none">
            <a:spAutoFit/>
          </a:bodyPr>
          <a:lstStyle/>
          <a:p>
            <a:r>
              <a:rPr lang="en-US" sz="2000" b="1" dirty="0"/>
              <a:t>Extract a Helper Class</a:t>
            </a:r>
            <a:endParaRPr lang="en-US" sz="2000" dirty="0"/>
          </a:p>
        </p:txBody>
      </p:sp>
      <p:sp>
        <p:nvSpPr>
          <p:cNvPr id="2" name="TextBox 1"/>
          <p:cNvSpPr txBox="1"/>
          <p:nvPr/>
        </p:nvSpPr>
        <p:spPr>
          <a:xfrm>
            <a:off x="2786508" y="4968582"/>
            <a:ext cx="184666" cy="369332"/>
          </a:xfrm>
          <a:prstGeom prst="rect">
            <a:avLst/>
          </a:prstGeom>
          <a:noFill/>
        </p:spPr>
        <p:txBody>
          <a:bodyPr wrap="none" rtlCol="0">
            <a:spAutoFit/>
          </a:bodyPr>
          <a:lstStyle/>
          <a:p>
            <a:endParaRPr lang="en-US" dirty="0"/>
          </a:p>
        </p:txBody>
      </p:sp>
      <p:sp>
        <p:nvSpPr>
          <p:cNvPr id="6" name="Rectangle 5"/>
          <p:cNvSpPr/>
          <p:nvPr/>
        </p:nvSpPr>
        <p:spPr>
          <a:xfrm>
            <a:off x="1043608" y="1628800"/>
            <a:ext cx="7344816" cy="1631216"/>
          </a:xfrm>
          <a:prstGeom prst="rect">
            <a:avLst/>
          </a:prstGeom>
        </p:spPr>
        <p:txBody>
          <a:bodyPr wrap="square">
            <a:spAutoFit/>
          </a:bodyPr>
          <a:lstStyle/>
          <a:p>
            <a:pPr marL="342900" indent="-342900">
              <a:buFont typeface="Arial"/>
              <a:buChar char="•"/>
            </a:pPr>
            <a:r>
              <a:rPr lang="en-US" sz="2000" dirty="0"/>
              <a:t>Extract the complex code into a new class, using public </a:t>
            </a:r>
            <a:r>
              <a:rPr lang="en-US" sz="2000" dirty="0" smtClean="0"/>
              <a:t/>
            </a:r>
            <a:br>
              <a:rPr lang="en-US" sz="2000" dirty="0" smtClean="0"/>
            </a:br>
            <a:r>
              <a:rPr lang="en-US" sz="2000" dirty="0" smtClean="0"/>
              <a:t>API's </a:t>
            </a:r>
            <a:r>
              <a:rPr lang="en-US" sz="2000" dirty="0"/>
              <a:t>where the action is.</a:t>
            </a:r>
          </a:p>
          <a:p>
            <a:pPr marL="342900" indent="-342900">
              <a:buFont typeface="Arial"/>
              <a:buChar char="•"/>
            </a:pPr>
            <a:r>
              <a:rPr lang="en-US" sz="2000" dirty="0" err="1"/>
              <a:t>Microtest</a:t>
            </a:r>
            <a:r>
              <a:rPr lang="en-US" sz="2000" dirty="0"/>
              <a:t> that class.</a:t>
            </a:r>
          </a:p>
          <a:p>
            <a:pPr marL="342900" indent="-342900">
              <a:buFont typeface="Arial"/>
              <a:buChar char="•"/>
            </a:pPr>
            <a:r>
              <a:rPr lang="en-US" sz="2000" dirty="0"/>
              <a:t>When you are ready, use a private member of the current </a:t>
            </a:r>
            <a:r>
              <a:rPr lang="en-US" sz="2000" dirty="0" smtClean="0"/>
              <a:t/>
            </a:r>
            <a:br>
              <a:rPr lang="en-US" sz="2000" dirty="0" smtClean="0"/>
            </a:br>
            <a:r>
              <a:rPr lang="en-US" sz="2000" dirty="0" smtClean="0"/>
              <a:t>class </a:t>
            </a:r>
            <a:r>
              <a:rPr lang="en-US" sz="2000" dirty="0"/>
              <a:t>to point to the new class.</a:t>
            </a:r>
          </a:p>
        </p:txBody>
      </p:sp>
    </p:spTree>
    <p:extLst>
      <p:ext uri="{BB962C8B-B14F-4D97-AF65-F5344CB8AC3E}">
        <p14:creationId xmlns:p14="http://schemas.microsoft.com/office/powerpoint/2010/main" val="387444140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dirty="0" smtClean="0"/>
              <a:t>Private Methods</a:t>
            </a:r>
            <a:endParaRPr lang="ko-KR" altLang="en-US" dirty="0"/>
          </a:p>
        </p:txBody>
      </p:sp>
      <p:sp>
        <p:nvSpPr>
          <p:cNvPr id="4" name="Text Placeholder 3"/>
          <p:cNvSpPr>
            <a:spLocks noGrp="1"/>
          </p:cNvSpPr>
          <p:nvPr>
            <p:ph type="body" sz="quarter" idx="11"/>
          </p:nvPr>
        </p:nvSpPr>
        <p:spPr/>
        <p:txBody>
          <a:bodyPr/>
          <a:lstStyle/>
          <a:p>
            <a:endParaRPr lang="en-US"/>
          </a:p>
        </p:txBody>
      </p:sp>
      <p:sp>
        <p:nvSpPr>
          <p:cNvPr id="7" name="텍스트 개체 틀 6"/>
          <p:cNvSpPr>
            <a:spLocks noGrp="1"/>
          </p:cNvSpPr>
          <p:nvPr>
            <p:ph type="body" sz="quarter" idx="13"/>
          </p:nvPr>
        </p:nvSpPr>
        <p:spPr>
          <a:xfrm>
            <a:off x="214282" y="214290"/>
            <a:ext cx="757318" cy="428628"/>
          </a:xfrm>
        </p:spPr>
        <p:txBody>
          <a:bodyPr>
            <a:normAutofit fontScale="85000" lnSpcReduction="20000"/>
          </a:bodyPr>
          <a:lstStyle/>
          <a:p>
            <a:r>
              <a:rPr lang="en-US" altLang="ko-KR" dirty="0" smtClean="0"/>
              <a:t>4</a:t>
            </a:r>
            <a:r>
              <a:rPr lang="en-US" altLang="ko-KR" dirty="0" smtClean="0">
                <a:solidFill>
                  <a:schemeClr val="tx1"/>
                </a:solidFill>
              </a:rPr>
              <a:t>.6</a:t>
            </a:r>
            <a:endParaRPr lang="ko-KR" altLang="en-US" dirty="0">
              <a:solidFill>
                <a:schemeClr val="tx1"/>
              </a:solidFill>
            </a:endParaRPr>
          </a:p>
        </p:txBody>
      </p:sp>
      <p:sp>
        <p:nvSpPr>
          <p:cNvPr id="5" name="Rectangle 4"/>
          <p:cNvSpPr/>
          <p:nvPr/>
        </p:nvSpPr>
        <p:spPr>
          <a:xfrm>
            <a:off x="971600" y="1124744"/>
            <a:ext cx="2893365" cy="400110"/>
          </a:xfrm>
          <a:prstGeom prst="rect">
            <a:avLst/>
          </a:prstGeom>
        </p:spPr>
        <p:txBody>
          <a:bodyPr wrap="none">
            <a:spAutoFit/>
          </a:bodyPr>
          <a:lstStyle/>
          <a:p>
            <a:r>
              <a:rPr lang="en-US" sz="2000" b="1" dirty="0"/>
              <a:t>Extract a Helper Class</a:t>
            </a:r>
            <a:endParaRPr lang="en-US" sz="2000" dirty="0"/>
          </a:p>
        </p:txBody>
      </p:sp>
      <p:sp>
        <p:nvSpPr>
          <p:cNvPr id="2" name="TextBox 1"/>
          <p:cNvSpPr txBox="1"/>
          <p:nvPr/>
        </p:nvSpPr>
        <p:spPr>
          <a:xfrm>
            <a:off x="2786508" y="4968582"/>
            <a:ext cx="184666" cy="369332"/>
          </a:xfrm>
          <a:prstGeom prst="rect">
            <a:avLst/>
          </a:prstGeom>
          <a:noFill/>
        </p:spPr>
        <p:txBody>
          <a:bodyPr wrap="none" rtlCol="0">
            <a:spAutoFit/>
          </a:bodyPr>
          <a:lstStyle/>
          <a:p>
            <a:endParaRPr lang="en-US" dirty="0"/>
          </a:p>
        </p:txBody>
      </p:sp>
      <p:pic>
        <p:nvPicPr>
          <p:cNvPr id="8" name="Picture 7"/>
          <p:cNvPicPr>
            <a:picLocks noChangeAspect="1"/>
          </p:cNvPicPr>
          <p:nvPr/>
        </p:nvPicPr>
        <p:blipFill>
          <a:blip r:embed="rId3"/>
          <a:stretch>
            <a:fillRect/>
          </a:stretch>
        </p:blipFill>
        <p:spPr>
          <a:xfrm>
            <a:off x="899592" y="2132856"/>
            <a:ext cx="7398113" cy="4032448"/>
          </a:xfrm>
          <a:prstGeom prst="rect">
            <a:avLst/>
          </a:prstGeom>
        </p:spPr>
      </p:pic>
      <p:sp>
        <p:nvSpPr>
          <p:cNvPr id="9" name="TextBox 8"/>
          <p:cNvSpPr txBox="1"/>
          <p:nvPr/>
        </p:nvSpPr>
        <p:spPr>
          <a:xfrm>
            <a:off x="899592" y="1700808"/>
            <a:ext cx="928898" cy="369332"/>
          </a:xfrm>
          <a:prstGeom prst="rect">
            <a:avLst/>
          </a:prstGeom>
          <a:noFill/>
        </p:spPr>
        <p:txBody>
          <a:bodyPr wrap="none" rtlCol="0">
            <a:spAutoFit/>
          </a:bodyPr>
          <a:lstStyle/>
          <a:p>
            <a:r>
              <a:rPr lang="en-US" dirty="0" smtClean="0"/>
              <a:t>Before:</a:t>
            </a:r>
            <a:endParaRPr lang="en-US" dirty="0"/>
          </a:p>
        </p:txBody>
      </p:sp>
    </p:spTree>
    <p:extLst>
      <p:ext uri="{BB962C8B-B14F-4D97-AF65-F5344CB8AC3E}">
        <p14:creationId xmlns:p14="http://schemas.microsoft.com/office/powerpoint/2010/main" val="176197094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dirty="0" smtClean="0"/>
              <a:t>Private Methods</a:t>
            </a:r>
            <a:endParaRPr lang="ko-KR" altLang="en-US" dirty="0"/>
          </a:p>
        </p:txBody>
      </p:sp>
      <p:sp>
        <p:nvSpPr>
          <p:cNvPr id="4" name="Text Placeholder 3"/>
          <p:cNvSpPr>
            <a:spLocks noGrp="1"/>
          </p:cNvSpPr>
          <p:nvPr>
            <p:ph type="body" sz="quarter" idx="11"/>
          </p:nvPr>
        </p:nvSpPr>
        <p:spPr/>
        <p:txBody>
          <a:bodyPr/>
          <a:lstStyle/>
          <a:p>
            <a:endParaRPr lang="en-US"/>
          </a:p>
        </p:txBody>
      </p:sp>
      <p:sp>
        <p:nvSpPr>
          <p:cNvPr id="7" name="텍스트 개체 틀 6"/>
          <p:cNvSpPr>
            <a:spLocks noGrp="1"/>
          </p:cNvSpPr>
          <p:nvPr>
            <p:ph type="body" sz="quarter" idx="13"/>
          </p:nvPr>
        </p:nvSpPr>
        <p:spPr>
          <a:xfrm>
            <a:off x="214282" y="214290"/>
            <a:ext cx="757318" cy="428628"/>
          </a:xfrm>
        </p:spPr>
        <p:txBody>
          <a:bodyPr>
            <a:normAutofit fontScale="85000" lnSpcReduction="20000"/>
          </a:bodyPr>
          <a:lstStyle/>
          <a:p>
            <a:r>
              <a:rPr lang="en-US" altLang="ko-KR" dirty="0" smtClean="0"/>
              <a:t>4</a:t>
            </a:r>
            <a:r>
              <a:rPr lang="en-US" altLang="ko-KR" dirty="0" smtClean="0">
                <a:solidFill>
                  <a:schemeClr val="tx1"/>
                </a:solidFill>
              </a:rPr>
              <a:t>.6</a:t>
            </a:r>
            <a:endParaRPr lang="ko-KR" altLang="en-US" dirty="0">
              <a:solidFill>
                <a:schemeClr val="tx1"/>
              </a:solidFill>
            </a:endParaRPr>
          </a:p>
        </p:txBody>
      </p:sp>
      <p:sp>
        <p:nvSpPr>
          <p:cNvPr id="5" name="Rectangle 4"/>
          <p:cNvSpPr/>
          <p:nvPr/>
        </p:nvSpPr>
        <p:spPr>
          <a:xfrm>
            <a:off x="971600" y="1124744"/>
            <a:ext cx="2893365" cy="400110"/>
          </a:xfrm>
          <a:prstGeom prst="rect">
            <a:avLst/>
          </a:prstGeom>
        </p:spPr>
        <p:txBody>
          <a:bodyPr wrap="none">
            <a:spAutoFit/>
          </a:bodyPr>
          <a:lstStyle/>
          <a:p>
            <a:r>
              <a:rPr lang="en-US" sz="2000" b="1" dirty="0"/>
              <a:t>Extract a Helper Class</a:t>
            </a:r>
            <a:endParaRPr lang="en-US" sz="2000" dirty="0"/>
          </a:p>
        </p:txBody>
      </p:sp>
      <p:sp>
        <p:nvSpPr>
          <p:cNvPr id="2" name="TextBox 1"/>
          <p:cNvSpPr txBox="1"/>
          <p:nvPr/>
        </p:nvSpPr>
        <p:spPr>
          <a:xfrm>
            <a:off x="2786508" y="4968582"/>
            <a:ext cx="184666" cy="369332"/>
          </a:xfrm>
          <a:prstGeom prst="rect">
            <a:avLst/>
          </a:prstGeom>
          <a:noFill/>
        </p:spPr>
        <p:txBody>
          <a:bodyPr wrap="none" rtlCol="0">
            <a:spAutoFit/>
          </a:bodyPr>
          <a:lstStyle/>
          <a:p>
            <a:endParaRPr lang="en-US" dirty="0"/>
          </a:p>
        </p:txBody>
      </p:sp>
      <p:sp>
        <p:nvSpPr>
          <p:cNvPr id="9" name="TextBox 8"/>
          <p:cNvSpPr txBox="1"/>
          <p:nvPr/>
        </p:nvSpPr>
        <p:spPr>
          <a:xfrm>
            <a:off x="971600" y="1700808"/>
            <a:ext cx="749098" cy="369332"/>
          </a:xfrm>
          <a:prstGeom prst="rect">
            <a:avLst/>
          </a:prstGeom>
          <a:noFill/>
        </p:spPr>
        <p:txBody>
          <a:bodyPr wrap="none" rtlCol="0">
            <a:spAutoFit/>
          </a:bodyPr>
          <a:lstStyle/>
          <a:p>
            <a:r>
              <a:rPr lang="en-US" dirty="0" smtClean="0"/>
              <a:t>After:</a:t>
            </a:r>
            <a:endParaRPr lang="en-US" dirty="0"/>
          </a:p>
        </p:txBody>
      </p:sp>
      <p:pic>
        <p:nvPicPr>
          <p:cNvPr id="6" name="Picture 5"/>
          <p:cNvPicPr>
            <a:picLocks noChangeAspect="1"/>
          </p:cNvPicPr>
          <p:nvPr/>
        </p:nvPicPr>
        <p:blipFill>
          <a:blip r:embed="rId3"/>
          <a:stretch>
            <a:fillRect/>
          </a:stretch>
        </p:blipFill>
        <p:spPr>
          <a:xfrm>
            <a:off x="1475656" y="2060848"/>
            <a:ext cx="6264696" cy="4528522"/>
          </a:xfrm>
          <a:prstGeom prst="rect">
            <a:avLst/>
          </a:prstGeom>
        </p:spPr>
      </p:pic>
    </p:spTree>
    <p:extLst>
      <p:ext uri="{BB962C8B-B14F-4D97-AF65-F5344CB8AC3E}">
        <p14:creationId xmlns:p14="http://schemas.microsoft.com/office/powerpoint/2010/main" val="7156705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dirty="0" smtClean="0"/>
              <a:t>Private Methods</a:t>
            </a:r>
            <a:endParaRPr lang="ko-KR" altLang="en-US" dirty="0"/>
          </a:p>
        </p:txBody>
      </p:sp>
      <p:sp>
        <p:nvSpPr>
          <p:cNvPr id="4" name="Text Placeholder 3"/>
          <p:cNvSpPr>
            <a:spLocks noGrp="1"/>
          </p:cNvSpPr>
          <p:nvPr>
            <p:ph type="body" sz="quarter" idx="11"/>
          </p:nvPr>
        </p:nvSpPr>
        <p:spPr/>
        <p:txBody>
          <a:bodyPr/>
          <a:lstStyle/>
          <a:p>
            <a:endParaRPr lang="en-US"/>
          </a:p>
        </p:txBody>
      </p:sp>
      <p:sp>
        <p:nvSpPr>
          <p:cNvPr id="7" name="텍스트 개체 틀 6"/>
          <p:cNvSpPr>
            <a:spLocks noGrp="1"/>
          </p:cNvSpPr>
          <p:nvPr>
            <p:ph type="body" sz="quarter" idx="13"/>
          </p:nvPr>
        </p:nvSpPr>
        <p:spPr>
          <a:xfrm>
            <a:off x="214282" y="214290"/>
            <a:ext cx="757318" cy="428628"/>
          </a:xfrm>
        </p:spPr>
        <p:txBody>
          <a:bodyPr>
            <a:normAutofit fontScale="85000" lnSpcReduction="20000"/>
          </a:bodyPr>
          <a:lstStyle/>
          <a:p>
            <a:r>
              <a:rPr lang="en-US" altLang="ko-KR" dirty="0" smtClean="0"/>
              <a:t>4</a:t>
            </a:r>
            <a:r>
              <a:rPr lang="en-US" altLang="ko-KR" dirty="0" smtClean="0">
                <a:solidFill>
                  <a:schemeClr val="tx1"/>
                </a:solidFill>
              </a:rPr>
              <a:t>.6</a:t>
            </a:r>
            <a:endParaRPr lang="ko-KR" altLang="en-US" dirty="0">
              <a:solidFill>
                <a:schemeClr val="tx1"/>
              </a:solidFill>
            </a:endParaRPr>
          </a:p>
        </p:txBody>
      </p:sp>
      <p:sp>
        <p:nvSpPr>
          <p:cNvPr id="5" name="Rectangle 4"/>
          <p:cNvSpPr/>
          <p:nvPr/>
        </p:nvSpPr>
        <p:spPr>
          <a:xfrm>
            <a:off x="683568" y="1124744"/>
            <a:ext cx="4147289" cy="400110"/>
          </a:xfrm>
          <a:prstGeom prst="rect">
            <a:avLst/>
          </a:prstGeom>
        </p:spPr>
        <p:txBody>
          <a:bodyPr wrap="none">
            <a:spAutoFit/>
          </a:bodyPr>
          <a:lstStyle/>
          <a:p>
            <a:r>
              <a:rPr lang="en-US" sz="2000" b="1" dirty="0"/>
              <a:t>Privates, Design, And Testability</a:t>
            </a:r>
            <a:endParaRPr lang="en-US" sz="2000" dirty="0"/>
          </a:p>
        </p:txBody>
      </p:sp>
      <p:sp>
        <p:nvSpPr>
          <p:cNvPr id="2" name="TextBox 1"/>
          <p:cNvSpPr txBox="1"/>
          <p:nvPr/>
        </p:nvSpPr>
        <p:spPr>
          <a:xfrm>
            <a:off x="2786508" y="4968582"/>
            <a:ext cx="184666" cy="369332"/>
          </a:xfrm>
          <a:prstGeom prst="rect">
            <a:avLst/>
          </a:prstGeom>
          <a:noFill/>
        </p:spPr>
        <p:txBody>
          <a:bodyPr wrap="none" rtlCol="0">
            <a:spAutoFit/>
          </a:bodyPr>
          <a:lstStyle/>
          <a:p>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2691670763"/>
              </p:ext>
            </p:extLst>
          </p:nvPr>
        </p:nvGraphicFramePr>
        <p:xfrm>
          <a:off x="251520" y="2060848"/>
          <a:ext cx="8640960" cy="1828800"/>
        </p:xfrm>
        <a:graphic>
          <a:graphicData uri="http://schemas.openxmlformats.org/drawingml/2006/table">
            <a:tbl>
              <a:tblPr firstRow="1" bandRow="1">
                <a:tableStyleId>{BDBED569-4797-4DF1-A0F4-6AAB3CD982D8}</a:tableStyleId>
              </a:tblPr>
              <a:tblGrid>
                <a:gridCol w="2592288"/>
                <a:gridCol w="6048672"/>
              </a:tblGrid>
              <a:tr h="370840">
                <a:tc>
                  <a:txBody>
                    <a:bodyPr/>
                    <a:lstStyle/>
                    <a:p>
                      <a:r>
                        <a:rPr lang="en-US" b="0" dirty="0" smtClean="0"/>
                        <a:t>The</a:t>
                      </a:r>
                      <a:r>
                        <a:rPr lang="en-US" b="0" baseline="0" dirty="0" smtClean="0"/>
                        <a:t> easy approach</a:t>
                      </a:r>
                      <a:endParaRPr lang="en-US" b="0" dirty="0"/>
                    </a:p>
                  </a:txBody>
                  <a:tcPr/>
                </a:tc>
                <a:tc>
                  <a:txBody>
                    <a:bodyPr/>
                    <a:lstStyle/>
                    <a:p>
                      <a:r>
                        <a:rPr lang="en-US" sz="1800" b="0" kern="1200" dirty="0" smtClean="0">
                          <a:solidFill>
                            <a:schemeClr val="tx1"/>
                          </a:solidFill>
                          <a:latin typeface="+mn-lt"/>
                          <a:ea typeface="+mn-ea"/>
                          <a:cs typeface="+mn-cs"/>
                        </a:rPr>
                        <a:t>If you just want to test the method and minimally affect </a:t>
                      </a:r>
                      <a:br>
                        <a:rPr lang="en-US" sz="1800" b="0" kern="1200" dirty="0" smtClean="0">
                          <a:solidFill>
                            <a:schemeClr val="tx1"/>
                          </a:solidFill>
                          <a:latin typeface="+mn-lt"/>
                          <a:ea typeface="+mn-ea"/>
                          <a:cs typeface="+mn-cs"/>
                        </a:rPr>
                      </a:br>
                      <a:r>
                        <a:rPr lang="en-US" sz="1800" b="0" kern="1200" dirty="0" smtClean="0">
                          <a:solidFill>
                            <a:schemeClr val="tx1"/>
                          </a:solidFill>
                          <a:latin typeface="+mn-lt"/>
                          <a:ea typeface="+mn-ea"/>
                          <a:cs typeface="+mn-cs"/>
                        </a:rPr>
                        <a:t>the code: change the access restrictions to allow </a:t>
                      </a:r>
                      <a:br>
                        <a:rPr lang="en-US" sz="1800" b="0" kern="1200" dirty="0" smtClean="0">
                          <a:solidFill>
                            <a:schemeClr val="tx1"/>
                          </a:solidFill>
                          <a:latin typeface="+mn-lt"/>
                          <a:ea typeface="+mn-ea"/>
                          <a:cs typeface="+mn-cs"/>
                        </a:rPr>
                      </a:br>
                      <a:r>
                        <a:rPr lang="en-US" sz="1800" b="0" kern="1200" dirty="0" smtClean="0">
                          <a:solidFill>
                            <a:schemeClr val="tx1"/>
                          </a:solidFill>
                          <a:latin typeface="+mn-lt"/>
                          <a:ea typeface="+mn-ea"/>
                          <a:cs typeface="+mn-cs"/>
                        </a:rPr>
                        <a:t>selective access to the method under test.</a:t>
                      </a:r>
                      <a:endParaRPr lang="en-US" b="0" dirty="0"/>
                    </a:p>
                  </a:txBody>
                  <a:tcPr/>
                </a:tc>
              </a:tr>
              <a:tr h="370840">
                <a:tc>
                  <a:txBody>
                    <a:bodyPr/>
                    <a:lstStyle/>
                    <a:p>
                      <a:r>
                        <a:rPr lang="en-US" dirty="0" smtClean="0"/>
                        <a:t>The preferred approach</a:t>
                      </a:r>
                      <a:endParaRPr lang="en-US" dirty="0"/>
                    </a:p>
                  </a:txBody>
                  <a:tcPr/>
                </a:tc>
                <a:tc>
                  <a:txBody>
                    <a:bodyPr/>
                    <a:lstStyle/>
                    <a:p>
                      <a:r>
                        <a:rPr lang="en-US" sz="1800" kern="1200" dirty="0" smtClean="0">
                          <a:solidFill>
                            <a:schemeClr val="tx1"/>
                          </a:solidFill>
                          <a:latin typeface="+mn-lt"/>
                          <a:ea typeface="+mn-ea"/>
                          <a:cs typeface="+mn-cs"/>
                        </a:rPr>
                        <a:t>Although it means more work, improve the design so the privates are encapsulated and tested independently.</a:t>
                      </a:r>
                      <a:endParaRPr lang="en-US" dirty="0"/>
                    </a:p>
                  </a:txBody>
                  <a:tcPr/>
                </a:tc>
              </a:tr>
            </a:tbl>
          </a:graphicData>
        </a:graphic>
      </p:graphicFrame>
    </p:spTree>
    <p:extLst>
      <p:ext uri="{BB962C8B-B14F-4D97-AF65-F5344CB8AC3E}">
        <p14:creationId xmlns:p14="http://schemas.microsoft.com/office/powerpoint/2010/main" val="58106251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body" idx="1"/>
          </p:nvPr>
        </p:nvSpPr>
        <p:spPr>
          <a:xfrm>
            <a:off x="685907" y="1594117"/>
            <a:ext cx="7759325" cy="3851107"/>
          </a:xfrm>
          <a:ln/>
        </p:spPr>
        <p:txBody>
          <a:bodyPr/>
          <a:lstStyle/>
          <a:p>
            <a:pPr lvl="1" indent="-247174">
              <a:buNone/>
              <a:tabLst>
                <a:tab pos="668655"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 pos="8489633" algn="l"/>
              </a:tabLst>
            </a:pPr>
            <a:r>
              <a:rPr lang="en-GB" sz="4000" dirty="0">
                <a:latin typeface="Arial"/>
                <a:cs typeface="Arial"/>
              </a:rPr>
              <a:t>- Owning your career</a:t>
            </a:r>
          </a:p>
          <a:p>
            <a:pPr lvl="1" indent="-247174">
              <a:buNone/>
              <a:tabLst>
                <a:tab pos="668655"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 pos="8489633" algn="l"/>
              </a:tabLst>
            </a:pPr>
            <a:r>
              <a:rPr lang="en-GB" sz="4000" dirty="0">
                <a:latin typeface="Arial"/>
                <a:cs typeface="Arial"/>
              </a:rPr>
              <a:t>- Not a 9 to 5 profession</a:t>
            </a:r>
          </a:p>
          <a:p>
            <a:pPr lvl="1" indent="-247174">
              <a:buNone/>
              <a:tabLst>
                <a:tab pos="668655"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 pos="8489633" algn="l"/>
              </a:tabLst>
            </a:pPr>
            <a:r>
              <a:rPr lang="en-GB" sz="4000" dirty="0">
                <a:latin typeface="Arial"/>
                <a:cs typeface="Arial"/>
              </a:rPr>
              <a:t>- Practice</a:t>
            </a:r>
          </a:p>
          <a:p>
            <a:pPr lvl="1" indent="-247174">
              <a:buNone/>
              <a:tabLst>
                <a:tab pos="668655"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 pos="8489633" algn="l"/>
              </a:tabLst>
            </a:pPr>
            <a:r>
              <a:rPr lang="en-GB" sz="4000" dirty="0">
                <a:latin typeface="Arial"/>
                <a:cs typeface="Arial"/>
              </a:rPr>
              <a:t>- Boy scout rule</a:t>
            </a:r>
          </a:p>
          <a:p>
            <a:pPr lvl="1" indent="-247174">
              <a:buNone/>
              <a:tabLst>
                <a:tab pos="668655"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 pos="8489633" algn="l"/>
              </a:tabLst>
            </a:pPr>
            <a:r>
              <a:rPr lang="en-GB" sz="4000" dirty="0">
                <a:latin typeface="Arial"/>
                <a:cs typeface="Arial"/>
              </a:rPr>
              <a:t>- Expecting promotions</a:t>
            </a:r>
          </a:p>
        </p:txBody>
      </p:sp>
      <p:sp>
        <p:nvSpPr>
          <p:cNvPr id="4" name="TextBox 3"/>
          <p:cNvSpPr txBox="1"/>
          <p:nvPr/>
        </p:nvSpPr>
        <p:spPr>
          <a:xfrm>
            <a:off x="248574" y="169524"/>
            <a:ext cx="6395128" cy="379164"/>
          </a:xfrm>
          <a:prstGeom prst="rect">
            <a:avLst/>
          </a:prstGeom>
          <a:noFill/>
        </p:spPr>
        <p:txBody>
          <a:bodyPr wrap="square" rtlCol="0">
            <a:spAutoFit/>
          </a:bodyPr>
          <a:lstStyle/>
          <a:p>
            <a:pPr>
              <a:lnSpc>
                <a:spcPts val="2300"/>
              </a:lnSpc>
            </a:pPr>
            <a:r>
              <a:rPr lang="en-US" altLang="ko-KR" sz="1600" b="1" spc="-20" dirty="0" smtClean="0">
                <a:latin typeface="나눔고딕"/>
                <a:ea typeface="나눔고딕"/>
                <a:cs typeface="나눔고딕"/>
              </a:rPr>
              <a:t>1.9 </a:t>
            </a:r>
            <a:r>
              <a:rPr lang="en-GB" sz="1600" b="1" spc="-20" dirty="0" smtClean="0">
                <a:latin typeface="나눔고딕"/>
                <a:ea typeface="나눔고딕"/>
                <a:cs typeface="나눔고딕"/>
              </a:rPr>
              <a:t>Software Craftsmanship Attitude</a:t>
            </a:r>
            <a:endParaRPr lang="en-US" altLang="ko-KR" sz="1600" b="1" spc="-20" dirty="0" smtClean="0">
              <a:latin typeface="나눔고딕"/>
              <a:ea typeface="나눔고딕"/>
              <a:cs typeface="나눔고딕"/>
            </a:endParaRPr>
          </a:p>
        </p:txBody>
      </p:sp>
    </p:spTree>
    <p:extLst>
      <p:ext uri="{BB962C8B-B14F-4D97-AF65-F5344CB8AC3E}">
        <p14:creationId xmlns:p14="http://schemas.microsoft.com/office/powerpoint/2010/main" val="93783715"/>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602">
                                            <p:txEl>
                                              <p:pRg st="0" end="0"/>
                                            </p:txEl>
                                          </p:spTgt>
                                        </p:tgtEl>
                                        <p:attrNameLst>
                                          <p:attrName>style.visibility</p:attrName>
                                        </p:attrNameLst>
                                      </p:cBhvr>
                                      <p:to>
                                        <p:strVal val="visible"/>
                                      </p:to>
                                    </p:set>
                                    <p:anim calcmode="lin" valueType="num">
                                      <p:cBhvr additive="base">
                                        <p:cTn id="7" dur="500" fill="hold"/>
                                        <p:tgtEl>
                                          <p:spTgt spid="2560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60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5602">
                                            <p:txEl>
                                              <p:pRg st="1" end="1"/>
                                            </p:txEl>
                                          </p:spTgt>
                                        </p:tgtEl>
                                        <p:attrNameLst>
                                          <p:attrName>style.visibility</p:attrName>
                                        </p:attrNameLst>
                                      </p:cBhvr>
                                      <p:to>
                                        <p:strVal val="visible"/>
                                      </p:to>
                                    </p:set>
                                    <p:anim calcmode="lin" valueType="num">
                                      <p:cBhvr additive="base">
                                        <p:cTn id="13" dur="500" fill="hold"/>
                                        <p:tgtEl>
                                          <p:spTgt spid="2560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560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5602">
                                            <p:txEl>
                                              <p:pRg st="2" end="2"/>
                                            </p:txEl>
                                          </p:spTgt>
                                        </p:tgtEl>
                                        <p:attrNameLst>
                                          <p:attrName>style.visibility</p:attrName>
                                        </p:attrNameLst>
                                      </p:cBhvr>
                                      <p:to>
                                        <p:strVal val="visible"/>
                                      </p:to>
                                    </p:set>
                                    <p:anim calcmode="lin" valueType="num">
                                      <p:cBhvr additive="base">
                                        <p:cTn id="19" dur="500" fill="hold"/>
                                        <p:tgtEl>
                                          <p:spTgt spid="2560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560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5602">
                                            <p:txEl>
                                              <p:pRg st="3" end="3"/>
                                            </p:txEl>
                                          </p:spTgt>
                                        </p:tgtEl>
                                        <p:attrNameLst>
                                          <p:attrName>style.visibility</p:attrName>
                                        </p:attrNameLst>
                                      </p:cBhvr>
                                      <p:to>
                                        <p:strVal val="visible"/>
                                      </p:to>
                                    </p:set>
                                    <p:anim calcmode="lin" valueType="num">
                                      <p:cBhvr additive="base">
                                        <p:cTn id="25" dur="500" fill="hold"/>
                                        <p:tgtEl>
                                          <p:spTgt spid="2560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560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5602">
                                            <p:txEl>
                                              <p:pRg st="4" end="4"/>
                                            </p:txEl>
                                          </p:spTgt>
                                        </p:tgtEl>
                                        <p:attrNameLst>
                                          <p:attrName>style.visibility</p:attrName>
                                        </p:attrNameLst>
                                      </p:cBhvr>
                                      <p:to>
                                        <p:strVal val="visible"/>
                                      </p:to>
                                    </p:set>
                                    <p:anim calcmode="lin" valueType="num">
                                      <p:cBhvr additive="base">
                                        <p:cTn id="31" dur="500" fill="hold"/>
                                        <p:tgtEl>
                                          <p:spTgt spid="2560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560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4770" y="2181216"/>
            <a:ext cx="5214974" cy="923330"/>
          </a:xfrm>
          <a:prstGeom prst="rect">
            <a:avLst/>
          </a:prstGeom>
          <a:noFill/>
        </p:spPr>
        <p:txBody>
          <a:bodyPr wrap="square" rtlCol="0">
            <a:spAutoFit/>
          </a:bodyPr>
          <a:lstStyle/>
          <a:p>
            <a:pPr marL="914400" indent="-914400"/>
            <a:r>
              <a:rPr lang="en-US" altLang="ko-KR" sz="5400" b="1" dirty="0" smtClean="0">
                <a:latin typeface="나눔고딕" pitchFamily="50" charset="-127"/>
                <a:ea typeface="나눔고딕" pitchFamily="50" charset="-127"/>
              </a:rPr>
              <a:t>Thank you.</a:t>
            </a:r>
            <a:endParaRPr lang="ko-KR" altLang="en-US" sz="5400" b="1" dirty="0">
              <a:latin typeface="나눔고딕" pitchFamily="50" charset="-127"/>
              <a:ea typeface="나눔고딕" pitchFamily="50" charset="-127"/>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Grp="1" noChangeArrowheads="1"/>
          </p:cNvSpPr>
          <p:nvPr>
            <p:ph type="body"/>
          </p:nvPr>
        </p:nvSpPr>
        <p:spPr>
          <a:xfrm>
            <a:off x="324378" y="1979835"/>
            <a:ext cx="8530970" cy="4522480"/>
          </a:xfrm>
          <a:ln/>
        </p:spPr>
        <p:txBody>
          <a:bodyPr anchor="t"/>
          <a:lstStyle/>
          <a:p>
            <a:pPr marL="308610" indent="-291465">
              <a:spcBef>
                <a:spcPts val="720"/>
              </a:spcBef>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 pos="8469630" algn="l"/>
              </a:tabLst>
            </a:pPr>
            <a:r>
              <a:rPr lang="en-GB" sz="5400" dirty="0">
                <a:latin typeface="Arial"/>
                <a:cs typeface="Arial"/>
              </a:rPr>
              <a:t>The attitude towards </a:t>
            </a:r>
          </a:p>
          <a:p>
            <a:pPr marL="308610" indent="-291465">
              <a:spcBef>
                <a:spcPts val="720"/>
              </a:spcBef>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 pos="8469630" algn="l"/>
              </a:tabLst>
            </a:pPr>
            <a:r>
              <a:rPr lang="en-GB" sz="5400" dirty="0">
                <a:latin typeface="Arial"/>
                <a:cs typeface="Arial"/>
              </a:rPr>
              <a:t>legacy code</a:t>
            </a:r>
          </a:p>
        </p:txBody>
      </p:sp>
      <p:sp>
        <p:nvSpPr>
          <p:cNvPr id="3" name="TextBox 2"/>
          <p:cNvSpPr txBox="1"/>
          <p:nvPr/>
        </p:nvSpPr>
        <p:spPr>
          <a:xfrm>
            <a:off x="248574" y="169524"/>
            <a:ext cx="6395128" cy="379164"/>
          </a:xfrm>
          <a:prstGeom prst="rect">
            <a:avLst/>
          </a:prstGeom>
          <a:noFill/>
        </p:spPr>
        <p:txBody>
          <a:bodyPr wrap="square" rtlCol="0">
            <a:spAutoFit/>
          </a:bodyPr>
          <a:lstStyle/>
          <a:p>
            <a:pPr>
              <a:lnSpc>
                <a:spcPts val="2300"/>
              </a:lnSpc>
            </a:pPr>
            <a:r>
              <a:rPr lang="en-US" altLang="ko-KR" sz="1600" b="1" spc="-20" dirty="0" smtClean="0">
                <a:latin typeface="나눔고딕"/>
                <a:ea typeface="나눔고딕"/>
                <a:cs typeface="나눔고딕"/>
              </a:rPr>
              <a:t>1.9 </a:t>
            </a:r>
            <a:r>
              <a:rPr lang="en-GB" sz="1600" b="1" spc="-20" dirty="0" smtClean="0">
                <a:latin typeface="나눔고딕"/>
                <a:ea typeface="나눔고딕"/>
                <a:cs typeface="나눔고딕"/>
              </a:rPr>
              <a:t>Software Craftsmanship Attitude</a:t>
            </a:r>
            <a:endParaRPr lang="en-US" altLang="ko-KR" sz="1600" b="1" spc="-20" dirty="0" smtClean="0">
              <a:latin typeface="나눔고딕"/>
              <a:ea typeface="나눔고딕"/>
              <a:cs typeface="나눔고딕"/>
            </a:endParaRPr>
          </a:p>
        </p:txBody>
      </p:sp>
    </p:spTree>
    <p:extLst>
      <p:ext uri="{BB962C8B-B14F-4D97-AF65-F5344CB8AC3E}">
        <p14:creationId xmlns:p14="http://schemas.microsoft.com/office/powerpoint/2010/main" val="161008542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body"/>
          </p:nvPr>
        </p:nvSpPr>
        <p:spPr>
          <a:xfrm>
            <a:off x="324378" y="1979835"/>
            <a:ext cx="8530970" cy="1881213"/>
          </a:xfrm>
          <a:ln/>
        </p:spPr>
        <p:txBody>
          <a:bodyPr anchor="t"/>
          <a:lstStyle/>
          <a:p>
            <a:pPr marL="308610" indent="-291465">
              <a:spcBef>
                <a:spcPts val="720"/>
              </a:spcBef>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 pos="8469630" algn="l"/>
              </a:tabLst>
            </a:pPr>
            <a:r>
              <a:rPr lang="en-GB" sz="4300" dirty="0">
                <a:latin typeface="Arial"/>
                <a:cs typeface="Arial"/>
              </a:rPr>
              <a:t>Why would we want to be better </a:t>
            </a:r>
            <a:endParaRPr lang="en-GB" sz="4300" dirty="0" smtClean="0">
              <a:latin typeface="Arial"/>
              <a:cs typeface="Arial"/>
            </a:endParaRPr>
          </a:p>
          <a:p>
            <a:pPr marL="308610" indent="-291465">
              <a:spcBef>
                <a:spcPts val="720"/>
              </a:spcBef>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 pos="8469630" algn="l"/>
              </a:tabLst>
            </a:pPr>
            <a:r>
              <a:rPr lang="en-GB" sz="4300" dirty="0" smtClean="0">
                <a:latin typeface="Arial"/>
                <a:cs typeface="Arial"/>
              </a:rPr>
              <a:t>developers</a:t>
            </a:r>
            <a:r>
              <a:rPr lang="en-GB" sz="4300" dirty="0">
                <a:latin typeface="Arial"/>
                <a:cs typeface="Arial"/>
              </a:rPr>
              <a:t>?</a:t>
            </a:r>
          </a:p>
        </p:txBody>
      </p:sp>
      <p:sp>
        <p:nvSpPr>
          <p:cNvPr id="3" name="TextBox 2"/>
          <p:cNvSpPr txBox="1"/>
          <p:nvPr/>
        </p:nvSpPr>
        <p:spPr>
          <a:xfrm>
            <a:off x="248574" y="169524"/>
            <a:ext cx="6395128" cy="379164"/>
          </a:xfrm>
          <a:prstGeom prst="rect">
            <a:avLst/>
          </a:prstGeom>
          <a:noFill/>
        </p:spPr>
        <p:txBody>
          <a:bodyPr wrap="square" rtlCol="0">
            <a:spAutoFit/>
          </a:bodyPr>
          <a:lstStyle/>
          <a:p>
            <a:pPr>
              <a:lnSpc>
                <a:spcPts val="2300"/>
              </a:lnSpc>
            </a:pPr>
            <a:r>
              <a:rPr lang="en-US" altLang="ko-KR" sz="1600" b="1" spc="-20" dirty="0" smtClean="0">
                <a:latin typeface="나눔고딕"/>
                <a:ea typeface="나눔고딕"/>
                <a:cs typeface="나눔고딕"/>
              </a:rPr>
              <a:t>1.9 </a:t>
            </a:r>
            <a:r>
              <a:rPr lang="en-GB" sz="1600" b="1" spc="-20" dirty="0" smtClean="0">
                <a:latin typeface="나눔고딕"/>
                <a:ea typeface="나눔고딕"/>
                <a:cs typeface="나눔고딕"/>
              </a:rPr>
              <a:t>Software Craftsmanship Attitude</a:t>
            </a:r>
            <a:endParaRPr lang="en-US" altLang="ko-KR" sz="1600" b="1" spc="-20" dirty="0" smtClean="0">
              <a:latin typeface="나눔고딕"/>
              <a:ea typeface="나눔고딕"/>
              <a:cs typeface="나눔고딕"/>
            </a:endParaRPr>
          </a:p>
        </p:txBody>
      </p:sp>
    </p:spTree>
    <p:extLst>
      <p:ext uri="{BB962C8B-B14F-4D97-AF65-F5344CB8AC3E}">
        <p14:creationId xmlns:p14="http://schemas.microsoft.com/office/powerpoint/2010/main" val="428937227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body" idx="1"/>
          </p:nvPr>
        </p:nvSpPr>
        <p:spPr>
          <a:xfrm>
            <a:off x="251521" y="1268760"/>
            <a:ext cx="8568952" cy="4522480"/>
          </a:xfrm>
          <a:ln/>
        </p:spPr>
        <p:txBody>
          <a:bodyPr/>
          <a:lstStyle/>
          <a:p>
            <a:pPr indent="-291465">
              <a:buNone/>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Lst>
            </a:pPr>
            <a:r>
              <a:rPr lang="en-GB" dirty="0">
                <a:latin typeface="Arial"/>
                <a:cs typeface="Arial"/>
              </a:rPr>
              <a:t>Software Craftsmanship is not...</a:t>
            </a:r>
          </a:p>
          <a:p>
            <a:pPr indent="-291465">
              <a:buNone/>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Lst>
            </a:pPr>
            <a:r>
              <a:rPr lang="en-GB" dirty="0">
                <a:latin typeface="Arial"/>
                <a:cs typeface="Arial"/>
              </a:rPr>
              <a:t>… a church, trying to convert all developers</a:t>
            </a:r>
          </a:p>
          <a:p>
            <a:pPr lvl="1" indent="-240030">
              <a:buNone/>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Lst>
            </a:pPr>
            <a:r>
              <a:rPr lang="en-GB" i="1" dirty="0">
                <a:latin typeface="Arial"/>
                <a:cs typeface="Arial"/>
              </a:rPr>
              <a:t>It's about leading by example and showing how we can be better</a:t>
            </a:r>
          </a:p>
          <a:p>
            <a:pPr indent="-291465">
              <a:buNone/>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Lst>
            </a:pPr>
            <a:endParaRPr lang="en-GB" i="1" dirty="0">
              <a:latin typeface="Arial"/>
              <a:cs typeface="Arial"/>
            </a:endParaRPr>
          </a:p>
          <a:p>
            <a:pPr indent="-291465">
              <a:buNone/>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Lst>
            </a:pPr>
            <a:r>
              <a:rPr lang="en-GB" dirty="0">
                <a:latin typeface="Arial"/>
                <a:cs typeface="Arial"/>
              </a:rPr>
              <a:t>… about beautiful code</a:t>
            </a:r>
          </a:p>
          <a:p>
            <a:pPr lvl="1" indent="-240030">
              <a:buNone/>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Lst>
            </a:pPr>
            <a:r>
              <a:rPr lang="en-GB" i="1" dirty="0">
                <a:latin typeface="Arial"/>
                <a:cs typeface="Arial"/>
              </a:rPr>
              <a:t>It's about continuously delivering value not writing crap code</a:t>
            </a:r>
          </a:p>
        </p:txBody>
      </p:sp>
      <p:sp>
        <p:nvSpPr>
          <p:cNvPr id="4" name="TextBox 3"/>
          <p:cNvSpPr txBox="1"/>
          <p:nvPr/>
        </p:nvSpPr>
        <p:spPr>
          <a:xfrm>
            <a:off x="248574" y="169524"/>
            <a:ext cx="6395128" cy="379164"/>
          </a:xfrm>
          <a:prstGeom prst="rect">
            <a:avLst/>
          </a:prstGeom>
          <a:noFill/>
        </p:spPr>
        <p:txBody>
          <a:bodyPr wrap="square" rtlCol="0">
            <a:spAutoFit/>
          </a:bodyPr>
          <a:lstStyle/>
          <a:p>
            <a:pPr>
              <a:lnSpc>
                <a:spcPts val="2300"/>
              </a:lnSpc>
            </a:pPr>
            <a:r>
              <a:rPr lang="en-US" altLang="ko-KR" sz="1600" b="1" spc="-20" dirty="0" smtClean="0">
                <a:latin typeface="나눔고딕"/>
                <a:ea typeface="나눔고딕"/>
                <a:cs typeface="나눔고딕"/>
              </a:rPr>
              <a:t>1.9 </a:t>
            </a:r>
            <a:r>
              <a:rPr lang="en-GB" sz="1600" b="1" spc="-20" dirty="0" smtClean="0">
                <a:latin typeface="나눔고딕"/>
                <a:ea typeface="나눔고딕"/>
                <a:cs typeface="나눔고딕"/>
              </a:rPr>
              <a:t>Software Craftsmanship Attitude</a:t>
            </a:r>
            <a:endParaRPr lang="en-US" altLang="ko-KR" sz="1600" b="1" spc="-20" dirty="0" smtClean="0">
              <a:latin typeface="나눔고딕"/>
              <a:ea typeface="나눔고딕"/>
              <a:cs typeface="나눔고딕"/>
            </a:endParaRPr>
          </a:p>
        </p:txBody>
      </p:sp>
    </p:spTree>
    <p:extLst>
      <p:ext uri="{BB962C8B-B14F-4D97-AF65-F5344CB8AC3E}">
        <p14:creationId xmlns:p14="http://schemas.microsoft.com/office/powerpoint/2010/main" val="384441478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ChangeArrowheads="1"/>
          </p:cNvSpPr>
          <p:nvPr>
            <p:ph type="body"/>
          </p:nvPr>
        </p:nvSpPr>
        <p:spPr>
          <a:xfrm>
            <a:off x="485851" y="1695574"/>
            <a:ext cx="8406650" cy="4522480"/>
          </a:xfrm>
          <a:ln/>
        </p:spPr>
        <p:txBody>
          <a:bodyPr anchor="t"/>
          <a:lstStyle/>
          <a:p>
            <a:pPr marL="308610" indent="-291465" algn="l">
              <a:spcBef>
                <a:spcPts val="720"/>
              </a:spcBef>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Lst>
            </a:pPr>
            <a:r>
              <a:rPr lang="en-GB" dirty="0">
                <a:latin typeface="Arial"/>
                <a:cs typeface="Arial"/>
              </a:rPr>
              <a:t>Stop...</a:t>
            </a:r>
          </a:p>
          <a:p>
            <a:pPr marL="308610" indent="-291465" algn="l">
              <a:spcBef>
                <a:spcPts val="720"/>
              </a:spcBef>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Lst>
            </a:pPr>
            <a:endParaRPr lang="en-GB" dirty="0">
              <a:latin typeface="Arial"/>
              <a:cs typeface="Arial"/>
            </a:endParaRPr>
          </a:p>
          <a:p>
            <a:pPr marL="1335882" lvl="1" indent="-501492" algn="l">
              <a:spcBef>
                <a:spcPts val="630"/>
              </a:spcBef>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Lst>
            </a:pPr>
            <a:r>
              <a:rPr lang="en-GB" sz="3200" dirty="0">
                <a:latin typeface="Arial"/>
                <a:cs typeface="Arial"/>
              </a:rPr>
              <a:t>… being miserable and negative</a:t>
            </a:r>
          </a:p>
          <a:p>
            <a:pPr marL="1335882" lvl="1" indent="-501492" algn="l">
              <a:spcBef>
                <a:spcPts val="630"/>
              </a:spcBef>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Lst>
            </a:pPr>
            <a:r>
              <a:rPr lang="en-GB" sz="3200" dirty="0">
                <a:latin typeface="Arial"/>
                <a:cs typeface="Arial"/>
              </a:rPr>
              <a:t>… spreading your frustrations </a:t>
            </a:r>
          </a:p>
          <a:p>
            <a:pPr marL="308610" indent="-291465" algn="l">
              <a:spcBef>
                <a:spcPts val="720"/>
              </a:spcBef>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Lst>
            </a:pPr>
            <a:endParaRPr lang="en-GB" dirty="0">
              <a:latin typeface="Arial"/>
              <a:cs typeface="Arial"/>
            </a:endParaRPr>
          </a:p>
        </p:txBody>
      </p:sp>
      <p:sp>
        <p:nvSpPr>
          <p:cNvPr id="3" name="TextBox 2"/>
          <p:cNvSpPr txBox="1"/>
          <p:nvPr/>
        </p:nvSpPr>
        <p:spPr>
          <a:xfrm>
            <a:off x="248574" y="169524"/>
            <a:ext cx="6395128" cy="379164"/>
          </a:xfrm>
          <a:prstGeom prst="rect">
            <a:avLst/>
          </a:prstGeom>
          <a:noFill/>
        </p:spPr>
        <p:txBody>
          <a:bodyPr wrap="square" rtlCol="0">
            <a:spAutoFit/>
          </a:bodyPr>
          <a:lstStyle/>
          <a:p>
            <a:pPr>
              <a:lnSpc>
                <a:spcPts val="2300"/>
              </a:lnSpc>
            </a:pPr>
            <a:r>
              <a:rPr lang="en-US" altLang="ko-KR" sz="1600" b="1" spc="-20" dirty="0" smtClean="0">
                <a:latin typeface="나눔고딕"/>
                <a:ea typeface="나눔고딕"/>
                <a:cs typeface="나눔고딕"/>
              </a:rPr>
              <a:t>1.9 </a:t>
            </a:r>
            <a:r>
              <a:rPr lang="en-GB" sz="1600" b="1" spc="-20" dirty="0" smtClean="0">
                <a:latin typeface="나눔고딕"/>
                <a:ea typeface="나눔고딕"/>
                <a:cs typeface="나눔고딕"/>
              </a:rPr>
              <a:t>Software Craftsmanship Attitude</a:t>
            </a:r>
            <a:endParaRPr lang="en-US" altLang="ko-KR" sz="1600" b="1" spc="-20" dirty="0" smtClean="0">
              <a:latin typeface="나눔고딕"/>
              <a:ea typeface="나눔고딕"/>
              <a:cs typeface="나눔고딕"/>
            </a:endParaRPr>
          </a:p>
        </p:txBody>
      </p:sp>
    </p:spTree>
    <p:extLst>
      <p:ext uri="{BB962C8B-B14F-4D97-AF65-F5344CB8AC3E}">
        <p14:creationId xmlns:p14="http://schemas.microsoft.com/office/powerpoint/2010/main" val="220170630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body"/>
          </p:nvPr>
        </p:nvSpPr>
        <p:spPr>
          <a:xfrm>
            <a:off x="685907" y="1979835"/>
            <a:ext cx="7759325" cy="4522480"/>
          </a:xfrm>
          <a:ln/>
        </p:spPr>
        <p:txBody>
          <a:bodyPr anchor="t"/>
          <a:lstStyle/>
          <a:p>
            <a:pPr marL="308610" indent="-291465">
              <a:spcBef>
                <a:spcPts val="720"/>
              </a:spcBef>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Lst>
            </a:pPr>
            <a:r>
              <a:rPr lang="en-GB" dirty="0">
                <a:latin typeface="Arial"/>
                <a:cs typeface="Arial"/>
              </a:rPr>
              <a:t>The only way to have </a:t>
            </a:r>
            <a:r>
              <a:rPr lang="en-GB" dirty="0" smtClean="0">
                <a:latin typeface="Arial"/>
                <a:cs typeface="Arial"/>
              </a:rPr>
              <a:t>people</a:t>
            </a:r>
          </a:p>
          <a:p>
            <a:pPr marL="308610" indent="-291465">
              <a:spcBef>
                <a:spcPts val="720"/>
              </a:spcBef>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Lst>
            </a:pPr>
            <a:r>
              <a:rPr lang="en-GB" dirty="0" smtClean="0">
                <a:latin typeface="Arial"/>
                <a:cs typeface="Arial"/>
              </a:rPr>
              <a:t> </a:t>
            </a:r>
            <a:r>
              <a:rPr lang="en-GB" dirty="0">
                <a:latin typeface="Arial"/>
                <a:cs typeface="Arial"/>
              </a:rPr>
              <a:t>buying into what you believe </a:t>
            </a:r>
            <a:endParaRPr lang="en-GB" dirty="0" smtClean="0">
              <a:latin typeface="Arial"/>
              <a:cs typeface="Arial"/>
            </a:endParaRPr>
          </a:p>
          <a:p>
            <a:pPr marL="308610" indent="-291465">
              <a:spcBef>
                <a:spcPts val="720"/>
              </a:spcBef>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Lst>
            </a:pPr>
            <a:r>
              <a:rPr lang="en-GB" dirty="0" smtClean="0">
                <a:latin typeface="Arial"/>
                <a:cs typeface="Arial"/>
              </a:rPr>
              <a:t>is </a:t>
            </a:r>
            <a:r>
              <a:rPr lang="en-GB" dirty="0">
                <a:latin typeface="Arial"/>
                <a:cs typeface="Arial"/>
              </a:rPr>
              <a:t>if they see you happy.</a:t>
            </a:r>
          </a:p>
        </p:txBody>
      </p:sp>
      <p:sp>
        <p:nvSpPr>
          <p:cNvPr id="3" name="TextBox 2"/>
          <p:cNvSpPr txBox="1"/>
          <p:nvPr/>
        </p:nvSpPr>
        <p:spPr>
          <a:xfrm>
            <a:off x="248574" y="169524"/>
            <a:ext cx="6395128" cy="379164"/>
          </a:xfrm>
          <a:prstGeom prst="rect">
            <a:avLst/>
          </a:prstGeom>
          <a:noFill/>
        </p:spPr>
        <p:txBody>
          <a:bodyPr wrap="square" rtlCol="0">
            <a:spAutoFit/>
          </a:bodyPr>
          <a:lstStyle/>
          <a:p>
            <a:pPr>
              <a:lnSpc>
                <a:spcPts val="2300"/>
              </a:lnSpc>
            </a:pPr>
            <a:r>
              <a:rPr lang="en-US" altLang="ko-KR" sz="1600" b="1" spc="-20" dirty="0" smtClean="0">
                <a:latin typeface="나눔고딕"/>
                <a:ea typeface="나눔고딕"/>
                <a:cs typeface="나눔고딕"/>
              </a:rPr>
              <a:t>1.9 </a:t>
            </a:r>
            <a:r>
              <a:rPr lang="en-GB" sz="1600" b="1" spc="-20" dirty="0" smtClean="0">
                <a:latin typeface="나눔고딕"/>
                <a:ea typeface="나눔고딕"/>
                <a:cs typeface="나눔고딕"/>
              </a:rPr>
              <a:t>Software Craftsmanship Attitude</a:t>
            </a:r>
            <a:endParaRPr lang="en-US" altLang="ko-KR" sz="1600" b="1" spc="-20" dirty="0" smtClean="0">
              <a:latin typeface="나눔고딕"/>
              <a:ea typeface="나눔고딕"/>
              <a:cs typeface="나눔고딕"/>
            </a:endParaRPr>
          </a:p>
        </p:txBody>
      </p:sp>
    </p:spTree>
    <p:extLst>
      <p:ext uri="{BB962C8B-B14F-4D97-AF65-F5344CB8AC3E}">
        <p14:creationId xmlns:p14="http://schemas.microsoft.com/office/powerpoint/2010/main" val="1134109465"/>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3036" y="2344094"/>
            <a:ext cx="8579443" cy="682238"/>
          </a:xfrm>
          <a:prstGeom prst="rect">
            <a:avLst/>
          </a:prstGeom>
          <a:noFill/>
        </p:spPr>
        <p:txBody>
          <a:bodyPr wrap="square" rtlCol="0">
            <a:spAutoFit/>
          </a:bodyPr>
          <a:lstStyle/>
          <a:p>
            <a:pPr>
              <a:lnSpc>
                <a:spcPts val="4600"/>
              </a:lnSpc>
            </a:pPr>
            <a:r>
              <a:rPr lang="en-US" altLang="ko-KR" sz="4000" b="1" spc="-100" dirty="0" smtClean="0">
                <a:latin typeface="나눔고딕" pitchFamily="50" charset="-127"/>
                <a:ea typeface="나눔고딕" pitchFamily="50" charset="-127"/>
              </a:rPr>
              <a:t>1. Software Craftsmanship </a:t>
            </a:r>
          </a:p>
        </p:txBody>
      </p:sp>
      <p:cxnSp>
        <p:nvCxnSpPr>
          <p:cNvPr id="5" name="직선 연결선 4"/>
          <p:cNvCxnSpPr/>
          <p:nvPr/>
        </p:nvCxnSpPr>
        <p:spPr>
          <a:xfrm>
            <a:off x="428596" y="2214554"/>
            <a:ext cx="828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ChangeArrowheads="1"/>
          </p:cNvSpPr>
          <p:nvPr>
            <p:ph type="body"/>
          </p:nvPr>
        </p:nvSpPr>
        <p:spPr>
          <a:xfrm>
            <a:off x="827584" y="1642824"/>
            <a:ext cx="7759325" cy="4522480"/>
          </a:xfrm>
          <a:ln/>
        </p:spPr>
        <p:txBody>
          <a:bodyPr anchor="t"/>
          <a:lstStyle/>
          <a:p>
            <a:pPr marL="308610" indent="-294323">
              <a:spcBef>
                <a:spcPts val="720"/>
              </a:spcBef>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Lst>
            </a:pPr>
            <a:r>
              <a:rPr lang="en-GB" i="1" dirty="0">
                <a:latin typeface="Arial"/>
                <a:cs typeface="Arial"/>
              </a:rPr>
              <a:t>Craftsmanship is not enough </a:t>
            </a:r>
            <a:endParaRPr lang="en-GB" i="1" dirty="0" smtClean="0">
              <a:latin typeface="Arial"/>
              <a:cs typeface="Arial"/>
            </a:endParaRPr>
          </a:p>
          <a:p>
            <a:pPr marL="308610" indent="-294323">
              <a:spcBef>
                <a:spcPts val="720"/>
              </a:spcBef>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Lst>
            </a:pPr>
            <a:r>
              <a:rPr lang="en-GB" i="1" dirty="0" smtClean="0">
                <a:latin typeface="Arial"/>
                <a:cs typeface="Arial"/>
              </a:rPr>
              <a:t>to </a:t>
            </a:r>
            <a:r>
              <a:rPr lang="en-GB" i="1" dirty="0">
                <a:latin typeface="Arial"/>
                <a:cs typeface="Arial"/>
              </a:rPr>
              <a:t>guarantee the success of </a:t>
            </a:r>
            <a:endParaRPr lang="en-GB" i="1" dirty="0" smtClean="0">
              <a:latin typeface="Arial"/>
              <a:cs typeface="Arial"/>
            </a:endParaRPr>
          </a:p>
          <a:p>
            <a:pPr marL="308610" indent="-294323">
              <a:spcBef>
                <a:spcPts val="720"/>
              </a:spcBef>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Lst>
            </a:pPr>
            <a:r>
              <a:rPr lang="en-GB" i="1" dirty="0" smtClean="0">
                <a:latin typeface="Arial"/>
                <a:cs typeface="Arial"/>
              </a:rPr>
              <a:t>a </a:t>
            </a:r>
            <a:r>
              <a:rPr lang="en-GB" i="1" dirty="0">
                <a:latin typeface="Arial"/>
                <a:cs typeface="Arial"/>
              </a:rPr>
              <a:t>project but the lack of it can be the main cause of </a:t>
            </a:r>
            <a:r>
              <a:rPr lang="en-GB" i="1" dirty="0" smtClean="0">
                <a:latin typeface="Arial"/>
                <a:cs typeface="Arial"/>
              </a:rPr>
              <a:t>its</a:t>
            </a:r>
          </a:p>
          <a:p>
            <a:pPr marL="308610" indent="-294323">
              <a:spcBef>
                <a:spcPts val="720"/>
              </a:spcBef>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Lst>
            </a:pPr>
            <a:r>
              <a:rPr lang="en-GB" i="1" dirty="0" smtClean="0">
                <a:latin typeface="Arial"/>
                <a:cs typeface="Arial"/>
              </a:rPr>
              <a:t> </a:t>
            </a:r>
            <a:r>
              <a:rPr lang="en-GB" i="1" dirty="0">
                <a:latin typeface="Arial"/>
                <a:cs typeface="Arial"/>
              </a:rPr>
              <a:t>failure</a:t>
            </a:r>
          </a:p>
        </p:txBody>
      </p:sp>
      <p:sp>
        <p:nvSpPr>
          <p:cNvPr id="3" name="TextBox 2"/>
          <p:cNvSpPr txBox="1"/>
          <p:nvPr/>
        </p:nvSpPr>
        <p:spPr>
          <a:xfrm>
            <a:off x="248574" y="169524"/>
            <a:ext cx="6395128" cy="379164"/>
          </a:xfrm>
          <a:prstGeom prst="rect">
            <a:avLst/>
          </a:prstGeom>
          <a:noFill/>
        </p:spPr>
        <p:txBody>
          <a:bodyPr wrap="square" rtlCol="0">
            <a:spAutoFit/>
          </a:bodyPr>
          <a:lstStyle/>
          <a:p>
            <a:pPr>
              <a:lnSpc>
                <a:spcPts val="2300"/>
              </a:lnSpc>
            </a:pPr>
            <a:r>
              <a:rPr lang="en-US" altLang="ko-KR" sz="1600" b="1" spc="-20" dirty="0" smtClean="0">
                <a:latin typeface="나눔고딕"/>
                <a:ea typeface="나눔고딕"/>
                <a:cs typeface="나눔고딕"/>
              </a:rPr>
              <a:t>1.9 </a:t>
            </a:r>
            <a:r>
              <a:rPr lang="en-GB" sz="1600" b="1" spc="-20" dirty="0" smtClean="0">
                <a:latin typeface="나눔고딕"/>
                <a:ea typeface="나눔고딕"/>
                <a:cs typeface="나눔고딕"/>
              </a:rPr>
              <a:t>Software Craftsmanship Attitude</a:t>
            </a:r>
            <a:endParaRPr lang="en-US" altLang="ko-KR" sz="1600" b="1" spc="-20" dirty="0" smtClean="0">
              <a:latin typeface="나눔고딕"/>
              <a:ea typeface="나눔고딕"/>
              <a:cs typeface="나눔고딕"/>
            </a:endParaRPr>
          </a:p>
        </p:txBody>
      </p:sp>
    </p:spTree>
    <p:extLst>
      <p:ext uri="{BB962C8B-B14F-4D97-AF65-F5344CB8AC3E}">
        <p14:creationId xmlns:p14="http://schemas.microsoft.com/office/powerpoint/2010/main" val="131848465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body"/>
          </p:nvPr>
        </p:nvSpPr>
        <p:spPr>
          <a:xfrm>
            <a:off x="685907" y="1105623"/>
            <a:ext cx="7759325" cy="4522480"/>
          </a:xfrm>
          <a:ln/>
        </p:spPr>
        <p:txBody>
          <a:bodyPr anchor="t"/>
          <a:lstStyle/>
          <a:p>
            <a:pPr marL="308610" indent="-294323" algn="l">
              <a:spcBef>
                <a:spcPts val="720"/>
              </a:spcBef>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Lst>
            </a:pPr>
            <a:r>
              <a:rPr lang="en-GB" sz="2900" i="1"/>
              <a:t>Agile and Craftsmanship complement each other and both are necessary.</a:t>
            </a:r>
          </a:p>
          <a:p>
            <a:pPr marL="308610" indent="-294323" algn="l">
              <a:spcBef>
                <a:spcPts val="720"/>
              </a:spcBef>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Lst>
            </a:pPr>
            <a:endParaRPr lang="en-GB" sz="2900" i="1"/>
          </a:p>
          <a:p>
            <a:pPr marL="308610" indent="-294323" algn="l">
              <a:spcBef>
                <a:spcPts val="720"/>
              </a:spcBef>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Lst>
            </a:pPr>
            <a:r>
              <a:rPr lang="en-GB" sz="2900" i="1"/>
              <a:t>Agile processes assume technical excellence and a professional attitude.</a:t>
            </a:r>
          </a:p>
          <a:p>
            <a:pPr marL="308610" indent="-294323" algn="l">
              <a:spcBef>
                <a:spcPts val="720"/>
              </a:spcBef>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Lst>
            </a:pPr>
            <a:endParaRPr lang="en-GB" sz="2900" i="1"/>
          </a:p>
          <a:p>
            <a:pPr marL="308610" indent="-294323" algn="l">
              <a:spcBef>
                <a:spcPts val="720"/>
              </a:spcBef>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Lst>
            </a:pPr>
            <a:r>
              <a:rPr lang="en-GB" sz="2900" i="1"/>
              <a:t>Software Craftsmanship takes technical excellence and professionalism to a whole new level.</a:t>
            </a:r>
          </a:p>
        </p:txBody>
      </p:sp>
    </p:spTree>
    <p:extLst>
      <p:ext uri="{BB962C8B-B14F-4D97-AF65-F5344CB8AC3E}">
        <p14:creationId xmlns:p14="http://schemas.microsoft.com/office/powerpoint/2010/main" val="228229471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3036" y="2344094"/>
            <a:ext cx="8545243" cy="682238"/>
          </a:xfrm>
          <a:prstGeom prst="rect">
            <a:avLst/>
          </a:prstGeom>
          <a:noFill/>
        </p:spPr>
        <p:txBody>
          <a:bodyPr wrap="square" rtlCol="0">
            <a:spAutoFit/>
          </a:bodyPr>
          <a:lstStyle/>
          <a:p>
            <a:pPr>
              <a:lnSpc>
                <a:spcPts val="4600"/>
              </a:lnSpc>
            </a:pPr>
            <a:r>
              <a:rPr lang="en-US" altLang="ko-KR" sz="4000" b="1" spc="-100" dirty="0">
                <a:latin typeface="나눔고딕" pitchFamily="50" charset="-127"/>
                <a:ea typeface="나눔고딕" pitchFamily="50" charset="-127"/>
              </a:rPr>
              <a:t>2</a:t>
            </a:r>
            <a:r>
              <a:rPr lang="en-US" altLang="ko-KR" sz="4000" b="1" spc="-100" dirty="0" smtClean="0">
                <a:latin typeface="나눔고딕" pitchFamily="50" charset="-127"/>
                <a:ea typeface="나눔고딕" pitchFamily="50" charset="-127"/>
              </a:rPr>
              <a:t>. Clean Code &amp; Refactoring</a:t>
            </a:r>
          </a:p>
        </p:txBody>
      </p:sp>
      <p:cxnSp>
        <p:nvCxnSpPr>
          <p:cNvPr id="5" name="직선 연결선 4"/>
          <p:cNvCxnSpPr/>
          <p:nvPr/>
        </p:nvCxnSpPr>
        <p:spPr>
          <a:xfrm>
            <a:off x="428596" y="2214554"/>
            <a:ext cx="828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8266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79164"/>
          </a:xfrm>
          <a:prstGeom prst="rect">
            <a:avLst/>
          </a:prstGeom>
          <a:noFill/>
        </p:spPr>
        <p:txBody>
          <a:bodyPr wrap="square" rtlCol="0">
            <a:spAutoFit/>
          </a:bodyPr>
          <a:lstStyle/>
          <a:p>
            <a:pPr>
              <a:lnSpc>
                <a:spcPts val="2300"/>
              </a:lnSpc>
            </a:pPr>
            <a:r>
              <a:rPr lang="en-US" altLang="ko-KR" sz="1600" b="1" spc="-20" dirty="0">
                <a:latin typeface="나눔고딕" pitchFamily="50" charset="-127"/>
                <a:ea typeface="나눔고딕" pitchFamily="50" charset="-127"/>
              </a:rPr>
              <a:t>2</a:t>
            </a:r>
            <a:r>
              <a:rPr lang="en-US" altLang="ko-KR" sz="1600" b="1" spc="-20" dirty="0" smtClean="0">
                <a:latin typeface="나눔고딕" pitchFamily="50" charset="-127"/>
                <a:ea typeface="나눔고딕" pitchFamily="50" charset="-127"/>
              </a:rPr>
              <a:t>.1 </a:t>
            </a:r>
            <a:r>
              <a:rPr lang="en-GB" altLang="ko-KR" sz="1600" b="1" spc="-20" dirty="0" smtClean="0">
                <a:latin typeface="나눔고딕" pitchFamily="50" charset="-127"/>
                <a:ea typeface="나눔고딕" pitchFamily="50" charset="-127"/>
              </a:rPr>
              <a:t>Clean Code?‏</a:t>
            </a:r>
            <a:endParaRPr lang="en-US" altLang="ko-KR" sz="1600" b="1" spc="-20" dirty="0" smtClean="0">
              <a:latin typeface="나눔고딕" pitchFamily="50" charset="-127"/>
              <a:ea typeface="나눔고딕" pitchFamily="50" charset="-127"/>
            </a:endParaRPr>
          </a:p>
        </p:txBody>
      </p:sp>
      <p:pic>
        <p:nvPicPr>
          <p:cNvPr id="2" name="Picture 1"/>
          <p:cNvPicPr>
            <a:picLocks noChangeAspect="1"/>
          </p:cNvPicPr>
          <p:nvPr/>
        </p:nvPicPr>
        <p:blipFill>
          <a:blip r:embed="rId3"/>
          <a:stretch>
            <a:fillRect/>
          </a:stretch>
        </p:blipFill>
        <p:spPr>
          <a:xfrm>
            <a:off x="755576" y="908720"/>
            <a:ext cx="7344816" cy="5514193"/>
          </a:xfrm>
          <a:prstGeom prst="rect">
            <a:avLst/>
          </a:prstGeom>
        </p:spPr>
      </p:pic>
    </p:spTree>
    <p:extLst>
      <p:ext uri="{BB962C8B-B14F-4D97-AF65-F5344CB8AC3E}">
        <p14:creationId xmlns:p14="http://schemas.microsoft.com/office/powerpoint/2010/main" val="346847541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79164"/>
          </a:xfrm>
          <a:prstGeom prst="rect">
            <a:avLst/>
          </a:prstGeom>
          <a:noFill/>
        </p:spPr>
        <p:txBody>
          <a:bodyPr wrap="square" rtlCol="0">
            <a:spAutoFit/>
          </a:bodyPr>
          <a:lstStyle/>
          <a:p>
            <a:pPr>
              <a:lnSpc>
                <a:spcPts val="2300"/>
              </a:lnSpc>
            </a:pPr>
            <a:r>
              <a:rPr lang="en-US" altLang="ko-KR" sz="1600" b="1" spc="-20" dirty="0">
                <a:latin typeface="나눔고딕" pitchFamily="50" charset="-127"/>
                <a:ea typeface="나눔고딕" pitchFamily="50" charset="-127"/>
              </a:rPr>
              <a:t>2</a:t>
            </a:r>
            <a:r>
              <a:rPr lang="en-US" altLang="ko-KR" sz="1600" b="1" spc="-20" dirty="0" smtClean="0">
                <a:latin typeface="나눔고딕" pitchFamily="50" charset="-127"/>
                <a:ea typeface="나눔고딕" pitchFamily="50" charset="-127"/>
              </a:rPr>
              <a:t>.2 </a:t>
            </a:r>
            <a:r>
              <a:rPr lang="en-GB" altLang="ko-KR" sz="1600" b="1" spc="-20" dirty="0" smtClean="0">
                <a:latin typeface="나눔고딕" pitchFamily="50" charset="-127"/>
                <a:ea typeface="나눔고딕" pitchFamily="50" charset="-127"/>
              </a:rPr>
              <a:t>Clean Code‏</a:t>
            </a:r>
            <a:endParaRPr lang="en-US" altLang="ko-KR" sz="1600" b="1" spc="-20" dirty="0" smtClean="0">
              <a:latin typeface="나눔고딕" pitchFamily="50" charset="-127"/>
              <a:ea typeface="나눔고딕" pitchFamily="50" charset="-127"/>
            </a:endParaRPr>
          </a:p>
        </p:txBody>
      </p:sp>
      <p:pic>
        <p:nvPicPr>
          <p:cNvPr id="2" name="Picture 1"/>
          <p:cNvPicPr>
            <a:picLocks noChangeAspect="1"/>
          </p:cNvPicPr>
          <p:nvPr/>
        </p:nvPicPr>
        <p:blipFill>
          <a:blip r:embed="rId3"/>
          <a:stretch>
            <a:fillRect/>
          </a:stretch>
        </p:blipFill>
        <p:spPr>
          <a:xfrm>
            <a:off x="755576" y="945681"/>
            <a:ext cx="7875113" cy="5912319"/>
          </a:xfrm>
          <a:prstGeom prst="rect">
            <a:avLst/>
          </a:prstGeom>
        </p:spPr>
      </p:pic>
    </p:spTree>
    <p:extLst>
      <p:ext uri="{BB962C8B-B14F-4D97-AF65-F5344CB8AC3E}">
        <p14:creationId xmlns:p14="http://schemas.microsoft.com/office/powerpoint/2010/main" val="364054436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79164"/>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2.2 </a:t>
            </a:r>
            <a:r>
              <a:rPr lang="en-GB" altLang="ko-KR" sz="1600" b="1" spc="-20" dirty="0" smtClean="0">
                <a:latin typeface="나눔고딕" pitchFamily="50" charset="-127"/>
                <a:ea typeface="나눔고딕" pitchFamily="50" charset="-127"/>
              </a:rPr>
              <a:t>Clean Code‏</a:t>
            </a:r>
            <a:endParaRPr lang="en-US" altLang="ko-KR" sz="1600" b="1" spc="-20" dirty="0" smtClean="0">
              <a:latin typeface="나눔고딕" pitchFamily="50" charset="-127"/>
              <a:ea typeface="나눔고딕" pitchFamily="50" charset="-127"/>
            </a:endParaRPr>
          </a:p>
        </p:txBody>
      </p:sp>
      <p:pic>
        <p:nvPicPr>
          <p:cNvPr id="3" name="Picture 2"/>
          <p:cNvPicPr>
            <a:picLocks noChangeAspect="1"/>
          </p:cNvPicPr>
          <p:nvPr/>
        </p:nvPicPr>
        <p:blipFill>
          <a:blip r:embed="rId3"/>
          <a:stretch>
            <a:fillRect/>
          </a:stretch>
        </p:blipFill>
        <p:spPr>
          <a:xfrm>
            <a:off x="683568" y="908721"/>
            <a:ext cx="7924343" cy="5949279"/>
          </a:xfrm>
          <a:prstGeom prst="rect">
            <a:avLst/>
          </a:prstGeom>
        </p:spPr>
      </p:pic>
    </p:spTree>
    <p:extLst>
      <p:ext uri="{BB962C8B-B14F-4D97-AF65-F5344CB8AC3E}">
        <p14:creationId xmlns:p14="http://schemas.microsoft.com/office/powerpoint/2010/main" val="35427331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79164"/>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2.2 </a:t>
            </a:r>
            <a:r>
              <a:rPr lang="en-GB" altLang="ko-KR" sz="1600" b="1" spc="-20" dirty="0" smtClean="0">
                <a:latin typeface="나눔고딕" pitchFamily="50" charset="-127"/>
                <a:ea typeface="나눔고딕" pitchFamily="50" charset="-127"/>
              </a:rPr>
              <a:t>Clean Code‏</a:t>
            </a:r>
            <a:endParaRPr lang="en-US" altLang="ko-KR" sz="1600" b="1" spc="-20" dirty="0" smtClean="0">
              <a:latin typeface="나눔고딕" pitchFamily="50" charset="-127"/>
              <a:ea typeface="나눔고딕" pitchFamily="50" charset="-127"/>
            </a:endParaRPr>
          </a:p>
        </p:txBody>
      </p:sp>
      <p:pic>
        <p:nvPicPr>
          <p:cNvPr id="2" name="Picture 1"/>
          <p:cNvPicPr>
            <a:picLocks noChangeAspect="1"/>
          </p:cNvPicPr>
          <p:nvPr/>
        </p:nvPicPr>
        <p:blipFill>
          <a:blip r:embed="rId3"/>
          <a:stretch>
            <a:fillRect/>
          </a:stretch>
        </p:blipFill>
        <p:spPr>
          <a:xfrm>
            <a:off x="755576" y="891620"/>
            <a:ext cx="7947121" cy="5966380"/>
          </a:xfrm>
          <a:prstGeom prst="rect">
            <a:avLst/>
          </a:prstGeom>
        </p:spPr>
      </p:pic>
    </p:spTree>
    <p:extLst>
      <p:ext uri="{BB962C8B-B14F-4D97-AF65-F5344CB8AC3E}">
        <p14:creationId xmlns:p14="http://schemas.microsoft.com/office/powerpoint/2010/main" val="21132066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79164"/>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2.2 </a:t>
            </a:r>
            <a:r>
              <a:rPr lang="en-GB" altLang="ko-KR" sz="1600" b="1" spc="-20" dirty="0" smtClean="0">
                <a:latin typeface="나눔고딕" pitchFamily="50" charset="-127"/>
                <a:ea typeface="나눔고딕" pitchFamily="50" charset="-127"/>
              </a:rPr>
              <a:t>Clean Code‏</a:t>
            </a:r>
            <a:endParaRPr lang="en-US" altLang="ko-KR" sz="1600" b="1" spc="-20" dirty="0" smtClean="0">
              <a:latin typeface="나눔고딕" pitchFamily="50" charset="-127"/>
              <a:ea typeface="나눔고딕" pitchFamily="50" charset="-127"/>
            </a:endParaRPr>
          </a:p>
        </p:txBody>
      </p:sp>
      <p:pic>
        <p:nvPicPr>
          <p:cNvPr id="3" name="Picture 2"/>
          <p:cNvPicPr>
            <a:picLocks noChangeAspect="1"/>
          </p:cNvPicPr>
          <p:nvPr/>
        </p:nvPicPr>
        <p:blipFill>
          <a:blip r:embed="rId3"/>
          <a:stretch>
            <a:fillRect/>
          </a:stretch>
        </p:blipFill>
        <p:spPr>
          <a:xfrm>
            <a:off x="683568" y="891620"/>
            <a:ext cx="7947121" cy="5966379"/>
          </a:xfrm>
          <a:prstGeom prst="rect">
            <a:avLst/>
          </a:prstGeom>
        </p:spPr>
      </p:pic>
    </p:spTree>
    <p:extLst>
      <p:ext uri="{BB962C8B-B14F-4D97-AF65-F5344CB8AC3E}">
        <p14:creationId xmlns:p14="http://schemas.microsoft.com/office/powerpoint/2010/main" val="17896044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79164"/>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2.2 </a:t>
            </a:r>
            <a:r>
              <a:rPr lang="en-GB" altLang="ko-KR" sz="1600" b="1" spc="-20" dirty="0" smtClean="0">
                <a:latin typeface="나눔고딕" pitchFamily="50" charset="-127"/>
                <a:ea typeface="나눔고딕" pitchFamily="50" charset="-127"/>
              </a:rPr>
              <a:t>Clean Code‏</a:t>
            </a:r>
            <a:endParaRPr lang="en-US" altLang="ko-KR" sz="1600" b="1" spc="-20" dirty="0" smtClean="0">
              <a:latin typeface="나눔고딕" pitchFamily="50" charset="-127"/>
              <a:ea typeface="나눔고딕" pitchFamily="50" charset="-127"/>
            </a:endParaRPr>
          </a:p>
        </p:txBody>
      </p:sp>
      <p:pic>
        <p:nvPicPr>
          <p:cNvPr id="4" name="Picture 3"/>
          <p:cNvPicPr>
            <a:picLocks noChangeAspect="1"/>
          </p:cNvPicPr>
          <p:nvPr/>
        </p:nvPicPr>
        <p:blipFill>
          <a:blip r:embed="rId3"/>
          <a:stretch>
            <a:fillRect/>
          </a:stretch>
        </p:blipFill>
        <p:spPr>
          <a:xfrm>
            <a:off x="729335" y="837560"/>
            <a:ext cx="8019129" cy="6020440"/>
          </a:xfrm>
          <a:prstGeom prst="rect">
            <a:avLst/>
          </a:prstGeom>
        </p:spPr>
      </p:pic>
    </p:spTree>
    <p:extLst>
      <p:ext uri="{BB962C8B-B14F-4D97-AF65-F5344CB8AC3E}">
        <p14:creationId xmlns:p14="http://schemas.microsoft.com/office/powerpoint/2010/main" val="19095672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79164"/>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2.2 </a:t>
            </a:r>
            <a:r>
              <a:rPr lang="en-GB" altLang="ko-KR" sz="1600" b="1" spc="-20" dirty="0" smtClean="0">
                <a:latin typeface="나눔고딕" pitchFamily="50" charset="-127"/>
                <a:ea typeface="나눔고딕" pitchFamily="50" charset="-127"/>
              </a:rPr>
              <a:t>Clean Code‏</a:t>
            </a:r>
            <a:endParaRPr lang="en-US" altLang="ko-KR" sz="1600" b="1" spc="-20" dirty="0" smtClean="0">
              <a:latin typeface="나눔고딕" pitchFamily="50" charset="-127"/>
              <a:ea typeface="나눔고딕" pitchFamily="50" charset="-127"/>
            </a:endParaRPr>
          </a:p>
        </p:txBody>
      </p:sp>
      <p:pic>
        <p:nvPicPr>
          <p:cNvPr id="2" name="Picture 1"/>
          <p:cNvPicPr>
            <a:picLocks noChangeAspect="1"/>
          </p:cNvPicPr>
          <p:nvPr/>
        </p:nvPicPr>
        <p:blipFill>
          <a:blip r:embed="rId3"/>
          <a:stretch>
            <a:fillRect/>
          </a:stretch>
        </p:blipFill>
        <p:spPr>
          <a:xfrm>
            <a:off x="683568" y="945681"/>
            <a:ext cx="7875113" cy="5912319"/>
          </a:xfrm>
          <a:prstGeom prst="rect">
            <a:avLst/>
          </a:prstGeom>
        </p:spPr>
      </p:pic>
    </p:spTree>
    <p:extLst>
      <p:ext uri="{BB962C8B-B14F-4D97-AF65-F5344CB8AC3E}">
        <p14:creationId xmlns:p14="http://schemas.microsoft.com/office/powerpoint/2010/main" val="287327602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00" y="908720"/>
            <a:ext cx="4368800" cy="5334000"/>
          </a:xfrm>
          <a:prstGeom prst="rect">
            <a:avLst/>
          </a:prstGeom>
        </p:spPr>
      </p:pic>
      <p:sp>
        <p:nvSpPr>
          <p:cNvPr id="9" name="TextBox 8"/>
          <p:cNvSpPr txBox="1"/>
          <p:nvPr/>
        </p:nvSpPr>
        <p:spPr>
          <a:xfrm>
            <a:off x="248574" y="169524"/>
            <a:ext cx="6395128" cy="387286"/>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1.1  Software Craftsmen</a:t>
            </a:r>
          </a:p>
        </p:txBody>
      </p:sp>
      <p:sp>
        <p:nvSpPr>
          <p:cNvPr id="8" name="TextBox 7"/>
          <p:cNvSpPr txBox="1"/>
          <p:nvPr/>
        </p:nvSpPr>
        <p:spPr>
          <a:xfrm>
            <a:off x="251520" y="2518251"/>
            <a:ext cx="4320480" cy="1774845"/>
          </a:xfrm>
          <a:prstGeom prst="rect">
            <a:avLst/>
          </a:prstGeom>
          <a:noFill/>
        </p:spPr>
        <p:txBody>
          <a:bodyPr wrap="square" rtlCol="0">
            <a:spAutoFit/>
          </a:bodyPr>
          <a:lstStyle/>
          <a:p>
            <a:pPr marL="342900" indent="-322263" algn="ctr">
              <a:spcBef>
                <a:spcPts val="800"/>
              </a:spcBef>
              <a:buClrTx/>
              <a:buFontTx/>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pPr>
            <a:r>
              <a:rPr lang="en-GB" sz="3200" i="1" dirty="0"/>
              <a:t>Software Craftsmen </a:t>
            </a:r>
            <a:endParaRPr lang="en-GB" sz="3200" i="1" dirty="0" smtClean="0"/>
          </a:p>
          <a:p>
            <a:pPr marL="342900" indent="-322263" algn="ctr">
              <a:spcBef>
                <a:spcPts val="800"/>
              </a:spcBef>
              <a:buClrTx/>
              <a:buFontTx/>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pPr>
            <a:r>
              <a:rPr lang="en-GB" sz="3200" i="1" dirty="0" smtClean="0"/>
              <a:t>just care</a:t>
            </a:r>
            <a:endParaRPr lang="en-GB" sz="3200" i="1" dirty="0"/>
          </a:p>
          <a:p>
            <a:pPr marL="342900" indent="-322263" algn="ctr">
              <a:spcBef>
                <a:spcPts val="800"/>
              </a:spcBef>
              <a:buClrTx/>
              <a:buFontTx/>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pPr>
            <a:r>
              <a:rPr lang="en-GB" sz="3200" i="1" dirty="0"/>
              <a:t>beautiful code</a:t>
            </a:r>
          </a:p>
        </p:txBody>
      </p:sp>
    </p:spTree>
    <p:extLst>
      <p:ext uri="{BB962C8B-B14F-4D97-AF65-F5344CB8AC3E}">
        <p14:creationId xmlns:p14="http://schemas.microsoft.com/office/powerpoint/2010/main" val="11838540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79164"/>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2.2 </a:t>
            </a:r>
            <a:r>
              <a:rPr lang="en-GB" altLang="ko-KR" sz="1600" b="1" spc="-20" dirty="0" smtClean="0">
                <a:latin typeface="나눔고딕" pitchFamily="50" charset="-127"/>
                <a:ea typeface="나눔고딕" pitchFamily="50" charset="-127"/>
              </a:rPr>
              <a:t>Clean Code‏</a:t>
            </a:r>
            <a:endParaRPr lang="en-US" altLang="ko-KR" sz="1600" b="1" spc="-20" dirty="0" smtClean="0">
              <a:latin typeface="나눔고딕" pitchFamily="50" charset="-127"/>
              <a:ea typeface="나눔고딕" pitchFamily="50" charset="-127"/>
            </a:endParaRPr>
          </a:p>
        </p:txBody>
      </p:sp>
      <p:pic>
        <p:nvPicPr>
          <p:cNvPr id="5" name="Picture 4"/>
          <p:cNvPicPr>
            <a:picLocks noChangeAspect="1"/>
          </p:cNvPicPr>
          <p:nvPr/>
        </p:nvPicPr>
        <p:blipFill>
          <a:blip r:embed="rId3"/>
          <a:stretch>
            <a:fillRect/>
          </a:stretch>
        </p:blipFill>
        <p:spPr>
          <a:xfrm>
            <a:off x="755576" y="837560"/>
            <a:ext cx="8019129" cy="6020440"/>
          </a:xfrm>
          <a:prstGeom prst="rect">
            <a:avLst/>
          </a:prstGeom>
        </p:spPr>
      </p:pic>
    </p:spTree>
    <p:extLst>
      <p:ext uri="{BB962C8B-B14F-4D97-AF65-F5344CB8AC3E}">
        <p14:creationId xmlns:p14="http://schemas.microsoft.com/office/powerpoint/2010/main" val="38825707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79164"/>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2.2 </a:t>
            </a:r>
            <a:r>
              <a:rPr lang="en-GB" altLang="ko-KR" sz="1600" b="1" spc="-20" dirty="0" smtClean="0">
                <a:latin typeface="나눔고딕" pitchFamily="50" charset="-127"/>
                <a:ea typeface="나눔고딕" pitchFamily="50" charset="-127"/>
              </a:rPr>
              <a:t>Clean Code‏</a:t>
            </a:r>
            <a:endParaRPr lang="en-US" altLang="ko-KR" sz="1600" b="1" spc="-20" dirty="0" smtClean="0">
              <a:latin typeface="나눔고딕" pitchFamily="50" charset="-127"/>
              <a:ea typeface="나눔고딕" pitchFamily="50" charset="-127"/>
            </a:endParaRPr>
          </a:p>
        </p:txBody>
      </p:sp>
      <p:sp>
        <p:nvSpPr>
          <p:cNvPr id="2" name="TextBox 1"/>
          <p:cNvSpPr txBox="1"/>
          <p:nvPr/>
        </p:nvSpPr>
        <p:spPr>
          <a:xfrm>
            <a:off x="5397500" y="6143625"/>
            <a:ext cx="184666" cy="369332"/>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3"/>
          <a:stretch>
            <a:fillRect/>
          </a:stretch>
        </p:blipFill>
        <p:spPr>
          <a:xfrm>
            <a:off x="467544" y="675378"/>
            <a:ext cx="8235153" cy="6182622"/>
          </a:xfrm>
          <a:prstGeom prst="rect">
            <a:avLst/>
          </a:prstGeom>
        </p:spPr>
      </p:pic>
    </p:spTree>
    <p:extLst>
      <p:ext uri="{BB962C8B-B14F-4D97-AF65-F5344CB8AC3E}">
        <p14:creationId xmlns:p14="http://schemas.microsoft.com/office/powerpoint/2010/main" val="322883390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79164"/>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2.2 </a:t>
            </a:r>
            <a:r>
              <a:rPr lang="en-GB" altLang="ko-KR" sz="1600" b="1" spc="-20" dirty="0" smtClean="0">
                <a:latin typeface="나눔고딕" pitchFamily="50" charset="-127"/>
                <a:ea typeface="나눔고딕" pitchFamily="50" charset="-127"/>
              </a:rPr>
              <a:t>Clean Code‏</a:t>
            </a:r>
            <a:endParaRPr lang="en-US" altLang="ko-KR" sz="1600" b="1" spc="-20" dirty="0" smtClean="0">
              <a:latin typeface="나눔고딕" pitchFamily="50" charset="-127"/>
              <a:ea typeface="나눔고딕" pitchFamily="50" charset="-127"/>
            </a:endParaRPr>
          </a:p>
        </p:txBody>
      </p:sp>
      <p:sp>
        <p:nvSpPr>
          <p:cNvPr id="2" name="TextBox 1"/>
          <p:cNvSpPr txBox="1"/>
          <p:nvPr/>
        </p:nvSpPr>
        <p:spPr>
          <a:xfrm>
            <a:off x="5397500" y="6143625"/>
            <a:ext cx="184666" cy="369332"/>
          </a:xfrm>
          <a:prstGeom prst="rect">
            <a:avLst/>
          </a:prstGeom>
          <a:noFill/>
        </p:spPr>
        <p:txBody>
          <a:bodyPr wrap="none" rtlCol="0">
            <a:spAutoFit/>
          </a:bodyPr>
          <a:lstStyle/>
          <a:p>
            <a:endParaRPr lang="en-US" dirty="0"/>
          </a:p>
        </p:txBody>
      </p:sp>
      <p:pic>
        <p:nvPicPr>
          <p:cNvPr id="5" name="Picture 4"/>
          <p:cNvPicPr>
            <a:picLocks noChangeAspect="1"/>
          </p:cNvPicPr>
          <p:nvPr/>
        </p:nvPicPr>
        <p:blipFill>
          <a:blip r:embed="rId3"/>
          <a:stretch>
            <a:fillRect/>
          </a:stretch>
        </p:blipFill>
        <p:spPr>
          <a:xfrm>
            <a:off x="899592" y="1000709"/>
            <a:ext cx="7812360" cy="5857291"/>
          </a:xfrm>
          <a:prstGeom prst="rect">
            <a:avLst/>
          </a:prstGeom>
        </p:spPr>
      </p:pic>
    </p:spTree>
    <p:extLst>
      <p:ext uri="{BB962C8B-B14F-4D97-AF65-F5344CB8AC3E}">
        <p14:creationId xmlns:p14="http://schemas.microsoft.com/office/powerpoint/2010/main" val="423520616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79164"/>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2.2 </a:t>
            </a:r>
            <a:r>
              <a:rPr lang="en-GB" altLang="ko-KR" sz="1600" b="1" spc="-20" dirty="0" smtClean="0">
                <a:latin typeface="나눔고딕" pitchFamily="50" charset="-127"/>
                <a:ea typeface="나눔고딕" pitchFamily="50" charset="-127"/>
              </a:rPr>
              <a:t>Clean Code‏</a:t>
            </a:r>
            <a:endParaRPr lang="en-US" altLang="ko-KR" sz="1600" b="1" spc="-20" dirty="0" smtClean="0">
              <a:latin typeface="나눔고딕" pitchFamily="50" charset="-127"/>
              <a:ea typeface="나눔고딕" pitchFamily="50" charset="-127"/>
            </a:endParaRPr>
          </a:p>
        </p:txBody>
      </p:sp>
      <p:sp>
        <p:nvSpPr>
          <p:cNvPr id="2" name="TextBox 1"/>
          <p:cNvSpPr txBox="1"/>
          <p:nvPr/>
        </p:nvSpPr>
        <p:spPr>
          <a:xfrm>
            <a:off x="5397500" y="6143625"/>
            <a:ext cx="184666" cy="369332"/>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3"/>
          <a:stretch>
            <a:fillRect/>
          </a:stretch>
        </p:blipFill>
        <p:spPr>
          <a:xfrm>
            <a:off x="539552" y="676782"/>
            <a:ext cx="8244408" cy="6181218"/>
          </a:xfrm>
          <a:prstGeom prst="rect">
            <a:avLst/>
          </a:prstGeom>
        </p:spPr>
      </p:pic>
    </p:spTree>
    <p:extLst>
      <p:ext uri="{BB962C8B-B14F-4D97-AF65-F5344CB8AC3E}">
        <p14:creationId xmlns:p14="http://schemas.microsoft.com/office/powerpoint/2010/main" val="42885481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79164"/>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2.2 </a:t>
            </a:r>
            <a:r>
              <a:rPr lang="en-GB" altLang="ko-KR" sz="1600" b="1" spc="-20" dirty="0" smtClean="0">
                <a:latin typeface="나눔고딕" pitchFamily="50" charset="-127"/>
                <a:ea typeface="나눔고딕" pitchFamily="50" charset="-127"/>
              </a:rPr>
              <a:t>Clean Code‏</a:t>
            </a:r>
            <a:endParaRPr lang="en-US" altLang="ko-KR" sz="1600" b="1" spc="-20" dirty="0" smtClean="0">
              <a:latin typeface="나눔고딕" pitchFamily="50" charset="-127"/>
              <a:ea typeface="나눔고딕" pitchFamily="50" charset="-127"/>
            </a:endParaRPr>
          </a:p>
        </p:txBody>
      </p:sp>
      <p:sp>
        <p:nvSpPr>
          <p:cNvPr id="2" name="TextBox 1"/>
          <p:cNvSpPr txBox="1"/>
          <p:nvPr/>
        </p:nvSpPr>
        <p:spPr>
          <a:xfrm>
            <a:off x="5397500" y="6143625"/>
            <a:ext cx="184666"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a:stretch>
            <a:fillRect/>
          </a:stretch>
        </p:blipFill>
        <p:spPr>
          <a:xfrm>
            <a:off x="611560" y="892733"/>
            <a:ext cx="7956376" cy="5965267"/>
          </a:xfrm>
          <a:prstGeom prst="rect">
            <a:avLst/>
          </a:prstGeom>
        </p:spPr>
      </p:pic>
    </p:spTree>
    <p:extLst>
      <p:ext uri="{BB962C8B-B14F-4D97-AF65-F5344CB8AC3E}">
        <p14:creationId xmlns:p14="http://schemas.microsoft.com/office/powerpoint/2010/main" val="256099737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79164"/>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2.2 </a:t>
            </a:r>
            <a:r>
              <a:rPr lang="en-GB" altLang="ko-KR" sz="1600" b="1" spc="-20" dirty="0" smtClean="0">
                <a:latin typeface="나눔고딕" pitchFamily="50" charset="-127"/>
                <a:ea typeface="나눔고딕" pitchFamily="50" charset="-127"/>
              </a:rPr>
              <a:t>Clean Code‏</a:t>
            </a:r>
            <a:endParaRPr lang="en-US" altLang="ko-KR" sz="1600" b="1" spc="-20" dirty="0" smtClean="0">
              <a:latin typeface="나눔고딕" pitchFamily="50" charset="-127"/>
              <a:ea typeface="나눔고딕" pitchFamily="50" charset="-127"/>
            </a:endParaRPr>
          </a:p>
        </p:txBody>
      </p:sp>
      <p:sp>
        <p:nvSpPr>
          <p:cNvPr id="2" name="TextBox 1"/>
          <p:cNvSpPr txBox="1"/>
          <p:nvPr/>
        </p:nvSpPr>
        <p:spPr>
          <a:xfrm>
            <a:off x="5397500" y="6143625"/>
            <a:ext cx="184666" cy="369332"/>
          </a:xfrm>
          <a:prstGeom prst="rect">
            <a:avLst/>
          </a:prstGeom>
          <a:noFill/>
        </p:spPr>
        <p:txBody>
          <a:bodyPr wrap="none" rtlCol="0">
            <a:spAutoFit/>
          </a:bodyPr>
          <a:lstStyle/>
          <a:p>
            <a:endParaRPr lang="en-US" dirty="0"/>
          </a:p>
        </p:txBody>
      </p:sp>
      <p:pic>
        <p:nvPicPr>
          <p:cNvPr id="4" name="Picture 3"/>
          <p:cNvPicPr>
            <a:picLocks noChangeAspect="1"/>
          </p:cNvPicPr>
          <p:nvPr/>
        </p:nvPicPr>
        <p:blipFill>
          <a:blip r:embed="rId3"/>
          <a:stretch>
            <a:fillRect/>
          </a:stretch>
        </p:blipFill>
        <p:spPr>
          <a:xfrm>
            <a:off x="611560" y="548680"/>
            <a:ext cx="8244408" cy="6181218"/>
          </a:xfrm>
          <a:prstGeom prst="rect">
            <a:avLst/>
          </a:prstGeom>
        </p:spPr>
      </p:pic>
    </p:spTree>
    <p:extLst>
      <p:ext uri="{BB962C8B-B14F-4D97-AF65-F5344CB8AC3E}">
        <p14:creationId xmlns:p14="http://schemas.microsoft.com/office/powerpoint/2010/main" val="19411160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79164"/>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2.2 </a:t>
            </a:r>
            <a:r>
              <a:rPr lang="en-GB" altLang="ko-KR" sz="1600" b="1" spc="-20" dirty="0" smtClean="0">
                <a:latin typeface="나눔고딕" pitchFamily="50" charset="-127"/>
                <a:ea typeface="나눔고딕" pitchFamily="50" charset="-127"/>
              </a:rPr>
              <a:t>Clean Code‏</a:t>
            </a:r>
            <a:endParaRPr lang="en-US" altLang="ko-KR" sz="1600" b="1" spc="-20" dirty="0" smtClean="0">
              <a:latin typeface="나눔고딕" pitchFamily="50" charset="-127"/>
              <a:ea typeface="나눔고딕" pitchFamily="50" charset="-127"/>
            </a:endParaRPr>
          </a:p>
        </p:txBody>
      </p:sp>
      <p:sp>
        <p:nvSpPr>
          <p:cNvPr id="2" name="TextBox 1"/>
          <p:cNvSpPr txBox="1"/>
          <p:nvPr/>
        </p:nvSpPr>
        <p:spPr>
          <a:xfrm>
            <a:off x="5397500" y="6143625"/>
            <a:ext cx="184666" cy="369332"/>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3"/>
          <a:stretch>
            <a:fillRect/>
          </a:stretch>
        </p:blipFill>
        <p:spPr>
          <a:xfrm>
            <a:off x="467544" y="568807"/>
            <a:ext cx="8388424" cy="6289193"/>
          </a:xfrm>
          <a:prstGeom prst="rect">
            <a:avLst/>
          </a:prstGeom>
        </p:spPr>
      </p:pic>
    </p:spTree>
    <p:extLst>
      <p:ext uri="{BB962C8B-B14F-4D97-AF65-F5344CB8AC3E}">
        <p14:creationId xmlns:p14="http://schemas.microsoft.com/office/powerpoint/2010/main" val="426084691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79164"/>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2.2 </a:t>
            </a:r>
            <a:r>
              <a:rPr lang="en-GB" altLang="ko-KR" sz="1600" b="1" spc="-20" dirty="0" smtClean="0">
                <a:latin typeface="나눔고딕" pitchFamily="50" charset="-127"/>
                <a:ea typeface="나눔고딕" pitchFamily="50" charset="-127"/>
              </a:rPr>
              <a:t>Clean Code‏</a:t>
            </a:r>
            <a:endParaRPr lang="en-US" altLang="ko-KR" sz="1600" b="1" spc="-20" dirty="0" smtClean="0">
              <a:latin typeface="나눔고딕" pitchFamily="50" charset="-127"/>
              <a:ea typeface="나눔고딕" pitchFamily="50" charset="-127"/>
            </a:endParaRPr>
          </a:p>
        </p:txBody>
      </p:sp>
      <p:sp>
        <p:nvSpPr>
          <p:cNvPr id="2" name="TextBox 1"/>
          <p:cNvSpPr txBox="1"/>
          <p:nvPr/>
        </p:nvSpPr>
        <p:spPr>
          <a:xfrm>
            <a:off x="5397500" y="6143625"/>
            <a:ext cx="184666" cy="369332"/>
          </a:xfrm>
          <a:prstGeom prst="rect">
            <a:avLst/>
          </a:prstGeom>
          <a:noFill/>
        </p:spPr>
        <p:txBody>
          <a:bodyPr wrap="none" rtlCol="0">
            <a:spAutoFit/>
          </a:bodyPr>
          <a:lstStyle/>
          <a:p>
            <a:endParaRPr lang="en-US" dirty="0"/>
          </a:p>
        </p:txBody>
      </p:sp>
      <p:pic>
        <p:nvPicPr>
          <p:cNvPr id="4" name="Picture 3"/>
          <p:cNvPicPr>
            <a:picLocks noChangeAspect="1"/>
          </p:cNvPicPr>
          <p:nvPr/>
        </p:nvPicPr>
        <p:blipFill>
          <a:blip r:embed="rId3"/>
          <a:stretch>
            <a:fillRect/>
          </a:stretch>
        </p:blipFill>
        <p:spPr>
          <a:xfrm>
            <a:off x="539552" y="622794"/>
            <a:ext cx="8316416" cy="6235206"/>
          </a:xfrm>
          <a:prstGeom prst="rect">
            <a:avLst/>
          </a:prstGeom>
        </p:spPr>
      </p:pic>
    </p:spTree>
    <p:extLst>
      <p:ext uri="{BB962C8B-B14F-4D97-AF65-F5344CB8AC3E}">
        <p14:creationId xmlns:p14="http://schemas.microsoft.com/office/powerpoint/2010/main" val="384200312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79164"/>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2.2 </a:t>
            </a:r>
            <a:r>
              <a:rPr lang="en-GB" altLang="ko-KR" sz="1600" b="1" spc="-20" dirty="0" smtClean="0">
                <a:latin typeface="나눔고딕" pitchFamily="50" charset="-127"/>
                <a:ea typeface="나눔고딕" pitchFamily="50" charset="-127"/>
              </a:rPr>
              <a:t>Clean Code‏</a:t>
            </a:r>
            <a:endParaRPr lang="en-US" altLang="ko-KR" sz="1600" b="1" spc="-20" dirty="0" smtClean="0">
              <a:latin typeface="나눔고딕" pitchFamily="50" charset="-127"/>
              <a:ea typeface="나눔고딕" pitchFamily="50" charset="-127"/>
            </a:endParaRPr>
          </a:p>
        </p:txBody>
      </p:sp>
      <p:sp>
        <p:nvSpPr>
          <p:cNvPr id="2" name="TextBox 1"/>
          <p:cNvSpPr txBox="1"/>
          <p:nvPr/>
        </p:nvSpPr>
        <p:spPr>
          <a:xfrm>
            <a:off x="5397500" y="6143625"/>
            <a:ext cx="184666" cy="369332"/>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3"/>
          <a:stretch>
            <a:fillRect/>
          </a:stretch>
        </p:blipFill>
        <p:spPr>
          <a:xfrm>
            <a:off x="683568" y="908720"/>
            <a:ext cx="7920880" cy="5938654"/>
          </a:xfrm>
          <a:prstGeom prst="rect">
            <a:avLst/>
          </a:prstGeom>
        </p:spPr>
      </p:pic>
    </p:spTree>
    <p:extLst>
      <p:ext uri="{BB962C8B-B14F-4D97-AF65-F5344CB8AC3E}">
        <p14:creationId xmlns:p14="http://schemas.microsoft.com/office/powerpoint/2010/main" val="82142080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79164"/>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2.2 </a:t>
            </a:r>
            <a:r>
              <a:rPr lang="en-GB" altLang="ko-KR" sz="1600" b="1" spc="-20" dirty="0" smtClean="0">
                <a:latin typeface="나눔고딕" pitchFamily="50" charset="-127"/>
                <a:ea typeface="나눔고딕" pitchFamily="50" charset="-127"/>
              </a:rPr>
              <a:t>Clean Code‏</a:t>
            </a:r>
            <a:endParaRPr lang="en-US" altLang="ko-KR" sz="1600" b="1" spc="-20" dirty="0" smtClean="0">
              <a:latin typeface="나눔고딕" pitchFamily="50" charset="-127"/>
              <a:ea typeface="나눔고딕" pitchFamily="50" charset="-127"/>
            </a:endParaRPr>
          </a:p>
        </p:txBody>
      </p:sp>
      <p:sp>
        <p:nvSpPr>
          <p:cNvPr id="2" name="TextBox 1"/>
          <p:cNvSpPr txBox="1"/>
          <p:nvPr/>
        </p:nvSpPr>
        <p:spPr>
          <a:xfrm>
            <a:off x="5397500" y="6143625"/>
            <a:ext cx="184666" cy="369332"/>
          </a:xfrm>
          <a:prstGeom prst="rect">
            <a:avLst/>
          </a:prstGeom>
          <a:noFill/>
        </p:spPr>
        <p:txBody>
          <a:bodyPr wrap="none" rtlCol="0">
            <a:spAutoFit/>
          </a:bodyPr>
          <a:lstStyle/>
          <a:p>
            <a:endParaRPr lang="en-US" dirty="0"/>
          </a:p>
        </p:txBody>
      </p:sp>
      <p:pic>
        <p:nvPicPr>
          <p:cNvPr id="5" name="Picture 4"/>
          <p:cNvPicPr>
            <a:picLocks noChangeAspect="1"/>
          </p:cNvPicPr>
          <p:nvPr/>
        </p:nvPicPr>
        <p:blipFill>
          <a:blip r:embed="rId3"/>
          <a:stretch>
            <a:fillRect/>
          </a:stretch>
        </p:blipFill>
        <p:spPr>
          <a:xfrm>
            <a:off x="467544" y="836712"/>
            <a:ext cx="8388424" cy="6289193"/>
          </a:xfrm>
          <a:prstGeom prst="rect">
            <a:avLst/>
          </a:prstGeom>
        </p:spPr>
      </p:pic>
    </p:spTree>
    <p:extLst>
      <p:ext uri="{BB962C8B-B14F-4D97-AF65-F5344CB8AC3E}">
        <p14:creationId xmlns:p14="http://schemas.microsoft.com/office/powerpoint/2010/main" val="11368313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body" idx="1"/>
          </p:nvPr>
        </p:nvSpPr>
        <p:spPr>
          <a:xfrm>
            <a:off x="251520" y="1340768"/>
            <a:ext cx="8695302" cy="4936731"/>
          </a:xfrm>
          <a:ln/>
        </p:spPr>
        <p:txBody>
          <a:bodyPr lIns="0" tIns="0" rIns="0" bIns="0"/>
          <a:lstStyle/>
          <a:p>
            <a:pPr indent="-288608" algn="ctr">
              <a:lnSpc>
                <a:spcPct val="95000"/>
              </a:lnSpc>
              <a:spcBef>
                <a:spcPct val="0"/>
              </a:spcBef>
              <a:buNone/>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 pos="8469630" algn="l"/>
              </a:tabLst>
            </a:pPr>
            <a:r>
              <a:rPr lang="en-GB" sz="2200" dirty="0">
                <a:solidFill>
                  <a:srgbClr val="666666"/>
                </a:solidFill>
                <a:latin typeface="Arial" charset="0"/>
              </a:rPr>
              <a:t>We are uncovering better ways of developing software by doing it and  helping others do it. Through this work we have come to value:</a:t>
            </a:r>
          </a:p>
          <a:p>
            <a:pPr indent="-288608">
              <a:lnSpc>
                <a:spcPct val="95000"/>
              </a:lnSpc>
              <a:spcBef>
                <a:spcPct val="0"/>
              </a:spcBef>
              <a:buNone/>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 pos="8469630" algn="l"/>
              </a:tabLst>
            </a:pPr>
            <a:endParaRPr lang="en-GB" sz="2200" dirty="0">
              <a:latin typeface="Arial" charset="0"/>
            </a:endParaRPr>
          </a:p>
          <a:p>
            <a:pPr indent="-288608" algn="ctr">
              <a:lnSpc>
                <a:spcPct val="95000"/>
              </a:lnSpc>
              <a:spcBef>
                <a:spcPct val="0"/>
              </a:spcBef>
              <a:buNone/>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 pos="8469630" algn="l"/>
              </a:tabLst>
            </a:pPr>
            <a:r>
              <a:rPr lang="en-GB" dirty="0">
                <a:latin typeface="Arial" charset="0"/>
              </a:rPr>
              <a:t>Individuals and interactions </a:t>
            </a:r>
            <a:r>
              <a:rPr lang="en-GB" sz="2200" dirty="0">
                <a:latin typeface="Arial" charset="0"/>
              </a:rPr>
              <a:t>over processes and tools</a:t>
            </a:r>
            <a:br>
              <a:rPr lang="en-GB" sz="2200" dirty="0">
                <a:latin typeface="Arial" charset="0"/>
              </a:rPr>
            </a:br>
            <a:r>
              <a:rPr lang="en-GB" dirty="0">
                <a:latin typeface="Arial" charset="0"/>
              </a:rPr>
              <a:t>Working software </a:t>
            </a:r>
            <a:r>
              <a:rPr lang="en-GB" sz="2200" dirty="0">
                <a:latin typeface="Arial" charset="0"/>
              </a:rPr>
              <a:t>over comprehensive documentation</a:t>
            </a:r>
            <a:br>
              <a:rPr lang="en-GB" sz="2200" dirty="0">
                <a:latin typeface="Arial" charset="0"/>
              </a:rPr>
            </a:br>
            <a:r>
              <a:rPr lang="en-GB" dirty="0">
                <a:latin typeface="Arial" charset="0"/>
              </a:rPr>
              <a:t>Customer collaboration </a:t>
            </a:r>
            <a:r>
              <a:rPr lang="en-GB" sz="2200" dirty="0">
                <a:latin typeface="Arial" charset="0"/>
              </a:rPr>
              <a:t>over contract negotiation</a:t>
            </a:r>
            <a:br>
              <a:rPr lang="en-GB" sz="2200" dirty="0">
                <a:latin typeface="Arial" charset="0"/>
              </a:rPr>
            </a:br>
            <a:r>
              <a:rPr lang="en-GB" dirty="0">
                <a:latin typeface="Arial" charset="0"/>
              </a:rPr>
              <a:t>Responding to change </a:t>
            </a:r>
            <a:r>
              <a:rPr lang="en-GB" sz="2200" dirty="0">
                <a:latin typeface="Arial" charset="0"/>
              </a:rPr>
              <a:t>over following a plan</a:t>
            </a:r>
          </a:p>
          <a:p>
            <a:pPr indent="-288608">
              <a:lnSpc>
                <a:spcPct val="95000"/>
              </a:lnSpc>
              <a:spcBef>
                <a:spcPct val="0"/>
              </a:spcBef>
              <a:buNone/>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 pos="8469630" algn="l"/>
              </a:tabLst>
            </a:pPr>
            <a:endParaRPr lang="en-GB" sz="2200" dirty="0">
              <a:latin typeface="Arial" charset="0"/>
            </a:endParaRPr>
          </a:p>
          <a:p>
            <a:pPr indent="-288608" algn="ctr">
              <a:lnSpc>
                <a:spcPct val="95000"/>
              </a:lnSpc>
              <a:spcBef>
                <a:spcPct val="0"/>
              </a:spcBef>
              <a:buNone/>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 pos="8469630" algn="l"/>
              </a:tabLst>
            </a:pPr>
            <a:r>
              <a:rPr lang="en-GB" sz="2200" dirty="0">
                <a:solidFill>
                  <a:srgbClr val="666666"/>
                </a:solidFill>
                <a:latin typeface="Arial" charset="0"/>
              </a:rPr>
              <a:t>That is, while there is value in the items on</a:t>
            </a:r>
            <a:r>
              <a:rPr lang="en-GB" sz="2400" dirty="0">
                <a:latin typeface="Arial" charset="0"/>
              </a:rPr>
              <a:t/>
            </a:r>
            <a:br>
              <a:rPr lang="en-GB" sz="2400" dirty="0">
                <a:latin typeface="Arial" charset="0"/>
              </a:rPr>
            </a:br>
            <a:r>
              <a:rPr lang="en-GB" sz="2200" dirty="0">
                <a:solidFill>
                  <a:srgbClr val="666666"/>
                </a:solidFill>
                <a:latin typeface="Arial" charset="0"/>
              </a:rPr>
              <a:t>the right, we value the items on the left more.</a:t>
            </a:r>
          </a:p>
          <a:p>
            <a:pPr indent="-288608">
              <a:lnSpc>
                <a:spcPct val="95000"/>
              </a:lnSpc>
              <a:spcBef>
                <a:spcPct val="0"/>
              </a:spcBef>
              <a:buNone/>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 pos="8469630" algn="l"/>
              </a:tabLst>
            </a:pPr>
            <a:endParaRPr lang="en-GB" sz="2200" dirty="0">
              <a:solidFill>
                <a:srgbClr val="666666"/>
              </a:solidFill>
              <a:latin typeface="Arial" charset="0"/>
            </a:endParaRPr>
          </a:p>
        </p:txBody>
      </p:sp>
      <p:sp>
        <p:nvSpPr>
          <p:cNvPr id="5" name="TextBox 4"/>
          <p:cNvSpPr txBox="1"/>
          <p:nvPr/>
        </p:nvSpPr>
        <p:spPr>
          <a:xfrm>
            <a:off x="248574" y="169524"/>
            <a:ext cx="6395128" cy="387286"/>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1.2 Agile Software Development</a:t>
            </a:r>
          </a:p>
        </p:txBody>
      </p:sp>
    </p:spTree>
    <p:extLst>
      <p:ext uri="{BB962C8B-B14F-4D97-AF65-F5344CB8AC3E}">
        <p14:creationId xmlns:p14="http://schemas.microsoft.com/office/powerpoint/2010/main" val="357301300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79164"/>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2.2 </a:t>
            </a:r>
            <a:r>
              <a:rPr lang="en-GB" altLang="ko-KR" sz="1600" b="1" spc="-20" dirty="0" smtClean="0">
                <a:latin typeface="나눔고딕" pitchFamily="50" charset="-127"/>
                <a:ea typeface="나눔고딕" pitchFamily="50" charset="-127"/>
              </a:rPr>
              <a:t>Clean Code‏</a:t>
            </a:r>
            <a:endParaRPr lang="en-US" altLang="ko-KR" sz="1600" b="1" spc="-20" dirty="0" smtClean="0">
              <a:latin typeface="나눔고딕" pitchFamily="50" charset="-127"/>
              <a:ea typeface="나눔고딕" pitchFamily="50" charset="-127"/>
            </a:endParaRPr>
          </a:p>
        </p:txBody>
      </p:sp>
      <p:sp>
        <p:nvSpPr>
          <p:cNvPr id="2" name="TextBox 1"/>
          <p:cNvSpPr txBox="1"/>
          <p:nvPr/>
        </p:nvSpPr>
        <p:spPr>
          <a:xfrm>
            <a:off x="5397500" y="6143625"/>
            <a:ext cx="184666" cy="369332"/>
          </a:xfrm>
          <a:prstGeom prst="rect">
            <a:avLst/>
          </a:prstGeom>
          <a:noFill/>
        </p:spPr>
        <p:txBody>
          <a:bodyPr wrap="none" rtlCol="0">
            <a:spAutoFit/>
          </a:bodyPr>
          <a:lstStyle/>
          <a:p>
            <a:endParaRPr lang="en-US" dirty="0"/>
          </a:p>
        </p:txBody>
      </p:sp>
      <p:pic>
        <p:nvPicPr>
          <p:cNvPr id="4" name="Picture 3"/>
          <p:cNvPicPr>
            <a:picLocks noChangeAspect="1"/>
          </p:cNvPicPr>
          <p:nvPr/>
        </p:nvPicPr>
        <p:blipFill>
          <a:blip r:embed="rId3"/>
          <a:stretch>
            <a:fillRect/>
          </a:stretch>
        </p:blipFill>
        <p:spPr>
          <a:xfrm>
            <a:off x="467544" y="515340"/>
            <a:ext cx="8460432" cy="6343181"/>
          </a:xfrm>
          <a:prstGeom prst="rect">
            <a:avLst/>
          </a:prstGeom>
        </p:spPr>
      </p:pic>
    </p:spTree>
    <p:extLst>
      <p:ext uri="{BB962C8B-B14F-4D97-AF65-F5344CB8AC3E}">
        <p14:creationId xmlns:p14="http://schemas.microsoft.com/office/powerpoint/2010/main" val="422249138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79164"/>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2.2 </a:t>
            </a:r>
            <a:r>
              <a:rPr lang="en-GB" altLang="ko-KR" sz="1600" b="1" spc="-20" dirty="0" smtClean="0">
                <a:latin typeface="나눔고딕" pitchFamily="50" charset="-127"/>
                <a:ea typeface="나눔고딕" pitchFamily="50" charset="-127"/>
              </a:rPr>
              <a:t>Clean Code‏</a:t>
            </a:r>
            <a:endParaRPr lang="en-US" altLang="ko-KR" sz="1600" b="1" spc="-20" dirty="0" smtClean="0">
              <a:latin typeface="나눔고딕" pitchFamily="50" charset="-127"/>
              <a:ea typeface="나눔고딕" pitchFamily="50" charset="-127"/>
            </a:endParaRPr>
          </a:p>
        </p:txBody>
      </p:sp>
      <p:sp>
        <p:nvSpPr>
          <p:cNvPr id="2" name="TextBox 1"/>
          <p:cNvSpPr txBox="1"/>
          <p:nvPr/>
        </p:nvSpPr>
        <p:spPr>
          <a:xfrm>
            <a:off x="5397500" y="6143625"/>
            <a:ext cx="184666" cy="369332"/>
          </a:xfrm>
          <a:prstGeom prst="rect">
            <a:avLst/>
          </a:prstGeom>
          <a:noFill/>
        </p:spPr>
        <p:txBody>
          <a:bodyPr wrap="none" rtlCol="0">
            <a:spAutoFit/>
          </a:bodyPr>
          <a:lstStyle/>
          <a:p>
            <a:endParaRPr lang="en-US" dirty="0"/>
          </a:p>
        </p:txBody>
      </p:sp>
      <p:pic>
        <p:nvPicPr>
          <p:cNvPr id="5" name="Picture 4"/>
          <p:cNvPicPr>
            <a:picLocks noChangeAspect="1"/>
          </p:cNvPicPr>
          <p:nvPr/>
        </p:nvPicPr>
        <p:blipFill>
          <a:blip r:embed="rId3"/>
          <a:stretch>
            <a:fillRect/>
          </a:stretch>
        </p:blipFill>
        <p:spPr>
          <a:xfrm>
            <a:off x="539552" y="707455"/>
            <a:ext cx="8115759" cy="6150545"/>
          </a:xfrm>
          <a:prstGeom prst="rect">
            <a:avLst/>
          </a:prstGeom>
        </p:spPr>
      </p:pic>
    </p:spTree>
    <p:extLst>
      <p:ext uri="{BB962C8B-B14F-4D97-AF65-F5344CB8AC3E}">
        <p14:creationId xmlns:p14="http://schemas.microsoft.com/office/powerpoint/2010/main" val="31025462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79164"/>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2.2 </a:t>
            </a:r>
            <a:r>
              <a:rPr lang="en-GB" altLang="ko-KR" sz="1600" b="1" spc="-20" dirty="0" smtClean="0">
                <a:latin typeface="나눔고딕" pitchFamily="50" charset="-127"/>
                <a:ea typeface="나눔고딕" pitchFamily="50" charset="-127"/>
              </a:rPr>
              <a:t>Clean Code‏</a:t>
            </a:r>
            <a:endParaRPr lang="en-US" altLang="ko-KR" sz="1600" b="1" spc="-20" dirty="0" smtClean="0">
              <a:latin typeface="나눔고딕" pitchFamily="50" charset="-127"/>
              <a:ea typeface="나눔고딕" pitchFamily="50" charset="-127"/>
            </a:endParaRPr>
          </a:p>
        </p:txBody>
      </p:sp>
      <p:sp>
        <p:nvSpPr>
          <p:cNvPr id="2" name="TextBox 1"/>
          <p:cNvSpPr txBox="1"/>
          <p:nvPr/>
        </p:nvSpPr>
        <p:spPr>
          <a:xfrm>
            <a:off x="5397500" y="6143625"/>
            <a:ext cx="184666" cy="369332"/>
          </a:xfrm>
          <a:prstGeom prst="rect">
            <a:avLst/>
          </a:prstGeom>
          <a:noFill/>
        </p:spPr>
        <p:txBody>
          <a:bodyPr wrap="none" rtlCol="0">
            <a:spAutoFit/>
          </a:bodyPr>
          <a:lstStyle/>
          <a:p>
            <a:endParaRPr lang="en-US" dirty="0"/>
          </a:p>
        </p:txBody>
      </p:sp>
      <p:pic>
        <p:nvPicPr>
          <p:cNvPr id="4" name="Picture 3"/>
          <p:cNvPicPr>
            <a:picLocks noChangeAspect="1"/>
          </p:cNvPicPr>
          <p:nvPr/>
        </p:nvPicPr>
        <p:blipFill>
          <a:blip r:embed="rId3"/>
          <a:stretch>
            <a:fillRect/>
          </a:stretch>
        </p:blipFill>
        <p:spPr>
          <a:xfrm>
            <a:off x="560697" y="543740"/>
            <a:ext cx="8331783" cy="6314259"/>
          </a:xfrm>
          <a:prstGeom prst="rect">
            <a:avLst/>
          </a:prstGeom>
        </p:spPr>
      </p:pic>
    </p:spTree>
    <p:extLst>
      <p:ext uri="{BB962C8B-B14F-4D97-AF65-F5344CB8AC3E}">
        <p14:creationId xmlns:p14="http://schemas.microsoft.com/office/powerpoint/2010/main" val="69339450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79164"/>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2.2 </a:t>
            </a:r>
            <a:r>
              <a:rPr lang="en-GB" altLang="ko-KR" sz="1600" b="1" spc="-20" dirty="0" smtClean="0">
                <a:latin typeface="나눔고딕" pitchFamily="50" charset="-127"/>
                <a:ea typeface="나눔고딕" pitchFamily="50" charset="-127"/>
              </a:rPr>
              <a:t>Clean Code‏</a:t>
            </a:r>
            <a:endParaRPr lang="en-US" altLang="ko-KR" sz="1600" b="1" spc="-20" dirty="0" smtClean="0">
              <a:latin typeface="나눔고딕" pitchFamily="50" charset="-127"/>
              <a:ea typeface="나눔고딕" pitchFamily="50" charset="-127"/>
            </a:endParaRPr>
          </a:p>
        </p:txBody>
      </p:sp>
      <p:sp>
        <p:nvSpPr>
          <p:cNvPr id="2" name="TextBox 1"/>
          <p:cNvSpPr txBox="1"/>
          <p:nvPr/>
        </p:nvSpPr>
        <p:spPr>
          <a:xfrm>
            <a:off x="5397500" y="6143625"/>
            <a:ext cx="184666" cy="369332"/>
          </a:xfrm>
          <a:prstGeom prst="rect">
            <a:avLst/>
          </a:prstGeom>
          <a:noFill/>
        </p:spPr>
        <p:txBody>
          <a:bodyPr wrap="none" rtlCol="0">
            <a:spAutoFit/>
          </a:bodyPr>
          <a:lstStyle/>
          <a:p>
            <a:endParaRPr lang="en-US" dirty="0"/>
          </a:p>
        </p:txBody>
      </p:sp>
      <p:pic>
        <p:nvPicPr>
          <p:cNvPr id="5" name="Picture 4"/>
          <p:cNvPicPr>
            <a:picLocks noChangeAspect="1"/>
          </p:cNvPicPr>
          <p:nvPr/>
        </p:nvPicPr>
        <p:blipFill>
          <a:blip r:embed="rId3"/>
          <a:stretch>
            <a:fillRect/>
          </a:stretch>
        </p:blipFill>
        <p:spPr>
          <a:xfrm>
            <a:off x="539552" y="543741"/>
            <a:ext cx="8331783" cy="6314259"/>
          </a:xfrm>
          <a:prstGeom prst="rect">
            <a:avLst/>
          </a:prstGeom>
        </p:spPr>
      </p:pic>
    </p:spTree>
    <p:extLst>
      <p:ext uri="{BB962C8B-B14F-4D97-AF65-F5344CB8AC3E}">
        <p14:creationId xmlns:p14="http://schemas.microsoft.com/office/powerpoint/2010/main" val="33642018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79164"/>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2.2 </a:t>
            </a:r>
            <a:r>
              <a:rPr lang="en-GB" altLang="ko-KR" sz="1600" b="1" spc="-20" dirty="0" smtClean="0">
                <a:latin typeface="나눔고딕" pitchFamily="50" charset="-127"/>
                <a:ea typeface="나눔고딕" pitchFamily="50" charset="-127"/>
              </a:rPr>
              <a:t>Clean Code‏</a:t>
            </a:r>
            <a:endParaRPr lang="en-US" altLang="ko-KR" sz="1600" b="1" spc="-20" dirty="0" smtClean="0">
              <a:latin typeface="나눔고딕" pitchFamily="50" charset="-127"/>
              <a:ea typeface="나눔고딕" pitchFamily="50" charset="-127"/>
            </a:endParaRPr>
          </a:p>
        </p:txBody>
      </p:sp>
      <p:sp>
        <p:nvSpPr>
          <p:cNvPr id="2" name="TextBox 1"/>
          <p:cNvSpPr txBox="1"/>
          <p:nvPr/>
        </p:nvSpPr>
        <p:spPr>
          <a:xfrm>
            <a:off x="5397500" y="6143625"/>
            <a:ext cx="184666"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a:stretch>
            <a:fillRect/>
          </a:stretch>
        </p:blipFill>
        <p:spPr>
          <a:xfrm>
            <a:off x="539552" y="652884"/>
            <a:ext cx="8424936" cy="6205116"/>
          </a:xfrm>
          <a:prstGeom prst="rect">
            <a:avLst/>
          </a:prstGeom>
        </p:spPr>
      </p:pic>
    </p:spTree>
    <p:extLst>
      <p:ext uri="{BB962C8B-B14F-4D97-AF65-F5344CB8AC3E}">
        <p14:creationId xmlns:p14="http://schemas.microsoft.com/office/powerpoint/2010/main" val="304216783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79164"/>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2.2 </a:t>
            </a:r>
            <a:r>
              <a:rPr lang="en-GB" altLang="ko-KR" sz="1600" b="1" spc="-20" dirty="0" smtClean="0">
                <a:latin typeface="나눔고딕" pitchFamily="50" charset="-127"/>
                <a:ea typeface="나눔고딕" pitchFamily="50" charset="-127"/>
              </a:rPr>
              <a:t>Clean Code‏</a:t>
            </a:r>
            <a:endParaRPr lang="en-US" altLang="ko-KR" sz="1600" b="1" spc="-20" dirty="0" smtClean="0">
              <a:latin typeface="나눔고딕" pitchFamily="50" charset="-127"/>
              <a:ea typeface="나눔고딕" pitchFamily="50" charset="-127"/>
            </a:endParaRPr>
          </a:p>
        </p:txBody>
      </p:sp>
      <p:sp>
        <p:nvSpPr>
          <p:cNvPr id="2" name="TextBox 1"/>
          <p:cNvSpPr txBox="1"/>
          <p:nvPr/>
        </p:nvSpPr>
        <p:spPr>
          <a:xfrm>
            <a:off x="5397500" y="6143625"/>
            <a:ext cx="184666" cy="369332"/>
          </a:xfrm>
          <a:prstGeom prst="rect">
            <a:avLst/>
          </a:prstGeom>
          <a:noFill/>
        </p:spPr>
        <p:txBody>
          <a:bodyPr wrap="none" rtlCol="0">
            <a:spAutoFit/>
          </a:bodyPr>
          <a:lstStyle/>
          <a:p>
            <a:endParaRPr lang="en-US" dirty="0"/>
          </a:p>
        </p:txBody>
      </p:sp>
      <p:pic>
        <p:nvPicPr>
          <p:cNvPr id="4" name="Picture 3"/>
          <p:cNvPicPr>
            <a:picLocks noChangeAspect="1"/>
          </p:cNvPicPr>
          <p:nvPr/>
        </p:nvPicPr>
        <p:blipFill>
          <a:blip r:embed="rId3"/>
          <a:stretch>
            <a:fillRect/>
          </a:stretch>
        </p:blipFill>
        <p:spPr>
          <a:xfrm>
            <a:off x="539552" y="598312"/>
            <a:ext cx="8259775" cy="6259688"/>
          </a:xfrm>
          <a:prstGeom prst="rect">
            <a:avLst/>
          </a:prstGeom>
        </p:spPr>
      </p:pic>
    </p:spTree>
    <p:extLst>
      <p:ext uri="{BB962C8B-B14F-4D97-AF65-F5344CB8AC3E}">
        <p14:creationId xmlns:p14="http://schemas.microsoft.com/office/powerpoint/2010/main" val="319235482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79164"/>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2.2 </a:t>
            </a:r>
            <a:r>
              <a:rPr lang="en-GB" altLang="ko-KR" sz="1600" b="1" spc="-20" dirty="0" smtClean="0">
                <a:latin typeface="나눔고딕" pitchFamily="50" charset="-127"/>
                <a:ea typeface="나눔고딕" pitchFamily="50" charset="-127"/>
              </a:rPr>
              <a:t>Clean Code‏</a:t>
            </a:r>
            <a:endParaRPr lang="en-US" altLang="ko-KR" sz="1600" b="1" spc="-20" dirty="0" smtClean="0">
              <a:latin typeface="나눔고딕" pitchFamily="50" charset="-127"/>
              <a:ea typeface="나눔고딕" pitchFamily="50" charset="-127"/>
            </a:endParaRPr>
          </a:p>
        </p:txBody>
      </p:sp>
      <p:sp>
        <p:nvSpPr>
          <p:cNvPr id="2" name="TextBox 1"/>
          <p:cNvSpPr txBox="1"/>
          <p:nvPr/>
        </p:nvSpPr>
        <p:spPr>
          <a:xfrm>
            <a:off x="5397500" y="6143625"/>
            <a:ext cx="184666" cy="369332"/>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3"/>
          <a:stretch>
            <a:fillRect/>
          </a:stretch>
        </p:blipFill>
        <p:spPr>
          <a:xfrm>
            <a:off x="611560" y="635233"/>
            <a:ext cx="8388424" cy="6206272"/>
          </a:xfrm>
          <a:prstGeom prst="rect">
            <a:avLst/>
          </a:prstGeom>
        </p:spPr>
      </p:pic>
    </p:spTree>
    <p:extLst>
      <p:ext uri="{BB962C8B-B14F-4D97-AF65-F5344CB8AC3E}">
        <p14:creationId xmlns:p14="http://schemas.microsoft.com/office/powerpoint/2010/main" val="122036973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79164"/>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2.2 </a:t>
            </a:r>
            <a:r>
              <a:rPr lang="en-GB" altLang="ko-KR" sz="1600" b="1" spc="-20" dirty="0" smtClean="0">
                <a:latin typeface="나눔고딕" pitchFamily="50" charset="-127"/>
                <a:ea typeface="나눔고딕" pitchFamily="50" charset="-127"/>
              </a:rPr>
              <a:t>Clean Code‏</a:t>
            </a:r>
            <a:endParaRPr lang="en-US" altLang="ko-KR" sz="1600" b="1" spc="-20" dirty="0" smtClean="0">
              <a:latin typeface="나눔고딕" pitchFamily="50" charset="-127"/>
              <a:ea typeface="나눔고딕" pitchFamily="50" charset="-127"/>
            </a:endParaRPr>
          </a:p>
        </p:txBody>
      </p:sp>
      <p:sp>
        <p:nvSpPr>
          <p:cNvPr id="2" name="TextBox 1"/>
          <p:cNvSpPr txBox="1"/>
          <p:nvPr/>
        </p:nvSpPr>
        <p:spPr>
          <a:xfrm>
            <a:off x="5397500" y="6143625"/>
            <a:ext cx="184666" cy="369332"/>
          </a:xfrm>
          <a:prstGeom prst="rect">
            <a:avLst/>
          </a:prstGeom>
          <a:noFill/>
        </p:spPr>
        <p:txBody>
          <a:bodyPr wrap="none" rtlCol="0">
            <a:spAutoFit/>
          </a:bodyPr>
          <a:lstStyle/>
          <a:p>
            <a:endParaRPr lang="en-US" dirty="0"/>
          </a:p>
        </p:txBody>
      </p:sp>
      <p:pic>
        <p:nvPicPr>
          <p:cNvPr id="5" name="Picture 4"/>
          <p:cNvPicPr>
            <a:picLocks noChangeAspect="1"/>
          </p:cNvPicPr>
          <p:nvPr/>
        </p:nvPicPr>
        <p:blipFill>
          <a:blip r:embed="rId3"/>
          <a:stretch>
            <a:fillRect/>
          </a:stretch>
        </p:blipFill>
        <p:spPr>
          <a:xfrm>
            <a:off x="467544" y="651728"/>
            <a:ext cx="8388424" cy="6206272"/>
          </a:xfrm>
          <a:prstGeom prst="rect">
            <a:avLst/>
          </a:prstGeom>
        </p:spPr>
      </p:pic>
    </p:spTree>
    <p:extLst>
      <p:ext uri="{BB962C8B-B14F-4D97-AF65-F5344CB8AC3E}">
        <p14:creationId xmlns:p14="http://schemas.microsoft.com/office/powerpoint/2010/main" val="42038362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79164"/>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2.2 </a:t>
            </a:r>
            <a:r>
              <a:rPr lang="en-GB" altLang="ko-KR" sz="1600" b="1" spc="-20" dirty="0" smtClean="0">
                <a:latin typeface="나눔고딕" pitchFamily="50" charset="-127"/>
                <a:ea typeface="나눔고딕" pitchFamily="50" charset="-127"/>
              </a:rPr>
              <a:t>Clean Code‏</a:t>
            </a:r>
            <a:endParaRPr lang="en-US" altLang="ko-KR" sz="1600" b="1" spc="-20" dirty="0" smtClean="0">
              <a:latin typeface="나눔고딕" pitchFamily="50" charset="-127"/>
              <a:ea typeface="나눔고딕" pitchFamily="50" charset="-127"/>
            </a:endParaRPr>
          </a:p>
        </p:txBody>
      </p:sp>
      <p:sp>
        <p:nvSpPr>
          <p:cNvPr id="2" name="TextBox 1"/>
          <p:cNvSpPr txBox="1"/>
          <p:nvPr/>
        </p:nvSpPr>
        <p:spPr>
          <a:xfrm>
            <a:off x="5397500" y="6143625"/>
            <a:ext cx="184666" cy="369332"/>
          </a:xfrm>
          <a:prstGeom prst="rect">
            <a:avLst/>
          </a:prstGeom>
          <a:noFill/>
        </p:spPr>
        <p:txBody>
          <a:bodyPr wrap="none" rtlCol="0">
            <a:spAutoFit/>
          </a:bodyPr>
          <a:lstStyle/>
          <a:p>
            <a:endParaRPr lang="en-US" dirty="0"/>
          </a:p>
        </p:txBody>
      </p:sp>
      <p:pic>
        <p:nvPicPr>
          <p:cNvPr id="4" name="Picture 3"/>
          <p:cNvPicPr>
            <a:picLocks noChangeAspect="1"/>
          </p:cNvPicPr>
          <p:nvPr/>
        </p:nvPicPr>
        <p:blipFill>
          <a:blip r:embed="rId3"/>
          <a:stretch>
            <a:fillRect/>
          </a:stretch>
        </p:blipFill>
        <p:spPr>
          <a:xfrm>
            <a:off x="539552" y="598452"/>
            <a:ext cx="8460432" cy="6259548"/>
          </a:xfrm>
          <a:prstGeom prst="rect">
            <a:avLst/>
          </a:prstGeom>
        </p:spPr>
      </p:pic>
    </p:spTree>
    <p:extLst>
      <p:ext uri="{BB962C8B-B14F-4D97-AF65-F5344CB8AC3E}">
        <p14:creationId xmlns:p14="http://schemas.microsoft.com/office/powerpoint/2010/main" val="6621836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79164"/>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2.2 </a:t>
            </a:r>
            <a:r>
              <a:rPr lang="en-GB" altLang="ko-KR" sz="1600" b="1" spc="-20" dirty="0" smtClean="0">
                <a:latin typeface="나눔고딕" pitchFamily="50" charset="-127"/>
                <a:ea typeface="나눔고딕" pitchFamily="50" charset="-127"/>
              </a:rPr>
              <a:t>Clean Code‏</a:t>
            </a:r>
            <a:endParaRPr lang="en-US" altLang="ko-KR" sz="1600" b="1" spc="-20" dirty="0" smtClean="0">
              <a:latin typeface="나눔고딕" pitchFamily="50" charset="-127"/>
              <a:ea typeface="나눔고딕" pitchFamily="50" charset="-127"/>
            </a:endParaRPr>
          </a:p>
        </p:txBody>
      </p:sp>
      <p:sp>
        <p:nvSpPr>
          <p:cNvPr id="2" name="TextBox 1"/>
          <p:cNvSpPr txBox="1"/>
          <p:nvPr/>
        </p:nvSpPr>
        <p:spPr>
          <a:xfrm>
            <a:off x="5397500" y="6143625"/>
            <a:ext cx="184666" cy="369332"/>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3"/>
          <a:stretch>
            <a:fillRect/>
          </a:stretch>
        </p:blipFill>
        <p:spPr>
          <a:xfrm>
            <a:off x="755576" y="644780"/>
            <a:ext cx="8179122" cy="6213220"/>
          </a:xfrm>
          <a:prstGeom prst="rect">
            <a:avLst/>
          </a:prstGeom>
        </p:spPr>
      </p:pic>
    </p:spTree>
    <p:extLst>
      <p:ext uri="{BB962C8B-B14F-4D97-AF65-F5344CB8AC3E}">
        <p14:creationId xmlns:p14="http://schemas.microsoft.com/office/powerpoint/2010/main" val="312710763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body"/>
          </p:nvPr>
        </p:nvSpPr>
        <p:spPr>
          <a:xfrm>
            <a:off x="324378" y="1907898"/>
            <a:ext cx="8586700" cy="3465318"/>
          </a:xfrm>
          <a:ln/>
        </p:spPr>
        <p:txBody>
          <a:bodyPr anchor="t"/>
          <a:lstStyle/>
          <a:p>
            <a:pPr marL="308610" indent="-290037" algn="l">
              <a:spcBef>
                <a:spcPts val="720"/>
              </a:spcBef>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 pos="8469630" algn="l"/>
              </a:tabLst>
            </a:pPr>
            <a:r>
              <a:rPr lang="en-GB" sz="3200" dirty="0">
                <a:latin typeface="Arial"/>
                <a:cs typeface="Arial"/>
              </a:rPr>
              <a:t>We adopted Agile and now things will be OK</a:t>
            </a:r>
          </a:p>
          <a:p>
            <a:pPr marL="308610" indent="-290037" algn="l">
              <a:spcBef>
                <a:spcPts val="720"/>
              </a:spcBef>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 pos="8469630" algn="l"/>
              </a:tabLst>
            </a:pPr>
            <a:endParaRPr lang="en-GB" sz="3200" dirty="0">
              <a:latin typeface="Arial"/>
              <a:cs typeface="Arial"/>
            </a:endParaRPr>
          </a:p>
          <a:p>
            <a:pPr marL="308610" indent="-290037" algn="l">
              <a:spcBef>
                <a:spcPts val="720"/>
              </a:spcBef>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 pos="8469630" algn="l"/>
              </a:tabLst>
            </a:pPr>
            <a:endParaRPr lang="en-GB" sz="3200" dirty="0">
              <a:latin typeface="Arial"/>
              <a:cs typeface="Arial"/>
            </a:endParaRPr>
          </a:p>
          <a:p>
            <a:pPr marL="308610" indent="-290037" algn="r">
              <a:spcBef>
                <a:spcPts val="720"/>
              </a:spcBef>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 pos="8469630" algn="l"/>
              </a:tabLst>
            </a:pPr>
            <a:r>
              <a:rPr lang="en-GB" sz="3200" dirty="0">
                <a:latin typeface="Arial"/>
                <a:cs typeface="Arial"/>
              </a:rPr>
              <a:t>… and the Agile Transformation Era began.</a:t>
            </a:r>
          </a:p>
          <a:p>
            <a:pPr marL="308610" indent="-290037" algn="l">
              <a:spcBef>
                <a:spcPts val="720"/>
              </a:spcBef>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 pos="8469630" algn="l"/>
              </a:tabLst>
            </a:pPr>
            <a:endParaRPr lang="en-GB" sz="3200" dirty="0">
              <a:latin typeface="Arial"/>
              <a:cs typeface="Arial"/>
            </a:endParaRPr>
          </a:p>
          <a:p>
            <a:pPr marL="308610" indent="-290037" algn="l">
              <a:spcBef>
                <a:spcPts val="720"/>
              </a:spcBef>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 pos="8469630" algn="l"/>
              </a:tabLst>
            </a:pPr>
            <a:endParaRPr lang="en-GB" sz="3200" dirty="0">
              <a:latin typeface="Arial"/>
              <a:cs typeface="Arial"/>
            </a:endParaRPr>
          </a:p>
        </p:txBody>
      </p:sp>
      <p:sp>
        <p:nvSpPr>
          <p:cNvPr id="3" name="TextBox 2"/>
          <p:cNvSpPr txBox="1"/>
          <p:nvPr/>
        </p:nvSpPr>
        <p:spPr>
          <a:xfrm>
            <a:off x="248574" y="169524"/>
            <a:ext cx="6395128" cy="387286"/>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1.2 Agile Software Development</a:t>
            </a:r>
          </a:p>
        </p:txBody>
      </p:sp>
    </p:spTree>
    <p:extLst>
      <p:ext uri="{BB962C8B-B14F-4D97-AF65-F5344CB8AC3E}">
        <p14:creationId xmlns:p14="http://schemas.microsoft.com/office/powerpoint/2010/main" val="226941558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79164"/>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2.2 </a:t>
            </a:r>
            <a:r>
              <a:rPr lang="en-GB" altLang="ko-KR" sz="1600" b="1" spc="-20" dirty="0" smtClean="0">
                <a:latin typeface="나눔고딕" pitchFamily="50" charset="-127"/>
                <a:ea typeface="나눔고딕" pitchFamily="50" charset="-127"/>
              </a:rPr>
              <a:t>Clean Code‏</a:t>
            </a:r>
            <a:endParaRPr lang="en-US" altLang="ko-KR" sz="1600" b="1" spc="-20" dirty="0" smtClean="0">
              <a:latin typeface="나눔고딕" pitchFamily="50" charset="-127"/>
              <a:ea typeface="나눔고딕" pitchFamily="50" charset="-127"/>
            </a:endParaRPr>
          </a:p>
        </p:txBody>
      </p:sp>
      <p:sp>
        <p:nvSpPr>
          <p:cNvPr id="2" name="TextBox 1"/>
          <p:cNvSpPr txBox="1"/>
          <p:nvPr/>
        </p:nvSpPr>
        <p:spPr>
          <a:xfrm>
            <a:off x="5397500" y="6143625"/>
            <a:ext cx="184666" cy="369332"/>
          </a:xfrm>
          <a:prstGeom prst="rect">
            <a:avLst/>
          </a:prstGeom>
          <a:noFill/>
        </p:spPr>
        <p:txBody>
          <a:bodyPr wrap="none" rtlCol="0">
            <a:spAutoFit/>
          </a:bodyPr>
          <a:lstStyle/>
          <a:p>
            <a:endParaRPr lang="en-US" dirty="0"/>
          </a:p>
        </p:txBody>
      </p:sp>
      <p:pic>
        <p:nvPicPr>
          <p:cNvPr id="5" name="Picture 4"/>
          <p:cNvPicPr>
            <a:picLocks noChangeAspect="1"/>
          </p:cNvPicPr>
          <p:nvPr/>
        </p:nvPicPr>
        <p:blipFill>
          <a:blip r:embed="rId3"/>
          <a:stretch>
            <a:fillRect/>
          </a:stretch>
        </p:blipFill>
        <p:spPr>
          <a:xfrm>
            <a:off x="395536" y="552612"/>
            <a:ext cx="8532440" cy="6321263"/>
          </a:xfrm>
          <a:prstGeom prst="rect">
            <a:avLst/>
          </a:prstGeom>
        </p:spPr>
      </p:pic>
    </p:spTree>
    <p:extLst>
      <p:ext uri="{BB962C8B-B14F-4D97-AF65-F5344CB8AC3E}">
        <p14:creationId xmlns:p14="http://schemas.microsoft.com/office/powerpoint/2010/main" val="411125643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79164"/>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2.3 </a:t>
            </a:r>
            <a:r>
              <a:rPr lang="en-GB" altLang="ko-KR" sz="1600" b="1" spc="-20" dirty="0" smtClean="0">
                <a:latin typeface="나눔고딕" pitchFamily="50" charset="-127"/>
                <a:ea typeface="나눔고딕" pitchFamily="50" charset="-127"/>
              </a:rPr>
              <a:t>What is Refactoring?‏</a:t>
            </a:r>
            <a:endParaRPr lang="en-US" altLang="ko-KR" sz="1600" b="1" spc="-20" dirty="0" smtClean="0">
              <a:latin typeface="나눔고딕" pitchFamily="50" charset="-127"/>
              <a:ea typeface="나눔고딕" pitchFamily="50" charset="-127"/>
            </a:endParaRPr>
          </a:p>
        </p:txBody>
      </p:sp>
      <p:sp>
        <p:nvSpPr>
          <p:cNvPr id="2" name="TextBox 1"/>
          <p:cNvSpPr txBox="1"/>
          <p:nvPr/>
        </p:nvSpPr>
        <p:spPr>
          <a:xfrm>
            <a:off x="5397500" y="6143625"/>
            <a:ext cx="184666" cy="369332"/>
          </a:xfrm>
          <a:prstGeom prst="rect">
            <a:avLst/>
          </a:prstGeom>
          <a:noFill/>
        </p:spPr>
        <p:txBody>
          <a:bodyPr wrap="none" rtlCol="0">
            <a:spAutoFit/>
          </a:bodyPr>
          <a:lstStyle/>
          <a:p>
            <a:endParaRPr lang="en-US" dirty="0"/>
          </a:p>
        </p:txBody>
      </p:sp>
      <p:sp>
        <p:nvSpPr>
          <p:cNvPr id="8" name="Rectangle 7"/>
          <p:cNvSpPr/>
          <p:nvPr/>
        </p:nvSpPr>
        <p:spPr>
          <a:xfrm>
            <a:off x="179512" y="1268760"/>
            <a:ext cx="8712968" cy="4093428"/>
          </a:xfrm>
          <a:prstGeom prst="rect">
            <a:avLst/>
          </a:prstGeom>
        </p:spPr>
        <p:txBody>
          <a:bodyPr wrap="square">
            <a:spAutoFit/>
          </a:bodyPr>
          <a:lstStyle/>
          <a:p>
            <a:r>
              <a:rPr lang="en-US" sz="2000" b="1" dirty="0">
                <a:latin typeface="Arial"/>
                <a:cs typeface="Arial"/>
              </a:rPr>
              <a:t>A change made to the internal structure of software to make it easier </a:t>
            </a:r>
            <a:endParaRPr lang="en-US" sz="2000" b="1" dirty="0" smtClean="0">
              <a:latin typeface="Arial"/>
              <a:cs typeface="Arial"/>
            </a:endParaRPr>
          </a:p>
          <a:p>
            <a:r>
              <a:rPr lang="en-US" sz="2000" b="1" dirty="0" smtClean="0">
                <a:latin typeface="Arial"/>
                <a:cs typeface="Arial"/>
              </a:rPr>
              <a:t>to </a:t>
            </a:r>
            <a:r>
              <a:rPr lang="en-US" sz="2000" b="1" dirty="0">
                <a:latin typeface="Arial"/>
                <a:cs typeface="Arial"/>
              </a:rPr>
              <a:t>understand and cheaper to modify without changing its observable behavior. </a:t>
            </a:r>
            <a:r>
              <a:rPr lang="en-US" sz="2000" dirty="0">
                <a:latin typeface="Arial"/>
                <a:cs typeface="Arial"/>
              </a:rPr>
              <a:t>— </a:t>
            </a:r>
            <a:r>
              <a:rPr lang="en-US" sz="2000" i="1" dirty="0">
                <a:latin typeface="Arial"/>
                <a:cs typeface="Arial"/>
              </a:rPr>
              <a:t>Refactoring</a:t>
            </a:r>
            <a:r>
              <a:rPr lang="en-US" sz="2000" dirty="0">
                <a:latin typeface="Arial"/>
                <a:cs typeface="Arial"/>
              </a:rPr>
              <a:t>, Martin Fowler, page 53.</a:t>
            </a:r>
          </a:p>
          <a:p>
            <a:r>
              <a:rPr lang="en-US" sz="2000" dirty="0" smtClean="0">
                <a:latin typeface="Arial"/>
                <a:cs typeface="Arial"/>
              </a:rPr>
              <a:t/>
            </a:r>
            <a:br>
              <a:rPr lang="en-US" sz="2000" dirty="0" smtClean="0">
                <a:latin typeface="Arial"/>
                <a:cs typeface="Arial"/>
              </a:rPr>
            </a:br>
            <a:endParaRPr lang="en-US" sz="2000" dirty="0">
              <a:latin typeface="Arial"/>
              <a:cs typeface="Arial"/>
            </a:endParaRPr>
          </a:p>
          <a:p>
            <a:r>
              <a:rPr lang="en-US" sz="2000" dirty="0">
                <a:latin typeface="Arial"/>
                <a:cs typeface="Arial"/>
              </a:rPr>
              <a:t>Every refactoring is a </a:t>
            </a:r>
            <a:r>
              <a:rPr lang="en-US" sz="2000" i="1" dirty="0">
                <a:latin typeface="Arial"/>
                <a:cs typeface="Arial"/>
              </a:rPr>
              <a:t>behavior-preserving transformation</a:t>
            </a:r>
            <a:r>
              <a:rPr lang="en-US" sz="2000" dirty="0">
                <a:latin typeface="Arial"/>
                <a:cs typeface="Arial"/>
              </a:rPr>
              <a:t> since it transforms a design without altering the functionality provided by the code.</a:t>
            </a:r>
          </a:p>
          <a:p>
            <a:endParaRPr lang="en-US" sz="2000" dirty="0" smtClean="0">
              <a:latin typeface="Arial"/>
              <a:cs typeface="Arial"/>
            </a:endParaRPr>
          </a:p>
          <a:p>
            <a:endParaRPr lang="en-US" sz="2000" dirty="0">
              <a:latin typeface="Arial"/>
              <a:cs typeface="Arial"/>
            </a:endParaRPr>
          </a:p>
          <a:p>
            <a:r>
              <a:rPr lang="en-US" sz="2000" dirty="0">
                <a:latin typeface="Arial"/>
                <a:cs typeface="Arial"/>
              </a:rPr>
              <a:t>Refactoring typically involves</a:t>
            </a:r>
          </a:p>
          <a:p>
            <a:pPr marL="800100" lvl="1" indent="-342900">
              <a:buFont typeface="Arial"/>
              <a:buChar char="•"/>
            </a:pPr>
            <a:r>
              <a:rPr lang="en-US" sz="2000" dirty="0">
                <a:latin typeface="Arial"/>
                <a:cs typeface="Arial"/>
              </a:rPr>
              <a:t>Removing duplicated or dead code</a:t>
            </a:r>
          </a:p>
          <a:p>
            <a:pPr marL="800100" lvl="1" indent="-342900">
              <a:buFont typeface="Arial"/>
              <a:buChar char="•"/>
            </a:pPr>
            <a:r>
              <a:rPr lang="en-US" sz="2000" dirty="0">
                <a:latin typeface="Arial"/>
                <a:cs typeface="Arial"/>
              </a:rPr>
              <a:t>Simplifying complex code</a:t>
            </a:r>
          </a:p>
          <a:p>
            <a:pPr marL="800100" lvl="1" indent="-342900">
              <a:buFont typeface="Arial"/>
              <a:buChar char="•"/>
            </a:pPr>
            <a:r>
              <a:rPr lang="en-US" sz="2000" dirty="0">
                <a:latin typeface="Arial"/>
                <a:cs typeface="Arial"/>
              </a:rPr>
              <a:t>Clarifying unclear code</a:t>
            </a:r>
          </a:p>
        </p:txBody>
      </p:sp>
    </p:spTree>
    <p:extLst>
      <p:ext uri="{BB962C8B-B14F-4D97-AF65-F5344CB8AC3E}">
        <p14:creationId xmlns:p14="http://schemas.microsoft.com/office/powerpoint/2010/main" val="50309664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79164"/>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2.3 </a:t>
            </a:r>
            <a:r>
              <a:rPr lang="en-GB" altLang="ko-KR" sz="1600" b="1" spc="-20" dirty="0" smtClean="0">
                <a:latin typeface="나눔고딕" pitchFamily="50" charset="-127"/>
                <a:ea typeface="나눔고딕" pitchFamily="50" charset="-127"/>
              </a:rPr>
              <a:t>What is Refactoring?‏</a:t>
            </a:r>
            <a:endParaRPr lang="en-US" altLang="ko-KR" sz="1600" b="1" spc="-20" dirty="0" smtClean="0">
              <a:latin typeface="나눔고딕" pitchFamily="50" charset="-127"/>
              <a:ea typeface="나눔고딕" pitchFamily="50" charset="-127"/>
            </a:endParaRPr>
          </a:p>
        </p:txBody>
      </p:sp>
      <p:sp>
        <p:nvSpPr>
          <p:cNvPr id="2" name="TextBox 1"/>
          <p:cNvSpPr txBox="1"/>
          <p:nvPr/>
        </p:nvSpPr>
        <p:spPr>
          <a:xfrm>
            <a:off x="5397500" y="6143625"/>
            <a:ext cx="184666" cy="369332"/>
          </a:xfrm>
          <a:prstGeom prst="rect">
            <a:avLst/>
          </a:prstGeom>
          <a:noFill/>
        </p:spPr>
        <p:txBody>
          <a:bodyPr wrap="none" rtlCol="0">
            <a:spAutoFit/>
          </a:bodyPr>
          <a:lstStyle/>
          <a:p>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408" y="2852936"/>
            <a:ext cx="3430381" cy="2880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6442" y="2852936"/>
            <a:ext cx="3600400" cy="2955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오른쪽 화살표 2"/>
          <p:cNvSpPr/>
          <p:nvPr/>
        </p:nvSpPr>
        <p:spPr>
          <a:xfrm>
            <a:off x="4121664" y="4005064"/>
            <a:ext cx="792088" cy="720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p:cNvSpPr/>
          <p:nvPr/>
        </p:nvSpPr>
        <p:spPr>
          <a:xfrm>
            <a:off x="355830" y="738570"/>
            <a:ext cx="8104602" cy="1754326"/>
          </a:xfrm>
          <a:prstGeom prst="rect">
            <a:avLst/>
          </a:prstGeom>
        </p:spPr>
        <p:txBody>
          <a:bodyPr wrap="square">
            <a:spAutoFit/>
          </a:bodyPr>
          <a:lstStyle/>
          <a:p>
            <a:pPr>
              <a:lnSpc>
                <a:spcPct val="150000"/>
              </a:lnSpc>
            </a:pPr>
            <a:r>
              <a:rPr lang="en-US" altLang="ko-KR" dirty="0"/>
              <a:t>Here is an example of </a:t>
            </a:r>
            <a:r>
              <a:rPr lang="en-US" altLang="ko-KR" b="1" dirty="0"/>
              <a:t>Extract Method</a:t>
            </a:r>
            <a:r>
              <a:rPr lang="en-US" altLang="ko-KR" dirty="0"/>
              <a:t>. This refactoring can be used when you have a code fragment that can be grouped together.</a:t>
            </a:r>
          </a:p>
          <a:p>
            <a:pPr>
              <a:lnSpc>
                <a:spcPct val="150000"/>
              </a:lnSpc>
            </a:pPr>
            <a:r>
              <a:rPr lang="en-US" altLang="ko-KR" b="1" dirty="0"/>
              <a:t>Extract Method</a:t>
            </a:r>
            <a:r>
              <a:rPr lang="en-US" altLang="ko-KR" dirty="0"/>
              <a:t> turns the fragment into a method whose name is descriptive and explains its purpose.</a:t>
            </a:r>
            <a:endParaRPr lang="ko-KR" altLang="en-US" dirty="0"/>
          </a:p>
        </p:txBody>
      </p:sp>
    </p:spTree>
    <p:extLst>
      <p:ext uri="{BB962C8B-B14F-4D97-AF65-F5344CB8AC3E}">
        <p14:creationId xmlns:p14="http://schemas.microsoft.com/office/powerpoint/2010/main" val="371076807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79164"/>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2.4 </a:t>
            </a:r>
            <a:r>
              <a:rPr lang="en-GB" altLang="ko-KR" sz="1600" b="1" spc="-20" dirty="0" smtClean="0">
                <a:latin typeface="나눔고딕" pitchFamily="50" charset="-127"/>
                <a:ea typeface="나눔고딕" pitchFamily="50" charset="-127"/>
              </a:rPr>
              <a:t>Refactoring</a:t>
            </a:r>
            <a:r>
              <a:rPr lang="en-GB" altLang="ko-KR" sz="1600" b="1" spc="-20" dirty="0">
                <a:latin typeface="나눔고딕" pitchFamily="50" charset="-127"/>
                <a:ea typeface="나눔고딕" pitchFamily="50" charset="-127"/>
              </a:rPr>
              <a:t> </a:t>
            </a:r>
            <a:r>
              <a:rPr lang="en-GB" altLang="ko-KR" sz="1600" b="1" spc="-20" dirty="0" smtClean="0">
                <a:latin typeface="나눔고딕" pitchFamily="50" charset="-127"/>
                <a:ea typeface="나눔고딕" pitchFamily="50" charset="-127"/>
              </a:rPr>
              <a:t>is revision‏</a:t>
            </a:r>
            <a:endParaRPr lang="en-US" altLang="ko-KR" sz="1600" b="1" spc="-20" dirty="0" smtClean="0">
              <a:latin typeface="나눔고딕" pitchFamily="50" charset="-127"/>
              <a:ea typeface="나눔고딕" pitchFamily="50" charset="-127"/>
            </a:endParaRPr>
          </a:p>
        </p:txBody>
      </p:sp>
      <p:sp>
        <p:nvSpPr>
          <p:cNvPr id="2" name="TextBox 1"/>
          <p:cNvSpPr txBox="1"/>
          <p:nvPr/>
        </p:nvSpPr>
        <p:spPr>
          <a:xfrm>
            <a:off x="5397500" y="6143625"/>
            <a:ext cx="184666" cy="369332"/>
          </a:xfrm>
          <a:prstGeom prst="rect">
            <a:avLst/>
          </a:prstGeom>
          <a:noFill/>
        </p:spPr>
        <p:txBody>
          <a:bodyPr wrap="none" rtlCol="0">
            <a:spAutoFit/>
          </a:bodyPr>
          <a:lstStyle/>
          <a:p>
            <a:endParaRPr lang="en-US" dirty="0"/>
          </a:p>
        </p:txBody>
      </p:sp>
      <p:sp>
        <p:nvSpPr>
          <p:cNvPr id="8" name="Rectangle 7"/>
          <p:cNvSpPr/>
          <p:nvPr/>
        </p:nvSpPr>
        <p:spPr>
          <a:xfrm>
            <a:off x="179512" y="1076538"/>
            <a:ext cx="8712968" cy="5016758"/>
          </a:xfrm>
          <a:prstGeom prst="rect">
            <a:avLst/>
          </a:prstGeom>
        </p:spPr>
        <p:txBody>
          <a:bodyPr wrap="square">
            <a:spAutoFit/>
          </a:bodyPr>
          <a:lstStyle/>
          <a:p>
            <a:r>
              <a:rPr lang="en-US" sz="2000" b="1" dirty="0">
                <a:solidFill>
                  <a:srgbClr val="FF0000"/>
                </a:solidFill>
              </a:rPr>
              <a:t>All good writing is based upon revision. </a:t>
            </a:r>
            <a:endParaRPr lang="en-US" sz="2000" dirty="0">
              <a:solidFill>
                <a:srgbClr val="FF0000"/>
              </a:solidFill>
            </a:endParaRPr>
          </a:p>
          <a:p>
            <a:r>
              <a:rPr lang="en-US" sz="2000" dirty="0"/>
              <a:t>— Jacques Barzun, </a:t>
            </a:r>
            <a:r>
              <a:rPr lang="en-US" sz="2000" i="1" dirty="0"/>
              <a:t>Simple &amp; Direct</a:t>
            </a:r>
            <a:r>
              <a:rPr lang="en-US" sz="2000" dirty="0"/>
              <a:t>, 4th Edition</a:t>
            </a:r>
          </a:p>
          <a:p>
            <a:endParaRPr lang="en-US" sz="2000" dirty="0"/>
          </a:p>
          <a:p>
            <a:r>
              <a:rPr lang="en-US" sz="2000" dirty="0"/>
              <a:t>Revision means to re-see or see again.</a:t>
            </a:r>
          </a:p>
          <a:p>
            <a:endParaRPr lang="en-US" sz="2000" dirty="0"/>
          </a:p>
          <a:p>
            <a:r>
              <a:rPr lang="en-US" sz="2000" dirty="0"/>
              <a:t>When we re-see variable or method names, algorithms, class </a:t>
            </a:r>
            <a:endParaRPr lang="en-US" sz="2000" dirty="0" smtClean="0"/>
          </a:p>
          <a:p>
            <a:r>
              <a:rPr lang="en-US" sz="2000" dirty="0" smtClean="0"/>
              <a:t>responsibilities</a:t>
            </a:r>
            <a:r>
              <a:rPr lang="en-US" sz="2000" dirty="0"/>
              <a:t>, hierarchies or even technology choices, we make a </a:t>
            </a:r>
            <a:endParaRPr lang="en-US" sz="2000" dirty="0" smtClean="0"/>
          </a:p>
          <a:p>
            <a:r>
              <a:rPr lang="en-US" sz="2000" dirty="0" smtClean="0"/>
              <a:t>choice </a:t>
            </a:r>
            <a:r>
              <a:rPr lang="en-US" sz="2000" dirty="0"/>
              <a:t>about whether to make an improvement.</a:t>
            </a:r>
          </a:p>
          <a:p>
            <a:endParaRPr lang="en-US" sz="2000" dirty="0"/>
          </a:p>
          <a:p>
            <a:r>
              <a:rPr lang="en-US" sz="2000" dirty="0"/>
              <a:t>Refactoring is the act of making small improvements that preserve </a:t>
            </a:r>
            <a:endParaRPr lang="en-US" sz="2000" dirty="0" smtClean="0"/>
          </a:p>
          <a:p>
            <a:r>
              <a:rPr lang="en-US" sz="2000" dirty="0" smtClean="0"/>
              <a:t>behavior </a:t>
            </a:r>
            <a:r>
              <a:rPr lang="en-US" sz="2000" dirty="0"/>
              <a:t>while improving design.</a:t>
            </a:r>
          </a:p>
          <a:p>
            <a:endParaRPr lang="en-US" sz="2000" dirty="0"/>
          </a:p>
          <a:p>
            <a:r>
              <a:rPr lang="en-US" sz="2000" i="1" dirty="0"/>
              <a:t>Rewriting</a:t>
            </a:r>
            <a:r>
              <a:rPr lang="en-US" sz="2000" dirty="0"/>
              <a:t> is the act of throwing out code and writing it from scratch.</a:t>
            </a:r>
          </a:p>
          <a:p>
            <a:endParaRPr lang="en-US" sz="2000" dirty="0"/>
          </a:p>
          <a:p>
            <a:r>
              <a:rPr lang="en-US" sz="2000" dirty="0"/>
              <a:t>Refactoring and rewriting are different activities, each of which may </a:t>
            </a:r>
            <a:endParaRPr lang="en-US" sz="2000" dirty="0" smtClean="0"/>
          </a:p>
          <a:p>
            <a:r>
              <a:rPr lang="en-US" sz="2000" dirty="0" smtClean="0"/>
              <a:t>result </a:t>
            </a:r>
            <a:r>
              <a:rPr lang="en-US" sz="2000" dirty="0"/>
              <a:t>from re-vision.</a:t>
            </a:r>
            <a:endParaRPr lang="en-US" sz="2000" dirty="0">
              <a:latin typeface="Arial"/>
              <a:cs typeface="Arial"/>
            </a:endParaRPr>
          </a:p>
        </p:txBody>
      </p:sp>
      <p:pic>
        <p:nvPicPr>
          <p:cNvPr id="4098" name="Picture 2" descr="Eraser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7404" y="362128"/>
            <a:ext cx="2295525" cy="2495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742750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79164"/>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2.5 </a:t>
            </a:r>
            <a:r>
              <a:rPr lang="en-GB" altLang="ko-KR" sz="1600" b="1" spc="-20" dirty="0" smtClean="0">
                <a:latin typeface="나눔고딕" pitchFamily="50" charset="-127"/>
                <a:ea typeface="나눔고딕" pitchFamily="50" charset="-127"/>
              </a:rPr>
              <a:t>How to Refactor‏</a:t>
            </a:r>
            <a:endParaRPr lang="en-US" altLang="ko-KR" sz="1600" b="1" spc="-20" dirty="0" smtClean="0">
              <a:latin typeface="나눔고딕" pitchFamily="50" charset="-127"/>
              <a:ea typeface="나눔고딕" pitchFamily="50" charset="-127"/>
            </a:endParaRPr>
          </a:p>
        </p:txBody>
      </p:sp>
      <p:sp>
        <p:nvSpPr>
          <p:cNvPr id="2" name="TextBox 1"/>
          <p:cNvSpPr txBox="1"/>
          <p:nvPr/>
        </p:nvSpPr>
        <p:spPr>
          <a:xfrm>
            <a:off x="5397500" y="6143625"/>
            <a:ext cx="184666" cy="369332"/>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3"/>
          <a:stretch>
            <a:fillRect/>
          </a:stretch>
        </p:blipFill>
        <p:spPr>
          <a:xfrm>
            <a:off x="0" y="1425449"/>
            <a:ext cx="2692400" cy="4038600"/>
          </a:xfrm>
          <a:prstGeom prst="rect">
            <a:avLst/>
          </a:prstGeom>
        </p:spPr>
      </p:pic>
      <p:sp>
        <p:nvSpPr>
          <p:cNvPr id="5" name="Rectangle 4"/>
          <p:cNvSpPr/>
          <p:nvPr/>
        </p:nvSpPr>
        <p:spPr>
          <a:xfrm>
            <a:off x="539552" y="736847"/>
            <a:ext cx="8247290" cy="461665"/>
          </a:xfrm>
          <a:prstGeom prst="rect">
            <a:avLst/>
          </a:prstGeom>
        </p:spPr>
        <p:txBody>
          <a:bodyPr wrap="square">
            <a:spAutoFit/>
          </a:bodyPr>
          <a:lstStyle/>
          <a:p>
            <a:r>
              <a:rPr lang="en-US" sz="2400" b="1" dirty="0"/>
              <a:t>The secret to successful refactoring is </a:t>
            </a:r>
            <a:r>
              <a:rPr lang="en-US" sz="2400" b="1" dirty="0" smtClean="0"/>
              <a:t>to take </a:t>
            </a:r>
            <a:r>
              <a:rPr lang="en-US" sz="2400" b="1" dirty="0"/>
              <a:t>baby steps.</a:t>
            </a:r>
            <a:endParaRPr lang="en-US" sz="2400" dirty="0"/>
          </a:p>
        </p:txBody>
      </p:sp>
      <p:sp>
        <p:nvSpPr>
          <p:cNvPr id="7" name="Rectangle 6"/>
          <p:cNvSpPr/>
          <p:nvPr/>
        </p:nvSpPr>
        <p:spPr>
          <a:xfrm>
            <a:off x="2882186" y="1556792"/>
            <a:ext cx="5904656" cy="4481227"/>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ko-KR" sz="1600" dirty="0"/>
              <a:t>Refactoring in small steps helps prevent the introduction of defects. You will be </a:t>
            </a:r>
            <a:r>
              <a:rPr lang="en-US" altLang="ko-KR" sz="1600" i="1" dirty="0"/>
              <a:t>far</a:t>
            </a:r>
            <a:r>
              <a:rPr lang="en-US" altLang="ko-KR" sz="1600" dirty="0"/>
              <a:t> more successful at refactoring if you learn to take it one step at a time.</a:t>
            </a:r>
          </a:p>
          <a:p>
            <a:pPr marL="171450" indent="-171450">
              <a:lnSpc>
                <a:spcPct val="150000"/>
              </a:lnSpc>
              <a:buFont typeface="Arial" panose="020B0604020202020204" pitchFamily="34" charset="0"/>
              <a:buChar char="•"/>
            </a:pPr>
            <a:r>
              <a:rPr lang="en-US" altLang="ko-KR" sz="1600" dirty="0"/>
              <a:t>Baby steps involve making </a:t>
            </a:r>
            <a:r>
              <a:rPr lang="en-US" altLang="ko-KR" sz="1600" i="1" dirty="0"/>
              <a:t>a few</a:t>
            </a:r>
            <a:r>
              <a:rPr lang="en-US" altLang="ko-KR" sz="1600" dirty="0"/>
              <a:t> code changes and then checking your work by running tests. Typical </a:t>
            </a:r>
            <a:r>
              <a:rPr lang="en-US" altLang="ko-KR" sz="1600" dirty="0" err="1"/>
              <a:t>refactorings</a:t>
            </a:r>
            <a:r>
              <a:rPr lang="en-US" altLang="ko-KR" sz="1600" dirty="0"/>
              <a:t> take seconds or minutes to perform.</a:t>
            </a:r>
          </a:p>
          <a:p>
            <a:pPr marL="171450" indent="-171450">
              <a:lnSpc>
                <a:spcPct val="150000"/>
              </a:lnSpc>
              <a:buFont typeface="Arial" panose="020B0604020202020204" pitchFamily="34" charset="0"/>
              <a:buChar char="•"/>
            </a:pPr>
            <a:r>
              <a:rPr lang="en-US" altLang="ko-KR" sz="1600" dirty="0"/>
              <a:t>Some large </a:t>
            </a:r>
            <a:r>
              <a:rPr lang="en-US" altLang="ko-KR" sz="1600" dirty="0" err="1"/>
              <a:t>refactorings</a:t>
            </a:r>
            <a:r>
              <a:rPr lang="en-US" altLang="ko-KR" sz="1600" dirty="0"/>
              <a:t> can require a sustained effort for days, weeks, or months until a transformation has been completed. We even implement large </a:t>
            </a:r>
            <a:r>
              <a:rPr lang="en-US" altLang="ko-KR" sz="1600" dirty="0" err="1"/>
              <a:t>refactorings</a:t>
            </a:r>
            <a:r>
              <a:rPr lang="en-US" altLang="ko-KR" sz="1600" dirty="0"/>
              <a:t> using a long sequence of baby steps.</a:t>
            </a:r>
          </a:p>
          <a:p>
            <a:pPr marL="171450" indent="-171450">
              <a:lnSpc>
                <a:spcPct val="150000"/>
              </a:lnSpc>
              <a:buFont typeface="Arial" panose="020B0604020202020204" pitchFamily="34" charset="0"/>
              <a:buChar char="•"/>
            </a:pPr>
            <a:r>
              <a:rPr lang="en-US" altLang="ko-KR" sz="1600" dirty="0"/>
              <a:t>Both experienced and inexperienced programmers would do well to learn to refactor in baby steps.</a:t>
            </a:r>
            <a:endParaRPr lang="en-US" sz="1600" dirty="0"/>
          </a:p>
        </p:txBody>
      </p:sp>
    </p:spTree>
    <p:extLst>
      <p:ext uri="{BB962C8B-B14F-4D97-AF65-F5344CB8AC3E}">
        <p14:creationId xmlns:p14="http://schemas.microsoft.com/office/powerpoint/2010/main" val="10319413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79164"/>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2.5 </a:t>
            </a:r>
            <a:r>
              <a:rPr lang="en-GB" altLang="ko-KR" sz="1600" b="1" spc="-20" dirty="0" smtClean="0">
                <a:latin typeface="나눔고딕" pitchFamily="50" charset="-127"/>
                <a:ea typeface="나눔고딕" pitchFamily="50" charset="-127"/>
              </a:rPr>
              <a:t>How to Refactor‏</a:t>
            </a:r>
            <a:endParaRPr lang="en-US" altLang="ko-KR" sz="1600" b="1" spc="-20" dirty="0" smtClean="0">
              <a:latin typeface="나눔고딕" pitchFamily="50" charset="-127"/>
              <a:ea typeface="나눔고딕" pitchFamily="50" charset="-127"/>
            </a:endParaRPr>
          </a:p>
        </p:txBody>
      </p:sp>
      <p:sp>
        <p:nvSpPr>
          <p:cNvPr id="2" name="TextBox 1"/>
          <p:cNvSpPr txBox="1"/>
          <p:nvPr/>
        </p:nvSpPr>
        <p:spPr>
          <a:xfrm>
            <a:off x="5397500" y="6143625"/>
            <a:ext cx="184666" cy="369332"/>
          </a:xfrm>
          <a:prstGeom prst="rect">
            <a:avLst/>
          </a:prstGeom>
          <a:noFill/>
        </p:spPr>
        <p:txBody>
          <a:bodyPr wrap="none" rtlCol="0">
            <a:spAutoFit/>
          </a:bodyPr>
          <a:lstStyle/>
          <a:p>
            <a:endParaRPr lang="en-US" dirty="0"/>
          </a:p>
        </p:txBody>
      </p:sp>
      <p:sp>
        <p:nvSpPr>
          <p:cNvPr id="7" name="Rectangle 6"/>
          <p:cNvSpPr/>
          <p:nvPr/>
        </p:nvSpPr>
        <p:spPr>
          <a:xfrm>
            <a:off x="3131840" y="1894180"/>
            <a:ext cx="5760640" cy="2246769"/>
          </a:xfrm>
          <a:prstGeom prst="rect">
            <a:avLst/>
          </a:prstGeom>
        </p:spPr>
        <p:txBody>
          <a:bodyPr wrap="square">
            <a:spAutoFit/>
          </a:bodyPr>
          <a:lstStyle/>
          <a:p>
            <a:r>
              <a:rPr lang="en-US" sz="2000" dirty="0"/>
              <a:t>When refactoring, your ultimate goal is </a:t>
            </a:r>
            <a:r>
              <a:rPr lang="en-US" sz="2000" b="1" dirty="0"/>
              <a:t>not to</a:t>
            </a:r>
            <a:r>
              <a:rPr lang="en-US" sz="2000" dirty="0"/>
              <a:t>:</a:t>
            </a:r>
          </a:p>
          <a:p>
            <a:pPr marL="742950" lvl="1" indent="-285750">
              <a:buFont typeface="Arial"/>
              <a:buChar char="•"/>
            </a:pPr>
            <a:r>
              <a:rPr lang="en-US" sz="2000" dirty="0"/>
              <a:t>break anything</a:t>
            </a:r>
          </a:p>
          <a:p>
            <a:pPr marL="742950" lvl="1" indent="-285750">
              <a:buFont typeface="Arial"/>
              <a:buChar char="•"/>
            </a:pPr>
            <a:r>
              <a:rPr lang="en-US" sz="2000" dirty="0"/>
              <a:t>make things worse</a:t>
            </a:r>
          </a:p>
          <a:p>
            <a:pPr marL="742950" lvl="1" indent="-285750">
              <a:buFont typeface="Arial"/>
              <a:buChar char="•"/>
            </a:pPr>
            <a:r>
              <a:rPr lang="en-US" sz="2000" dirty="0"/>
              <a:t>introduce new behavior</a:t>
            </a:r>
          </a:p>
          <a:p>
            <a:endParaRPr lang="en-US" sz="2000" dirty="0"/>
          </a:p>
          <a:p>
            <a:r>
              <a:rPr lang="en-US" sz="2000" dirty="0"/>
              <a:t>The best way to do that is to tread cautiously, </a:t>
            </a:r>
            <a:endParaRPr lang="en-US" sz="2000" dirty="0" smtClean="0"/>
          </a:p>
          <a:p>
            <a:r>
              <a:rPr lang="en-US" sz="2000" dirty="0" smtClean="0"/>
              <a:t>taking </a:t>
            </a:r>
            <a:r>
              <a:rPr lang="en-US" sz="2000" dirty="0"/>
              <a:t>very small, easily reversible steps.</a:t>
            </a:r>
          </a:p>
        </p:txBody>
      </p:sp>
      <p:pic>
        <p:nvPicPr>
          <p:cNvPr id="5122" name="Picture 2" descr="https://elearning.industriallogic.com/gh/albums/foundations/howToRefactor/images/hippocrat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714872"/>
            <a:ext cx="1762125" cy="2362200"/>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236819" y="4077072"/>
            <a:ext cx="2823013" cy="830997"/>
          </a:xfrm>
          <a:prstGeom prst="rect">
            <a:avLst/>
          </a:prstGeom>
        </p:spPr>
        <p:txBody>
          <a:bodyPr wrap="square">
            <a:spAutoFit/>
          </a:bodyPr>
          <a:lstStyle/>
          <a:p>
            <a:pPr algn="ctr"/>
            <a:r>
              <a:rPr lang="en-US" altLang="ko-KR" sz="2400" b="1" dirty="0"/>
              <a:t>First, Do No Harm. </a:t>
            </a:r>
            <a:r>
              <a:rPr lang="en-US" altLang="ko-KR" sz="2400" dirty="0"/>
              <a:t/>
            </a:r>
            <a:br>
              <a:rPr lang="en-US" altLang="ko-KR" sz="2400" dirty="0"/>
            </a:br>
            <a:r>
              <a:rPr lang="en-US" altLang="ko-KR" sz="2400" dirty="0"/>
              <a:t>— Hippocrates</a:t>
            </a:r>
            <a:endParaRPr lang="ko-KR" altLang="en-US" sz="2400" dirty="0"/>
          </a:p>
        </p:txBody>
      </p:sp>
      <p:sp>
        <p:nvSpPr>
          <p:cNvPr id="6" name="직사각형 5"/>
          <p:cNvSpPr/>
          <p:nvPr/>
        </p:nvSpPr>
        <p:spPr>
          <a:xfrm>
            <a:off x="341378" y="1115452"/>
            <a:ext cx="2446504" cy="369332"/>
          </a:xfrm>
          <a:prstGeom prst="rect">
            <a:avLst/>
          </a:prstGeom>
        </p:spPr>
        <p:txBody>
          <a:bodyPr wrap="none">
            <a:spAutoFit/>
          </a:bodyPr>
          <a:lstStyle/>
          <a:p>
            <a:r>
              <a:rPr lang="en-US" altLang="ko-KR" b="1" dirty="0"/>
              <a:t>The Hippocratic Oath</a:t>
            </a:r>
          </a:p>
        </p:txBody>
      </p:sp>
    </p:spTree>
    <p:extLst>
      <p:ext uri="{BB962C8B-B14F-4D97-AF65-F5344CB8AC3E}">
        <p14:creationId xmlns:p14="http://schemas.microsoft.com/office/powerpoint/2010/main" val="412963157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79164"/>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2.5 </a:t>
            </a:r>
            <a:r>
              <a:rPr lang="en-GB" altLang="ko-KR" sz="1600" b="1" spc="-20" dirty="0" smtClean="0">
                <a:latin typeface="나눔고딕" pitchFamily="50" charset="-127"/>
                <a:ea typeface="나눔고딕" pitchFamily="50" charset="-127"/>
              </a:rPr>
              <a:t>How to Refactor‏</a:t>
            </a:r>
            <a:endParaRPr lang="en-US" altLang="ko-KR" sz="1600" b="1" spc="-20" dirty="0" smtClean="0">
              <a:latin typeface="나눔고딕" pitchFamily="50" charset="-127"/>
              <a:ea typeface="나눔고딕" pitchFamily="50" charset="-127"/>
            </a:endParaRPr>
          </a:p>
        </p:txBody>
      </p:sp>
      <p:sp>
        <p:nvSpPr>
          <p:cNvPr id="2" name="TextBox 1"/>
          <p:cNvSpPr txBox="1"/>
          <p:nvPr/>
        </p:nvSpPr>
        <p:spPr>
          <a:xfrm>
            <a:off x="5397500" y="6143625"/>
            <a:ext cx="184666" cy="369332"/>
          </a:xfrm>
          <a:prstGeom prst="rect">
            <a:avLst/>
          </a:prstGeom>
          <a:noFill/>
        </p:spPr>
        <p:txBody>
          <a:bodyPr wrap="none" rtlCol="0">
            <a:spAutoFit/>
          </a:bodyPr>
          <a:lstStyle/>
          <a:p>
            <a:endParaRPr lang="en-US" dirty="0"/>
          </a:p>
        </p:txBody>
      </p:sp>
      <p:sp>
        <p:nvSpPr>
          <p:cNvPr id="3" name="직사각형 2"/>
          <p:cNvSpPr/>
          <p:nvPr/>
        </p:nvSpPr>
        <p:spPr>
          <a:xfrm>
            <a:off x="2931376" y="1096820"/>
            <a:ext cx="3172663" cy="523220"/>
          </a:xfrm>
          <a:prstGeom prst="rect">
            <a:avLst/>
          </a:prstGeom>
        </p:spPr>
        <p:txBody>
          <a:bodyPr wrap="none">
            <a:spAutoFit/>
          </a:bodyPr>
          <a:lstStyle/>
          <a:p>
            <a:r>
              <a:rPr lang="en-US" altLang="ko-KR" sz="2800" b="1" dirty="0"/>
              <a:t>Refactoring Safely</a:t>
            </a:r>
          </a:p>
        </p:txBody>
      </p:sp>
      <p:sp>
        <p:nvSpPr>
          <p:cNvPr id="5" name="직사각형 4"/>
          <p:cNvSpPr/>
          <p:nvPr/>
        </p:nvSpPr>
        <p:spPr>
          <a:xfrm>
            <a:off x="899592" y="2204864"/>
            <a:ext cx="7488832" cy="1689693"/>
          </a:xfrm>
          <a:prstGeom prst="rect">
            <a:avLst/>
          </a:prstGeom>
        </p:spPr>
        <p:txBody>
          <a:bodyPr wrap="square">
            <a:spAutoFit/>
          </a:bodyPr>
          <a:lstStyle/>
          <a:p>
            <a:pPr algn="ctr">
              <a:lnSpc>
                <a:spcPct val="150000"/>
              </a:lnSpc>
            </a:pPr>
            <a:r>
              <a:rPr lang="en-US" altLang="ko-KR" sz="2400" b="1" dirty="0"/>
              <a:t>To refactor safely, you must either manually test that your changes didn't break anything </a:t>
            </a:r>
            <a:r>
              <a:rPr lang="en-US" altLang="ko-KR" sz="2400" b="1" dirty="0">
                <a:solidFill>
                  <a:srgbClr val="FF0000"/>
                </a:solidFill>
              </a:rPr>
              <a:t>or run automated tests</a:t>
            </a:r>
            <a:r>
              <a:rPr lang="en-US" altLang="ko-KR" sz="2400" b="1" dirty="0"/>
              <a:t>.</a:t>
            </a:r>
            <a:endParaRPr lang="ko-KR" altLang="en-US" sz="2400" dirty="0"/>
          </a:p>
        </p:txBody>
      </p:sp>
    </p:spTree>
    <p:extLst>
      <p:ext uri="{BB962C8B-B14F-4D97-AF65-F5344CB8AC3E}">
        <p14:creationId xmlns:p14="http://schemas.microsoft.com/office/powerpoint/2010/main" val="35387788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79164"/>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2.5 </a:t>
            </a:r>
            <a:r>
              <a:rPr lang="en-GB" altLang="ko-KR" sz="1600" b="1" spc="-20" dirty="0" smtClean="0">
                <a:latin typeface="나눔고딕" pitchFamily="50" charset="-127"/>
                <a:ea typeface="나눔고딕" pitchFamily="50" charset="-127"/>
              </a:rPr>
              <a:t>How to Refactor‏</a:t>
            </a:r>
            <a:endParaRPr lang="en-US" altLang="ko-KR" sz="1600" b="1" spc="-20" dirty="0" smtClean="0">
              <a:latin typeface="나눔고딕" pitchFamily="50" charset="-127"/>
              <a:ea typeface="나눔고딕" pitchFamily="50" charset="-127"/>
            </a:endParaRPr>
          </a:p>
        </p:txBody>
      </p:sp>
      <p:sp>
        <p:nvSpPr>
          <p:cNvPr id="2" name="TextBox 1"/>
          <p:cNvSpPr txBox="1"/>
          <p:nvPr/>
        </p:nvSpPr>
        <p:spPr>
          <a:xfrm>
            <a:off x="5397500" y="6143625"/>
            <a:ext cx="184666" cy="369332"/>
          </a:xfrm>
          <a:prstGeom prst="rect">
            <a:avLst/>
          </a:prstGeom>
          <a:noFill/>
        </p:spPr>
        <p:txBody>
          <a:bodyPr wrap="none" rtlCol="0">
            <a:spAutoFit/>
          </a:bodyPr>
          <a:lstStyle/>
          <a:p>
            <a:endParaRPr lang="en-US" dirty="0"/>
          </a:p>
        </p:txBody>
      </p:sp>
      <p:pic>
        <p:nvPicPr>
          <p:cNvPr id="4" name="Picture 3"/>
          <p:cNvPicPr>
            <a:picLocks noChangeAspect="1"/>
          </p:cNvPicPr>
          <p:nvPr/>
        </p:nvPicPr>
        <p:blipFill>
          <a:blip r:embed="rId3"/>
          <a:stretch>
            <a:fillRect/>
          </a:stretch>
        </p:blipFill>
        <p:spPr>
          <a:xfrm>
            <a:off x="6516216" y="135957"/>
            <a:ext cx="2535617" cy="1706984"/>
          </a:xfrm>
          <a:prstGeom prst="rect">
            <a:avLst/>
          </a:prstGeom>
        </p:spPr>
      </p:pic>
      <p:sp>
        <p:nvSpPr>
          <p:cNvPr id="8" name="Rectangle 7"/>
          <p:cNvSpPr/>
          <p:nvPr/>
        </p:nvSpPr>
        <p:spPr>
          <a:xfrm>
            <a:off x="107504" y="1268760"/>
            <a:ext cx="9036496" cy="4524315"/>
          </a:xfrm>
          <a:prstGeom prst="rect">
            <a:avLst/>
          </a:prstGeom>
        </p:spPr>
        <p:txBody>
          <a:bodyPr wrap="square">
            <a:spAutoFit/>
          </a:bodyPr>
          <a:lstStyle/>
          <a:p>
            <a:pPr>
              <a:lnSpc>
                <a:spcPct val="150000"/>
              </a:lnSpc>
            </a:pPr>
            <a:r>
              <a:rPr lang="en-US" sz="2400" dirty="0"/>
              <a:t>The </a:t>
            </a:r>
            <a:r>
              <a:rPr lang="en-US" sz="2400" b="1" dirty="0"/>
              <a:t>Rhythm of Refactoring</a:t>
            </a:r>
            <a:r>
              <a:rPr lang="en-US" sz="2400" dirty="0"/>
              <a:t> goes like this:</a:t>
            </a:r>
          </a:p>
          <a:p>
            <a:pPr marL="742950" lvl="1" indent="-285750">
              <a:lnSpc>
                <a:spcPct val="150000"/>
              </a:lnSpc>
              <a:buFont typeface="Arial"/>
              <a:buChar char="•"/>
            </a:pPr>
            <a:r>
              <a:rPr lang="en-US" sz="2400" dirty="0"/>
              <a:t>Verify that all automated tests (</a:t>
            </a:r>
            <a:r>
              <a:rPr lang="en-US" sz="2400" dirty="0" err="1"/>
              <a:t>microtests</a:t>
            </a:r>
            <a:r>
              <a:rPr lang="en-US" sz="2400" dirty="0"/>
              <a:t>) pass</a:t>
            </a:r>
          </a:p>
          <a:p>
            <a:pPr marL="742950" lvl="1" indent="-285750">
              <a:lnSpc>
                <a:spcPct val="150000"/>
              </a:lnSpc>
              <a:buFont typeface="Arial"/>
              <a:buChar char="•"/>
            </a:pPr>
            <a:r>
              <a:rPr lang="en-US" sz="2400" dirty="0"/>
              <a:t>Decide what code to change</a:t>
            </a:r>
          </a:p>
          <a:p>
            <a:pPr marL="742950" lvl="1" indent="-285750">
              <a:lnSpc>
                <a:spcPct val="150000"/>
              </a:lnSpc>
              <a:buFont typeface="Arial"/>
              <a:buChar char="•"/>
            </a:pPr>
            <a:r>
              <a:rPr lang="en-US" sz="2400" dirty="0"/>
              <a:t>Implement one or more </a:t>
            </a:r>
            <a:r>
              <a:rPr lang="en-US" sz="2400" dirty="0" err="1"/>
              <a:t>refactorings</a:t>
            </a:r>
            <a:r>
              <a:rPr lang="en-US" sz="2400" dirty="0"/>
              <a:t> carefully</a:t>
            </a:r>
          </a:p>
          <a:p>
            <a:pPr marL="742950" lvl="1" indent="-285750">
              <a:lnSpc>
                <a:spcPct val="150000"/>
              </a:lnSpc>
              <a:buFont typeface="Arial"/>
              <a:buChar char="•"/>
            </a:pPr>
            <a:r>
              <a:rPr lang="en-US" sz="2400" dirty="0"/>
              <a:t>Run the </a:t>
            </a:r>
            <a:r>
              <a:rPr lang="en-US" sz="2400" dirty="0" err="1"/>
              <a:t>microtests</a:t>
            </a:r>
            <a:r>
              <a:rPr lang="en-US" sz="2400" dirty="0"/>
              <a:t> whenever you wish to confirm that </a:t>
            </a:r>
            <a:r>
              <a:rPr lang="en-US" sz="2400" dirty="0" smtClean="0"/>
              <a:t/>
            </a:r>
            <a:br>
              <a:rPr lang="en-US" sz="2400" dirty="0" smtClean="0"/>
            </a:br>
            <a:r>
              <a:rPr lang="en-US" sz="2400" dirty="0" smtClean="0"/>
              <a:t>changes </a:t>
            </a:r>
            <a:r>
              <a:rPr lang="en-US" sz="2400" dirty="0"/>
              <a:t>have not altered system behavior</a:t>
            </a:r>
          </a:p>
          <a:p>
            <a:pPr marL="742950" lvl="1" indent="-285750">
              <a:lnSpc>
                <a:spcPct val="150000"/>
              </a:lnSpc>
              <a:buFont typeface="Arial"/>
              <a:buChar char="•"/>
            </a:pPr>
            <a:r>
              <a:rPr lang="en-US" sz="2400" dirty="0"/>
              <a:t>Repeat until the refactoring is complete or revert to an </a:t>
            </a:r>
            <a:r>
              <a:rPr lang="en-US" sz="2400" dirty="0" smtClean="0"/>
              <a:t/>
            </a:r>
            <a:br>
              <a:rPr lang="en-US" sz="2400" dirty="0" smtClean="0"/>
            </a:br>
            <a:r>
              <a:rPr lang="en-US" sz="2400" dirty="0" smtClean="0"/>
              <a:t>earlier </a:t>
            </a:r>
            <a:r>
              <a:rPr lang="en-US" sz="2400" dirty="0"/>
              <a:t>state</a:t>
            </a:r>
          </a:p>
        </p:txBody>
      </p:sp>
    </p:spTree>
    <p:extLst>
      <p:ext uri="{BB962C8B-B14F-4D97-AF65-F5344CB8AC3E}">
        <p14:creationId xmlns:p14="http://schemas.microsoft.com/office/powerpoint/2010/main" val="40360842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84293"/>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2.5 </a:t>
            </a:r>
            <a:r>
              <a:rPr lang="es-ES_tradnl" sz="1600" b="1" dirty="0" err="1"/>
              <a:t>Consolidate</a:t>
            </a:r>
            <a:r>
              <a:rPr lang="es-ES_tradnl" sz="1600" b="1" dirty="0"/>
              <a:t> </a:t>
            </a:r>
            <a:r>
              <a:rPr lang="es-ES_tradnl" sz="1600" b="1" dirty="0" err="1"/>
              <a:t>Conditional</a:t>
            </a:r>
            <a:r>
              <a:rPr lang="es-ES_tradnl" sz="1600" b="1" dirty="0"/>
              <a:t> </a:t>
            </a:r>
            <a:r>
              <a:rPr lang="es-ES_tradnl" sz="1600" b="1" dirty="0" err="1"/>
              <a:t>Expression</a:t>
            </a:r>
            <a:r>
              <a:rPr lang="en-GB" altLang="ko-KR" sz="1600" b="1" spc="-20" dirty="0" smtClean="0">
                <a:latin typeface="나눔고딕" pitchFamily="50" charset="-127"/>
                <a:ea typeface="나눔고딕" pitchFamily="50" charset="-127"/>
              </a:rPr>
              <a:t>‏</a:t>
            </a:r>
            <a:endParaRPr lang="en-US" altLang="ko-KR" sz="1600" b="1" spc="-20" dirty="0" smtClean="0">
              <a:latin typeface="나눔고딕" pitchFamily="50" charset="-127"/>
              <a:ea typeface="나눔고딕" pitchFamily="50" charset="-127"/>
            </a:endParaRPr>
          </a:p>
        </p:txBody>
      </p:sp>
      <p:sp>
        <p:nvSpPr>
          <p:cNvPr id="2" name="TextBox 1"/>
          <p:cNvSpPr txBox="1"/>
          <p:nvPr/>
        </p:nvSpPr>
        <p:spPr>
          <a:xfrm>
            <a:off x="5397500" y="6143625"/>
            <a:ext cx="184666" cy="369332"/>
          </a:xfrm>
          <a:prstGeom prst="rect">
            <a:avLst/>
          </a:prstGeom>
          <a:noFill/>
        </p:spPr>
        <p:txBody>
          <a:bodyPr wrap="none" rtlCol="0">
            <a:spAutoFit/>
          </a:bodyPr>
          <a:lstStyle/>
          <a:p>
            <a:endParaRPr lang="en-US" dirty="0"/>
          </a:p>
        </p:txBody>
      </p:sp>
      <p:pic>
        <p:nvPicPr>
          <p:cNvPr id="5" name="Picture 4"/>
          <p:cNvPicPr>
            <a:picLocks noChangeAspect="1"/>
          </p:cNvPicPr>
          <p:nvPr/>
        </p:nvPicPr>
        <p:blipFill>
          <a:blip r:embed="rId3"/>
          <a:stretch>
            <a:fillRect/>
          </a:stretch>
        </p:blipFill>
        <p:spPr>
          <a:xfrm>
            <a:off x="539552" y="980728"/>
            <a:ext cx="7992888" cy="3638445"/>
          </a:xfrm>
          <a:prstGeom prst="rect">
            <a:avLst/>
          </a:prstGeom>
        </p:spPr>
      </p:pic>
      <p:sp>
        <p:nvSpPr>
          <p:cNvPr id="6" name="Rectangle 5"/>
          <p:cNvSpPr/>
          <p:nvPr/>
        </p:nvSpPr>
        <p:spPr>
          <a:xfrm>
            <a:off x="1115616" y="4797152"/>
            <a:ext cx="7272808" cy="1477328"/>
          </a:xfrm>
          <a:prstGeom prst="rect">
            <a:avLst/>
          </a:prstGeom>
        </p:spPr>
        <p:txBody>
          <a:bodyPr wrap="square">
            <a:spAutoFit/>
          </a:bodyPr>
          <a:lstStyle/>
          <a:p>
            <a:r>
              <a:rPr lang="en-US" b="1" dirty="0" smtClean="0"/>
              <a:t>Clarity</a:t>
            </a:r>
          </a:p>
          <a:p>
            <a:endParaRPr lang="en-US" b="1" dirty="0"/>
          </a:p>
          <a:p>
            <a:r>
              <a:rPr lang="en-US" dirty="0"/>
              <a:t>"Any fool can write code that a computer can understand.</a:t>
            </a:r>
          </a:p>
          <a:p>
            <a:r>
              <a:rPr lang="en-US" dirty="0"/>
              <a:t>Good programmers write code that humans can understand."</a:t>
            </a:r>
          </a:p>
          <a:p>
            <a:r>
              <a:rPr lang="pl-PL" dirty="0"/>
              <a:t>— Martin Fowler, </a:t>
            </a:r>
            <a:r>
              <a:rPr lang="pl-PL" i="1" dirty="0" err="1"/>
              <a:t>Refactoring</a:t>
            </a:r>
            <a:endParaRPr lang="en-US" dirty="0"/>
          </a:p>
        </p:txBody>
      </p:sp>
    </p:spTree>
    <p:extLst>
      <p:ext uri="{BB962C8B-B14F-4D97-AF65-F5344CB8AC3E}">
        <p14:creationId xmlns:p14="http://schemas.microsoft.com/office/powerpoint/2010/main" val="46872010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84293"/>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2.5 </a:t>
            </a:r>
            <a:r>
              <a:rPr lang="nl-NL" sz="1600" b="1" dirty="0"/>
              <a:t>Extract </a:t>
            </a:r>
            <a:r>
              <a:rPr lang="nl-NL" sz="1600" b="1" dirty="0" err="1"/>
              <a:t>Hierarchy</a:t>
            </a:r>
            <a:r>
              <a:rPr lang="en-GB" altLang="ko-KR" sz="1600" b="1" spc="-20" dirty="0" smtClean="0">
                <a:latin typeface="나눔고딕" pitchFamily="50" charset="-127"/>
                <a:ea typeface="나눔고딕" pitchFamily="50" charset="-127"/>
              </a:rPr>
              <a:t>‏</a:t>
            </a:r>
            <a:endParaRPr lang="en-US" altLang="ko-KR" sz="1600" b="1" spc="-20" dirty="0" smtClean="0">
              <a:latin typeface="나눔고딕" pitchFamily="50" charset="-127"/>
              <a:ea typeface="나눔고딕" pitchFamily="50" charset="-127"/>
            </a:endParaRPr>
          </a:p>
        </p:txBody>
      </p:sp>
      <p:sp>
        <p:nvSpPr>
          <p:cNvPr id="2" name="TextBox 1"/>
          <p:cNvSpPr txBox="1"/>
          <p:nvPr/>
        </p:nvSpPr>
        <p:spPr>
          <a:xfrm>
            <a:off x="5397500" y="6143625"/>
            <a:ext cx="184666" cy="369332"/>
          </a:xfrm>
          <a:prstGeom prst="rect">
            <a:avLst/>
          </a:prstGeom>
          <a:noFill/>
        </p:spPr>
        <p:txBody>
          <a:bodyPr wrap="none" rtlCol="0">
            <a:spAutoFit/>
          </a:bodyPr>
          <a:lstStyle/>
          <a:p>
            <a:endParaRPr lang="en-US" dirty="0"/>
          </a:p>
        </p:txBody>
      </p:sp>
      <p:sp>
        <p:nvSpPr>
          <p:cNvPr id="6" name="Rectangle 5"/>
          <p:cNvSpPr/>
          <p:nvPr/>
        </p:nvSpPr>
        <p:spPr>
          <a:xfrm>
            <a:off x="611560" y="5733256"/>
            <a:ext cx="8208912" cy="646331"/>
          </a:xfrm>
          <a:prstGeom prst="rect">
            <a:avLst/>
          </a:prstGeom>
        </p:spPr>
        <p:txBody>
          <a:bodyPr wrap="square">
            <a:spAutoFit/>
          </a:bodyPr>
          <a:lstStyle/>
          <a:p>
            <a:r>
              <a:rPr lang="cs-CZ" b="1" dirty="0" err="1"/>
              <a:t>Highly</a:t>
            </a:r>
            <a:r>
              <a:rPr lang="cs-CZ" b="1" dirty="0"/>
              <a:t> </a:t>
            </a:r>
            <a:r>
              <a:rPr lang="cs-CZ" b="1" dirty="0" err="1"/>
              <a:t>Cohesive</a:t>
            </a:r>
            <a:endParaRPr lang="cs-CZ" b="1" dirty="0"/>
          </a:p>
          <a:p>
            <a:r>
              <a:rPr lang="en-US" dirty="0"/>
              <a:t>Methods do only one thing and classes have a single, clear responsibility.</a:t>
            </a:r>
          </a:p>
        </p:txBody>
      </p:sp>
      <p:pic>
        <p:nvPicPr>
          <p:cNvPr id="3" name="Picture 2"/>
          <p:cNvPicPr>
            <a:picLocks noChangeAspect="1"/>
          </p:cNvPicPr>
          <p:nvPr/>
        </p:nvPicPr>
        <p:blipFill>
          <a:blip r:embed="rId3"/>
          <a:stretch>
            <a:fillRect/>
          </a:stretch>
        </p:blipFill>
        <p:spPr>
          <a:xfrm>
            <a:off x="513291" y="922660"/>
            <a:ext cx="8019149" cy="4738588"/>
          </a:xfrm>
          <a:prstGeom prst="rect">
            <a:avLst/>
          </a:prstGeom>
        </p:spPr>
      </p:pic>
    </p:spTree>
    <p:extLst>
      <p:ext uri="{BB962C8B-B14F-4D97-AF65-F5344CB8AC3E}">
        <p14:creationId xmlns:p14="http://schemas.microsoft.com/office/powerpoint/2010/main" val="36144794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body" idx="1"/>
          </p:nvPr>
        </p:nvSpPr>
        <p:spPr>
          <a:xfrm>
            <a:off x="324377" y="1979835"/>
            <a:ext cx="8425226" cy="4523909"/>
          </a:xfrm>
          <a:ln/>
        </p:spPr>
        <p:txBody>
          <a:bodyPr/>
          <a:lstStyle/>
          <a:p>
            <a:pPr indent="-290037" algn="ctr">
              <a:buNone/>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Lst>
            </a:pPr>
            <a:r>
              <a:rPr lang="en-GB" dirty="0">
                <a:latin typeface="Arial"/>
                <a:cs typeface="Arial"/>
              </a:rPr>
              <a:t>And then we spend 10 year focusing on..</a:t>
            </a:r>
            <a:r>
              <a:rPr lang="en-GB" dirty="0" smtClean="0">
                <a:latin typeface="Arial"/>
                <a:cs typeface="Arial"/>
              </a:rPr>
              <a:t>.</a:t>
            </a:r>
          </a:p>
          <a:p>
            <a:pPr indent="-290037" algn="ctr">
              <a:buNone/>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Lst>
            </a:pPr>
            <a:r>
              <a:rPr lang="en-GB" dirty="0" smtClean="0">
                <a:latin typeface="Arial"/>
                <a:cs typeface="Arial"/>
              </a:rPr>
              <a:t>… </a:t>
            </a:r>
            <a:r>
              <a:rPr lang="en-GB" dirty="0">
                <a:latin typeface="Arial"/>
                <a:cs typeface="Arial"/>
              </a:rPr>
              <a:t>people, interactions, team building, the ecosystem</a:t>
            </a:r>
          </a:p>
          <a:p>
            <a:pPr indent="-290037" algn="ctr">
              <a:buNone/>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Lst>
            </a:pPr>
            <a:endParaRPr lang="en-GB" dirty="0">
              <a:latin typeface="Arial"/>
              <a:cs typeface="Arial"/>
            </a:endParaRPr>
          </a:p>
          <a:p>
            <a:pPr indent="-290037" algn="just">
              <a:buNone/>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Lst>
            </a:pPr>
            <a:r>
              <a:rPr lang="en-GB" i="1" dirty="0">
                <a:latin typeface="Arial"/>
                <a:cs typeface="Arial"/>
              </a:rPr>
              <a:t>Process and Interactions became more important than technical practices</a:t>
            </a:r>
          </a:p>
          <a:p>
            <a:pPr indent="-290037" algn="just">
              <a:buNone/>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Lst>
            </a:pPr>
            <a:endParaRPr lang="en-GB" i="1" dirty="0">
              <a:latin typeface="Arial"/>
              <a:cs typeface="Arial"/>
            </a:endParaRPr>
          </a:p>
        </p:txBody>
      </p:sp>
      <p:sp>
        <p:nvSpPr>
          <p:cNvPr id="4" name="TextBox 3"/>
          <p:cNvSpPr txBox="1"/>
          <p:nvPr/>
        </p:nvSpPr>
        <p:spPr>
          <a:xfrm>
            <a:off x="248574" y="169524"/>
            <a:ext cx="6395128" cy="387286"/>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1.2 Agile Software Development</a:t>
            </a:r>
          </a:p>
        </p:txBody>
      </p:sp>
    </p:spTree>
    <p:extLst>
      <p:ext uri="{BB962C8B-B14F-4D97-AF65-F5344CB8AC3E}">
        <p14:creationId xmlns:p14="http://schemas.microsoft.com/office/powerpoint/2010/main" val="1335770959"/>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84293"/>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2.5 </a:t>
            </a:r>
            <a:r>
              <a:rPr lang="en-US" sz="1600" b="1" dirty="0"/>
              <a:t>Extract Superclass</a:t>
            </a:r>
            <a:r>
              <a:rPr lang="en-GB" altLang="ko-KR" sz="1600" b="1" spc="-20" dirty="0" smtClean="0">
                <a:latin typeface="나눔고딕" pitchFamily="50" charset="-127"/>
                <a:ea typeface="나눔고딕" pitchFamily="50" charset="-127"/>
              </a:rPr>
              <a:t>‏</a:t>
            </a:r>
            <a:endParaRPr lang="en-US" altLang="ko-KR" sz="1600" b="1" spc="-20" dirty="0" smtClean="0">
              <a:latin typeface="나눔고딕" pitchFamily="50" charset="-127"/>
              <a:ea typeface="나눔고딕" pitchFamily="50" charset="-127"/>
            </a:endParaRPr>
          </a:p>
        </p:txBody>
      </p:sp>
      <p:sp>
        <p:nvSpPr>
          <p:cNvPr id="2" name="TextBox 1"/>
          <p:cNvSpPr txBox="1"/>
          <p:nvPr/>
        </p:nvSpPr>
        <p:spPr>
          <a:xfrm>
            <a:off x="5397500" y="6143625"/>
            <a:ext cx="184666" cy="369332"/>
          </a:xfrm>
          <a:prstGeom prst="rect">
            <a:avLst/>
          </a:prstGeom>
          <a:noFill/>
        </p:spPr>
        <p:txBody>
          <a:bodyPr wrap="none" rtlCol="0">
            <a:spAutoFit/>
          </a:bodyPr>
          <a:lstStyle/>
          <a:p>
            <a:endParaRPr lang="en-US" dirty="0"/>
          </a:p>
        </p:txBody>
      </p:sp>
      <p:sp>
        <p:nvSpPr>
          <p:cNvPr id="6" name="Rectangle 5"/>
          <p:cNvSpPr/>
          <p:nvPr/>
        </p:nvSpPr>
        <p:spPr>
          <a:xfrm>
            <a:off x="683568" y="5157192"/>
            <a:ext cx="8208912" cy="1200329"/>
          </a:xfrm>
          <a:prstGeom prst="rect">
            <a:avLst/>
          </a:prstGeom>
        </p:spPr>
        <p:txBody>
          <a:bodyPr wrap="square">
            <a:spAutoFit/>
          </a:bodyPr>
          <a:lstStyle/>
          <a:p>
            <a:r>
              <a:rPr lang="ro-RO" b="1" dirty="0"/>
              <a:t>Duplication Free</a:t>
            </a:r>
          </a:p>
          <a:p>
            <a:r>
              <a:rPr lang="en-US" dirty="0"/>
              <a:t>A program should express each idea once and only once. Code may not</a:t>
            </a:r>
          </a:p>
          <a:p>
            <a:r>
              <a:rPr lang="en-US" dirty="0"/>
              <a:t>always appear to be identical and yet may be expressing the same logic</a:t>
            </a:r>
          </a:p>
          <a:p>
            <a:r>
              <a:rPr lang="en-US" dirty="0"/>
              <a:t>and information. Duplicate code may diverge to become out of sync</a:t>
            </a:r>
          </a:p>
        </p:txBody>
      </p:sp>
      <p:pic>
        <p:nvPicPr>
          <p:cNvPr id="4" name="Picture 3"/>
          <p:cNvPicPr>
            <a:picLocks noChangeAspect="1"/>
          </p:cNvPicPr>
          <p:nvPr/>
        </p:nvPicPr>
        <p:blipFill>
          <a:blip r:embed="rId3"/>
          <a:stretch>
            <a:fillRect/>
          </a:stretch>
        </p:blipFill>
        <p:spPr>
          <a:xfrm>
            <a:off x="586021" y="908720"/>
            <a:ext cx="7874411" cy="4107251"/>
          </a:xfrm>
          <a:prstGeom prst="rect">
            <a:avLst/>
          </a:prstGeom>
        </p:spPr>
      </p:pic>
    </p:spTree>
    <p:extLst>
      <p:ext uri="{BB962C8B-B14F-4D97-AF65-F5344CB8AC3E}">
        <p14:creationId xmlns:p14="http://schemas.microsoft.com/office/powerpoint/2010/main" val="301902295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84293"/>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2.5 </a:t>
            </a:r>
            <a:r>
              <a:rPr lang="en-US" sz="1600" b="1" dirty="0"/>
              <a:t>Hide Method</a:t>
            </a:r>
            <a:r>
              <a:rPr lang="en-GB" altLang="ko-KR" sz="1600" b="1" spc="-20" dirty="0" smtClean="0">
                <a:latin typeface="나눔고딕" pitchFamily="50" charset="-127"/>
                <a:ea typeface="나눔고딕" pitchFamily="50" charset="-127"/>
              </a:rPr>
              <a:t>‏</a:t>
            </a:r>
            <a:endParaRPr lang="en-US" altLang="ko-KR" sz="1600" b="1" spc="-20" dirty="0" smtClean="0">
              <a:latin typeface="나눔고딕" pitchFamily="50" charset="-127"/>
              <a:ea typeface="나눔고딕" pitchFamily="50" charset="-127"/>
            </a:endParaRPr>
          </a:p>
        </p:txBody>
      </p:sp>
      <p:sp>
        <p:nvSpPr>
          <p:cNvPr id="2" name="TextBox 1"/>
          <p:cNvSpPr txBox="1"/>
          <p:nvPr/>
        </p:nvSpPr>
        <p:spPr>
          <a:xfrm>
            <a:off x="5397500" y="6143625"/>
            <a:ext cx="184666" cy="369332"/>
          </a:xfrm>
          <a:prstGeom prst="rect">
            <a:avLst/>
          </a:prstGeom>
          <a:noFill/>
        </p:spPr>
        <p:txBody>
          <a:bodyPr wrap="none" rtlCol="0">
            <a:spAutoFit/>
          </a:bodyPr>
          <a:lstStyle/>
          <a:p>
            <a:endParaRPr lang="en-US" dirty="0"/>
          </a:p>
        </p:txBody>
      </p:sp>
      <p:sp>
        <p:nvSpPr>
          <p:cNvPr id="6" name="Rectangle 5"/>
          <p:cNvSpPr/>
          <p:nvPr/>
        </p:nvSpPr>
        <p:spPr>
          <a:xfrm>
            <a:off x="683568" y="4725144"/>
            <a:ext cx="8208912" cy="923330"/>
          </a:xfrm>
          <a:prstGeom prst="rect">
            <a:avLst/>
          </a:prstGeom>
        </p:spPr>
        <p:txBody>
          <a:bodyPr wrap="square">
            <a:spAutoFit/>
          </a:bodyPr>
          <a:lstStyle/>
          <a:p>
            <a:r>
              <a:rPr lang="en-US" b="1" dirty="0"/>
              <a:t>Encapsulated</a:t>
            </a:r>
          </a:p>
          <a:p>
            <a:r>
              <a:rPr lang="en-US" dirty="0"/>
              <a:t>A form of </a:t>
            </a:r>
            <a:r>
              <a:rPr lang="en-US" i="1" dirty="0"/>
              <a:t>information hiding</a:t>
            </a:r>
            <a:r>
              <a:rPr lang="en-US" dirty="0"/>
              <a:t>, code that is encapsulated</a:t>
            </a:r>
          </a:p>
          <a:p>
            <a:r>
              <a:rPr lang="en-US" dirty="0"/>
              <a:t>does </a:t>
            </a:r>
            <a:r>
              <a:rPr lang="en-US" i="1" dirty="0"/>
              <a:t>not</a:t>
            </a:r>
            <a:r>
              <a:rPr lang="en-US" dirty="0"/>
              <a:t> expose data or behavior that should be invisible</a:t>
            </a:r>
          </a:p>
        </p:txBody>
      </p:sp>
      <p:pic>
        <p:nvPicPr>
          <p:cNvPr id="5" name="Picture 4"/>
          <p:cNvPicPr>
            <a:picLocks noChangeAspect="1"/>
          </p:cNvPicPr>
          <p:nvPr/>
        </p:nvPicPr>
        <p:blipFill>
          <a:blip r:embed="rId3"/>
          <a:stretch>
            <a:fillRect/>
          </a:stretch>
        </p:blipFill>
        <p:spPr>
          <a:xfrm>
            <a:off x="847148" y="1315864"/>
            <a:ext cx="7613284" cy="2113136"/>
          </a:xfrm>
          <a:prstGeom prst="rect">
            <a:avLst/>
          </a:prstGeom>
        </p:spPr>
      </p:pic>
    </p:spTree>
    <p:extLst>
      <p:ext uri="{BB962C8B-B14F-4D97-AF65-F5344CB8AC3E}">
        <p14:creationId xmlns:p14="http://schemas.microsoft.com/office/powerpoint/2010/main" val="199422769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84293"/>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2.5 </a:t>
            </a:r>
            <a:r>
              <a:rPr lang="en-US" sz="1600" b="1" dirty="0"/>
              <a:t>Inline Method</a:t>
            </a:r>
            <a:r>
              <a:rPr lang="en-GB" altLang="ko-KR" sz="1600" b="1" spc="-20" dirty="0" smtClean="0">
                <a:latin typeface="나눔고딕" pitchFamily="50" charset="-127"/>
                <a:ea typeface="나눔고딕" pitchFamily="50" charset="-127"/>
              </a:rPr>
              <a:t>‏</a:t>
            </a:r>
            <a:endParaRPr lang="en-US" altLang="ko-KR" sz="1600" b="1" spc="-20" dirty="0" smtClean="0">
              <a:latin typeface="나눔고딕" pitchFamily="50" charset="-127"/>
              <a:ea typeface="나눔고딕" pitchFamily="50" charset="-127"/>
            </a:endParaRPr>
          </a:p>
        </p:txBody>
      </p:sp>
      <p:sp>
        <p:nvSpPr>
          <p:cNvPr id="2" name="TextBox 1"/>
          <p:cNvSpPr txBox="1"/>
          <p:nvPr/>
        </p:nvSpPr>
        <p:spPr>
          <a:xfrm>
            <a:off x="5397500" y="6143625"/>
            <a:ext cx="184666" cy="369332"/>
          </a:xfrm>
          <a:prstGeom prst="rect">
            <a:avLst/>
          </a:prstGeom>
          <a:noFill/>
        </p:spPr>
        <p:txBody>
          <a:bodyPr wrap="none" rtlCol="0">
            <a:spAutoFit/>
          </a:bodyPr>
          <a:lstStyle/>
          <a:p>
            <a:endParaRPr lang="en-US" dirty="0"/>
          </a:p>
        </p:txBody>
      </p:sp>
      <p:sp>
        <p:nvSpPr>
          <p:cNvPr id="6" name="Rectangle 5"/>
          <p:cNvSpPr/>
          <p:nvPr/>
        </p:nvSpPr>
        <p:spPr>
          <a:xfrm>
            <a:off x="683568" y="4964975"/>
            <a:ext cx="8208912" cy="1200329"/>
          </a:xfrm>
          <a:prstGeom prst="rect">
            <a:avLst/>
          </a:prstGeom>
        </p:spPr>
        <p:txBody>
          <a:bodyPr wrap="square">
            <a:spAutoFit/>
          </a:bodyPr>
          <a:lstStyle/>
          <a:p>
            <a:r>
              <a:rPr lang="en-US" b="1" dirty="0"/>
              <a:t>Simple</a:t>
            </a:r>
          </a:p>
          <a:p>
            <a:r>
              <a:rPr lang="en-US" dirty="0"/>
              <a:t>Code reflects the shortest path to a solution and incorporates</a:t>
            </a:r>
          </a:p>
          <a:p>
            <a:r>
              <a:rPr lang="en-US" dirty="0"/>
              <a:t>only enough complexity to handle its known responsibilities.</a:t>
            </a:r>
          </a:p>
          <a:p>
            <a:r>
              <a:rPr lang="en-US" dirty="0"/>
              <a:t>Simple code is easier to maintain and evolve.</a:t>
            </a:r>
          </a:p>
        </p:txBody>
      </p:sp>
      <p:pic>
        <p:nvPicPr>
          <p:cNvPr id="3" name="Picture 2"/>
          <p:cNvPicPr>
            <a:picLocks noChangeAspect="1"/>
          </p:cNvPicPr>
          <p:nvPr/>
        </p:nvPicPr>
        <p:blipFill>
          <a:blip r:embed="rId3"/>
          <a:stretch>
            <a:fillRect/>
          </a:stretch>
        </p:blipFill>
        <p:spPr>
          <a:xfrm>
            <a:off x="631769" y="980728"/>
            <a:ext cx="8044687" cy="3895948"/>
          </a:xfrm>
          <a:prstGeom prst="rect">
            <a:avLst/>
          </a:prstGeom>
        </p:spPr>
      </p:pic>
    </p:spTree>
    <p:extLst>
      <p:ext uri="{BB962C8B-B14F-4D97-AF65-F5344CB8AC3E}">
        <p14:creationId xmlns:p14="http://schemas.microsoft.com/office/powerpoint/2010/main" val="309625759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84293"/>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2.6 </a:t>
            </a:r>
            <a:r>
              <a:rPr lang="en-US" sz="1600" b="1" dirty="0" smtClean="0"/>
              <a:t>Automated </a:t>
            </a:r>
            <a:r>
              <a:rPr lang="en-US" sz="1600" b="1" dirty="0" err="1" smtClean="0"/>
              <a:t>Refactorings</a:t>
            </a:r>
            <a:r>
              <a:rPr lang="en-GB" altLang="ko-KR" sz="1600" b="1" spc="-20" dirty="0" smtClean="0">
                <a:latin typeface="나눔고딕" pitchFamily="50" charset="-127"/>
                <a:ea typeface="나눔고딕" pitchFamily="50" charset="-127"/>
              </a:rPr>
              <a:t>‏</a:t>
            </a:r>
            <a:endParaRPr lang="en-US" altLang="ko-KR" sz="1600" b="1" spc="-20" dirty="0" smtClean="0">
              <a:latin typeface="나눔고딕" pitchFamily="50" charset="-127"/>
              <a:ea typeface="나눔고딕" pitchFamily="50" charset="-127"/>
            </a:endParaRPr>
          </a:p>
        </p:txBody>
      </p:sp>
      <p:sp>
        <p:nvSpPr>
          <p:cNvPr id="2" name="TextBox 1"/>
          <p:cNvSpPr txBox="1"/>
          <p:nvPr/>
        </p:nvSpPr>
        <p:spPr>
          <a:xfrm>
            <a:off x="5397500" y="6143625"/>
            <a:ext cx="184666" cy="369332"/>
          </a:xfrm>
          <a:prstGeom prst="rect">
            <a:avLst/>
          </a:prstGeom>
          <a:noFill/>
        </p:spPr>
        <p:txBody>
          <a:bodyPr wrap="none" rtlCol="0">
            <a:spAutoFit/>
          </a:bodyPr>
          <a:lstStyle/>
          <a:p>
            <a:endParaRPr lang="en-US" dirty="0"/>
          </a:p>
        </p:txBody>
      </p:sp>
      <p:pic>
        <p:nvPicPr>
          <p:cNvPr id="5" name="Picture 4"/>
          <p:cNvPicPr>
            <a:picLocks noChangeAspect="1"/>
          </p:cNvPicPr>
          <p:nvPr/>
        </p:nvPicPr>
        <p:blipFill>
          <a:blip r:embed="rId3"/>
          <a:stretch>
            <a:fillRect/>
          </a:stretch>
        </p:blipFill>
        <p:spPr>
          <a:xfrm>
            <a:off x="2915816" y="908720"/>
            <a:ext cx="2935401" cy="2730128"/>
          </a:xfrm>
          <a:prstGeom prst="rect">
            <a:avLst/>
          </a:prstGeom>
        </p:spPr>
      </p:pic>
      <p:pic>
        <p:nvPicPr>
          <p:cNvPr id="7" name="Picture 6"/>
          <p:cNvPicPr>
            <a:picLocks noChangeAspect="1"/>
          </p:cNvPicPr>
          <p:nvPr/>
        </p:nvPicPr>
        <p:blipFill>
          <a:blip r:embed="rId4"/>
          <a:stretch>
            <a:fillRect/>
          </a:stretch>
        </p:blipFill>
        <p:spPr>
          <a:xfrm>
            <a:off x="1835696" y="3789040"/>
            <a:ext cx="5765800" cy="2552700"/>
          </a:xfrm>
          <a:prstGeom prst="rect">
            <a:avLst/>
          </a:prstGeom>
        </p:spPr>
      </p:pic>
    </p:spTree>
    <p:extLst>
      <p:ext uri="{BB962C8B-B14F-4D97-AF65-F5344CB8AC3E}">
        <p14:creationId xmlns:p14="http://schemas.microsoft.com/office/powerpoint/2010/main" val="74213070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62792"/>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2.6 Remove Duplication</a:t>
            </a:r>
            <a:r>
              <a:rPr lang="ko-KR" altLang="en-US" sz="1600" b="1" spc="-20" dirty="0" smtClean="0">
                <a:latin typeface="나눔고딕" pitchFamily="50" charset="-127"/>
                <a:ea typeface="나눔고딕" pitchFamily="50" charset="-127"/>
              </a:rPr>
              <a:t> </a:t>
            </a:r>
            <a:r>
              <a:rPr lang="en-US" altLang="ko-KR" sz="1600" b="1" spc="-20" dirty="0" smtClean="0">
                <a:latin typeface="나눔고딕" pitchFamily="50" charset="-127"/>
                <a:ea typeface="나눔고딕" pitchFamily="50" charset="-127"/>
              </a:rPr>
              <a:t>-</a:t>
            </a:r>
            <a:r>
              <a:rPr lang="ko-KR" altLang="en-US" sz="1600" b="1" spc="-20" dirty="0" smtClean="0">
                <a:latin typeface="나눔고딕" pitchFamily="50" charset="-127"/>
                <a:ea typeface="나눔고딕" pitchFamily="50" charset="-127"/>
              </a:rPr>
              <a:t> </a:t>
            </a:r>
            <a:r>
              <a:rPr lang="en-US" altLang="ko-KR" sz="1600" b="1" spc="-20" dirty="0" smtClean="0">
                <a:latin typeface="나눔고딕" pitchFamily="50" charset="-127"/>
                <a:ea typeface="나눔고딕" pitchFamily="50" charset="-127"/>
              </a:rPr>
              <a:t>Before</a:t>
            </a:r>
          </a:p>
        </p:txBody>
      </p:sp>
      <p:sp>
        <p:nvSpPr>
          <p:cNvPr id="2" name="TextBox 1"/>
          <p:cNvSpPr txBox="1"/>
          <p:nvPr/>
        </p:nvSpPr>
        <p:spPr>
          <a:xfrm>
            <a:off x="5397500" y="6143625"/>
            <a:ext cx="184666" cy="369332"/>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4"/>
          <a:stretch>
            <a:fillRect/>
          </a:stretch>
        </p:blipFill>
        <p:spPr>
          <a:xfrm>
            <a:off x="38100" y="1347812"/>
            <a:ext cx="9055100" cy="4889500"/>
          </a:xfrm>
          <a:prstGeom prst="rect">
            <a:avLst/>
          </a:prstGeom>
        </p:spPr>
      </p:pic>
      <p:graphicFrame>
        <p:nvGraphicFramePr>
          <p:cNvPr id="4" name="개체 3"/>
          <p:cNvGraphicFramePr>
            <a:graphicFrameLocks noChangeAspect="1"/>
          </p:cNvGraphicFramePr>
          <p:nvPr>
            <p:extLst>
              <p:ext uri="{D42A27DB-BD31-4B8C-83A1-F6EECF244321}">
                <p14:modId xmlns:p14="http://schemas.microsoft.com/office/powerpoint/2010/main" val="3900581619"/>
              </p:ext>
            </p:extLst>
          </p:nvPr>
        </p:nvGraphicFramePr>
        <p:xfrm>
          <a:off x="6732240" y="361670"/>
          <a:ext cx="1728192" cy="872172"/>
        </p:xfrm>
        <a:graphic>
          <a:graphicData uri="http://schemas.openxmlformats.org/presentationml/2006/ole">
            <mc:AlternateContent xmlns:mc="http://schemas.openxmlformats.org/markup-compatibility/2006">
              <mc:Choice xmlns:v="urn:schemas-microsoft-com:vml" Requires="v">
                <p:oleObj spid="_x0000_s1037" name="포장기 셸 개체" showAsIcon="1" r:id="rId5" imgW="1358280" imgH="685440" progId="Package">
                  <p:embed/>
                </p:oleObj>
              </mc:Choice>
              <mc:Fallback>
                <p:oleObj name="포장기 셸 개체" showAsIcon="1" r:id="rId5" imgW="1358280" imgH="685440" progId="Package">
                  <p:embed/>
                  <p:pic>
                    <p:nvPicPr>
                      <p:cNvPr id="0" name=""/>
                      <p:cNvPicPr/>
                      <p:nvPr/>
                    </p:nvPicPr>
                    <p:blipFill>
                      <a:blip r:embed="rId6"/>
                      <a:stretch>
                        <a:fillRect/>
                      </a:stretch>
                    </p:blipFill>
                    <p:spPr>
                      <a:xfrm>
                        <a:off x="6732240" y="361670"/>
                        <a:ext cx="1728192" cy="872172"/>
                      </a:xfrm>
                      <a:prstGeom prst="rect">
                        <a:avLst/>
                      </a:prstGeom>
                    </p:spPr>
                  </p:pic>
                </p:oleObj>
              </mc:Fallback>
            </mc:AlternateContent>
          </a:graphicData>
        </a:graphic>
      </p:graphicFrame>
    </p:spTree>
    <p:extLst>
      <p:ext uri="{BB962C8B-B14F-4D97-AF65-F5344CB8AC3E}">
        <p14:creationId xmlns:p14="http://schemas.microsoft.com/office/powerpoint/2010/main" val="413517948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62792"/>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2.6 Remove Duplication - After</a:t>
            </a:r>
          </a:p>
        </p:txBody>
      </p:sp>
      <p:sp>
        <p:nvSpPr>
          <p:cNvPr id="2" name="TextBox 1"/>
          <p:cNvSpPr txBox="1"/>
          <p:nvPr/>
        </p:nvSpPr>
        <p:spPr>
          <a:xfrm>
            <a:off x="5397500" y="6143625"/>
            <a:ext cx="184666" cy="369332"/>
          </a:xfrm>
          <a:prstGeom prst="rect">
            <a:avLst/>
          </a:prstGeom>
          <a:noFill/>
        </p:spPr>
        <p:txBody>
          <a:bodyPr wrap="none" rtlCol="0">
            <a:spAutoFit/>
          </a:bodyPr>
          <a:lstStyle/>
          <a:p>
            <a:endParaRPr lang="en-US" dirty="0"/>
          </a:p>
        </p:txBody>
      </p:sp>
      <p:pic>
        <p:nvPicPr>
          <p:cNvPr id="5" name="Picture 4"/>
          <p:cNvPicPr>
            <a:picLocks noChangeAspect="1"/>
          </p:cNvPicPr>
          <p:nvPr/>
        </p:nvPicPr>
        <p:blipFill>
          <a:blip r:embed="rId3"/>
          <a:stretch>
            <a:fillRect/>
          </a:stretch>
        </p:blipFill>
        <p:spPr>
          <a:xfrm>
            <a:off x="755576" y="1052736"/>
            <a:ext cx="7529059" cy="5119261"/>
          </a:xfrm>
          <a:prstGeom prst="rect">
            <a:avLst/>
          </a:prstGeom>
        </p:spPr>
      </p:pic>
    </p:spTree>
    <p:extLst>
      <p:ext uri="{BB962C8B-B14F-4D97-AF65-F5344CB8AC3E}">
        <p14:creationId xmlns:p14="http://schemas.microsoft.com/office/powerpoint/2010/main" val="418222005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62279"/>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2.7 </a:t>
            </a:r>
            <a:r>
              <a:rPr lang="en-US" altLang="ko-KR" sz="1600" b="1" dirty="0"/>
              <a:t>Refactoring Strategy: Piecemeal </a:t>
            </a:r>
            <a:r>
              <a:rPr lang="en-US" altLang="ko-KR" sz="1600" b="1" dirty="0" smtClean="0"/>
              <a:t>Refactoring</a:t>
            </a:r>
            <a:r>
              <a:rPr lang="en-GB" altLang="ko-KR" sz="1600" b="1" spc="-20" dirty="0" smtClean="0">
                <a:latin typeface="나눔고딕" pitchFamily="50" charset="-127"/>
                <a:ea typeface="나눔고딕" pitchFamily="50" charset="-127"/>
              </a:rPr>
              <a:t>‏</a:t>
            </a:r>
            <a:endParaRPr lang="en-US" altLang="ko-KR" sz="1600" b="1" spc="-20" dirty="0" smtClean="0">
              <a:latin typeface="나눔고딕" pitchFamily="50" charset="-127"/>
              <a:ea typeface="나눔고딕" pitchFamily="50" charset="-127"/>
            </a:endParaRPr>
          </a:p>
        </p:txBody>
      </p:sp>
      <p:sp>
        <p:nvSpPr>
          <p:cNvPr id="2" name="TextBox 1"/>
          <p:cNvSpPr txBox="1"/>
          <p:nvPr/>
        </p:nvSpPr>
        <p:spPr>
          <a:xfrm>
            <a:off x="5397500" y="6143625"/>
            <a:ext cx="184666" cy="369332"/>
          </a:xfrm>
          <a:prstGeom prst="rect">
            <a:avLst/>
          </a:prstGeom>
          <a:noFill/>
        </p:spPr>
        <p:txBody>
          <a:bodyPr wrap="none" rtlCol="0">
            <a:spAutoFit/>
          </a:bodyPr>
          <a:lstStyle/>
          <a:p>
            <a:endParaRPr lang="en-US" dirty="0"/>
          </a:p>
        </p:txBody>
      </p:sp>
      <p:sp>
        <p:nvSpPr>
          <p:cNvPr id="4" name="직사각형 3"/>
          <p:cNvSpPr/>
          <p:nvPr/>
        </p:nvSpPr>
        <p:spPr>
          <a:xfrm>
            <a:off x="260050" y="912276"/>
            <a:ext cx="7815242" cy="5078313"/>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ko-KR" b="1" dirty="0"/>
              <a:t>When faced with a large, unwieldy problem, the ancient Romans applied a "divide and conquer" strategy.</a:t>
            </a:r>
          </a:p>
          <a:p>
            <a:pPr marL="285750" indent="-285750">
              <a:lnSpc>
                <a:spcPct val="150000"/>
              </a:lnSpc>
              <a:buFont typeface="Arial" panose="020B0604020202020204" pitchFamily="34" charset="0"/>
              <a:buChar char="•"/>
            </a:pPr>
            <a:r>
              <a:rPr lang="en-US" altLang="ko-KR" b="1" dirty="0"/>
              <a:t>When faced with large, unwieldy refactoring problems, we do the same thing.</a:t>
            </a:r>
            <a:endParaRPr lang="en-US" altLang="ko-KR" dirty="0"/>
          </a:p>
          <a:p>
            <a:pPr marL="285750" indent="-285750">
              <a:lnSpc>
                <a:spcPct val="150000"/>
              </a:lnSpc>
              <a:buFont typeface="Arial" panose="020B0604020202020204" pitchFamily="34" charset="0"/>
              <a:buChar char="•"/>
            </a:pPr>
            <a:r>
              <a:rPr lang="en-US" altLang="ko-KR" dirty="0"/>
              <a:t>Piecemeal Refactoring encourages us to find small, behavior-preserving steps in the midst of what might seem like a large or involved refactoring.</a:t>
            </a:r>
          </a:p>
          <a:p>
            <a:pPr marL="285750" indent="-285750">
              <a:lnSpc>
                <a:spcPct val="150000"/>
              </a:lnSpc>
              <a:buFont typeface="Arial" panose="020B0604020202020204" pitchFamily="34" charset="0"/>
              <a:buChar char="•"/>
            </a:pPr>
            <a:r>
              <a:rPr lang="en-US" altLang="ko-KR" dirty="0"/>
              <a:t>You can often find piecemeal </a:t>
            </a:r>
            <a:r>
              <a:rPr lang="en-US" altLang="ko-KR" dirty="0" err="1"/>
              <a:t>refactorings</a:t>
            </a:r>
            <a:r>
              <a:rPr lang="en-US" altLang="ko-KR" dirty="0"/>
              <a:t> by looking for ways to conceptually break a problem in half or into smaller chunks before beginning your refactoring work.</a:t>
            </a:r>
          </a:p>
          <a:p>
            <a:pPr marL="285750" indent="-285750">
              <a:lnSpc>
                <a:spcPct val="150000"/>
              </a:lnSpc>
              <a:buFont typeface="Arial" panose="020B0604020202020204" pitchFamily="34" charset="0"/>
              <a:buChar char="•"/>
            </a:pPr>
            <a:r>
              <a:rPr lang="en-US" altLang="ko-KR" dirty="0"/>
              <a:t>Nearly all of the refactoring strategies and tactics you learn in this album embody the principle of piecemeal refactoring.</a:t>
            </a:r>
            <a:endParaRPr lang="ko-KR" altLang="en-US" dirty="0"/>
          </a:p>
        </p:txBody>
      </p:sp>
    </p:spTree>
    <p:extLst>
      <p:ext uri="{BB962C8B-B14F-4D97-AF65-F5344CB8AC3E}">
        <p14:creationId xmlns:p14="http://schemas.microsoft.com/office/powerpoint/2010/main" val="12449450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62792"/>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2.8 </a:t>
            </a:r>
            <a:r>
              <a:rPr lang="en-US" altLang="ko-KR" sz="1600" b="1" dirty="0"/>
              <a:t>Refactoring Tactic: </a:t>
            </a:r>
            <a:r>
              <a:rPr lang="en-US" sz="1600" b="1" dirty="0" smtClean="0"/>
              <a:t>Caller Creates</a:t>
            </a:r>
            <a:endParaRPr lang="en-US" altLang="ko-KR" sz="1600" b="1" spc="-20" dirty="0" smtClean="0">
              <a:latin typeface="나눔고딕" pitchFamily="50" charset="-127"/>
              <a:ea typeface="나눔고딕" pitchFamily="50" charset="-127"/>
            </a:endParaRPr>
          </a:p>
        </p:txBody>
      </p:sp>
      <p:sp>
        <p:nvSpPr>
          <p:cNvPr id="2" name="TextBox 1"/>
          <p:cNvSpPr txBox="1"/>
          <p:nvPr/>
        </p:nvSpPr>
        <p:spPr>
          <a:xfrm>
            <a:off x="5397500" y="6143625"/>
            <a:ext cx="184666" cy="369332"/>
          </a:xfrm>
          <a:prstGeom prst="rect">
            <a:avLst/>
          </a:prstGeom>
          <a:noFill/>
        </p:spPr>
        <p:txBody>
          <a:bodyPr wrap="none" rtlCol="0">
            <a:spAutoFit/>
          </a:bodyPr>
          <a:lstStyle/>
          <a:p>
            <a:endParaRPr lang="en-US" dirty="0"/>
          </a:p>
        </p:txBody>
      </p:sp>
      <p:sp>
        <p:nvSpPr>
          <p:cNvPr id="4" name="Rectangle 3"/>
          <p:cNvSpPr/>
          <p:nvPr/>
        </p:nvSpPr>
        <p:spPr>
          <a:xfrm>
            <a:off x="395536" y="1196752"/>
            <a:ext cx="8496944" cy="4683333"/>
          </a:xfrm>
          <a:prstGeom prst="rect">
            <a:avLst/>
          </a:prstGeom>
        </p:spPr>
        <p:txBody>
          <a:bodyPr wrap="square">
            <a:spAutoFit/>
          </a:bodyPr>
          <a:lstStyle/>
          <a:p>
            <a:pPr>
              <a:lnSpc>
                <a:spcPct val="150000"/>
              </a:lnSpc>
            </a:pPr>
            <a:r>
              <a:rPr lang="en-US" sz="2000" dirty="0">
                <a:latin typeface="Arial"/>
                <a:cs typeface="Arial"/>
              </a:rPr>
              <a:t>When you need to create a new class or method that will be invoked by a caller, don't perform the creation where the new code will reside (e.g. in a new file or within the class that will contain the new method). </a:t>
            </a:r>
            <a:endParaRPr lang="en-US" sz="2000" dirty="0" smtClean="0">
              <a:latin typeface="Arial"/>
              <a:cs typeface="Arial"/>
            </a:endParaRPr>
          </a:p>
          <a:p>
            <a:pPr>
              <a:lnSpc>
                <a:spcPct val="150000"/>
              </a:lnSpc>
            </a:pPr>
            <a:endParaRPr lang="en-US" sz="2000" dirty="0">
              <a:latin typeface="Arial"/>
              <a:cs typeface="Arial"/>
            </a:endParaRPr>
          </a:p>
          <a:p>
            <a:pPr>
              <a:lnSpc>
                <a:spcPct val="150000"/>
              </a:lnSpc>
            </a:pPr>
            <a:r>
              <a:rPr lang="en-US" sz="2000" dirty="0" smtClean="0">
                <a:latin typeface="Arial"/>
                <a:cs typeface="Arial"/>
              </a:rPr>
              <a:t>Instead</a:t>
            </a:r>
            <a:r>
              <a:rPr lang="en-US" sz="2000" dirty="0">
                <a:latin typeface="Arial"/>
                <a:cs typeface="Arial"/>
              </a:rPr>
              <a:t>, declare the to-be-created class/method where it will be used, i.e. in the caller code. </a:t>
            </a:r>
            <a:endParaRPr lang="en-US" sz="2000" dirty="0" smtClean="0">
              <a:latin typeface="Arial"/>
              <a:cs typeface="Arial"/>
            </a:endParaRPr>
          </a:p>
          <a:p>
            <a:pPr>
              <a:lnSpc>
                <a:spcPct val="150000"/>
              </a:lnSpc>
            </a:pPr>
            <a:endParaRPr lang="en-US" sz="2000" dirty="0">
              <a:latin typeface="Arial"/>
              <a:cs typeface="Arial"/>
            </a:endParaRPr>
          </a:p>
          <a:p>
            <a:pPr>
              <a:lnSpc>
                <a:spcPct val="150000"/>
              </a:lnSpc>
            </a:pPr>
            <a:r>
              <a:rPr lang="en-US" sz="2000" dirty="0" smtClean="0">
                <a:latin typeface="Arial"/>
                <a:cs typeface="Arial"/>
              </a:rPr>
              <a:t>This </a:t>
            </a:r>
            <a:r>
              <a:rPr lang="en-US" sz="2000" dirty="0">
                <a:latin typeface="Arial"/>
                <a:cs typeface="Arial"/>
              </a:rPr>
              <a:t>will allow you to use IDE tools to automatically generate the exact code needed by the client, instead of retrofitting client code to the new class/method after creation.</a:t>
            </a:r>
          </a:p>
        </p:txBody>
      </p:sp>
    </p:spTree>
    <p:extLst>
      <p:ext uri="{BB962C8B-B14F-4D97-AF65-F5344CB8AC3E}">
        <p14:creationId xmlns:p14="http://schemas.microsoft.com/office/powerpoint/2010/main" val="328920321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62279"/>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2.8 </a:t>
            </a:r>
            <a:r>
              <a:rPr lang="en-US" sz="1600" b="1" dirty="0"/>
              <a:t>Refactoring Tactic: Rejected Parameter</a:t>
            </a:r>
            <a:r>
              <a:rPr lang="en-GB" altLang="ko-KR" sz="1600" b="1" spc="-20" dirty="0" smtClean="0">
                <a:latin typeface="나눔고딕" pitchFamily="50" charset="-127"/>
                <a:ea typeface="나눔고딕" pitchFamily="50" charset="-127"/>
              </a:rPr>
              <a:t>‏</a:t>
            </a:r>
            <a:endParaRPr lang="en-US" altLang="ko-KR" sz="1600" b="1" spc="-20" dirty="0" smtClean="0">
              <a:latin typeface="나눔고딕" pitchFamily="50" charset="-127"/>
              <a:ea typeface="나눔고딕" pitchFamily="50" charset="-127"/>
            </a:endParaRPr>
          </a:p>
        </p:txBody>
      </p:sp>
      <p:sp>
        <p:nvSpPr>
          <p:cNvPr id="2" name="TextBox 1"/>
          <p:cNvSpPr txBox="1"/>
          <p:nvPr/>
        </p:nvSpPr>
        <p:spPr>
          <a:xfrm>
            <a:off x="5397500" y="6143625"/>
            <a:ext cx="184666" cy="369332"/>
          </a:xfrm>
          <a:prstGeom prst="rect">
            <a:avLst/>
          </a:prstGeom>
          <a:noFill/>
        </p:spPr>
        <p:txBody>
          <a:bodyPr wrap="none" rtlCol="0">
            <a:spAutoFit/>
          </a:bodyPr>
          <a:lstStyle/>
          <a:p>
            <a:endParaRPr lang="en-US" dirty="0"/>
          </a:p>
        </p:txBody>
      </p:sp>
      <p:sp>
        <p:nvSpPr>
          <p:cNvPr id="3" name="Rectangle 2"/>
          <p:cNvSpPr/>
          <p:nvPr/>
        </p:nvSpPr>
        <p:spPr>
          <a:xfrm>
            <a:off x="251520" y="1535107"/>
            <a:ext cx="8712968" cy="3406061"/>
          </a:xfrm>
          <a:prstGeom prst="rect">
            <a:avLst/>
          </a:prstGeom>
        </p:spPr>
        <p:txBody>
          <a:bodyPr wrap="square">
            <a:spAutoFit/>
          </a:bodyPr>
          <a:lstStyle/>
          <a:p>
            <a:pPr>
              <a:lnSpc>
                <a:spcPct val="120000"/>
              </a:lnSpc>
            </a:pPr>
            <a:r>
              <a:rPr lang="en-US" sz="2000" dirty="0"/>
              <a:t>To avoid passing a parameter to code you want to extract, you must first </a:t>
            </a:r>
            <a:r>
              <a:rPr lang="en-US" sz="2000" b="1" dirty="0"/>
              <a:t>reject the parameter</a:t>
            </a:r>
            <a:r>
              <a:rPr lang="en-US" sz="2000" dirty="0"/>
              <a:t> from the extraction.</a:t>
            </a:r>
          </a:p>
          <a:p>
            <a:pPr>
              <a:lnSpc>
                <a:spcPct val="120000"/>
              </a:lnSpc>
            </a:pPr>
            <a:endParaRPr lang="en-US" sz="2000" dirty="0"/>
          </a:p>
          <a:p>
            <a:pPr>
              <a:lnSpc>
                <a:spcPct val="120000"/>
              </a:lnSpc>
            </a:pPr>
            <a:r>
              <a:rPr lang="en-US" sz="2000" dirty="0"/>
              <a:t>The video on the next page presents three different ways to reject a </a:t>
            </a:r>
            <a:endParaRPr lang="en-US" sz="2000" dirty="0" smtClean="0"/>
          </a:p>
          <a:p>
            <a:pPr>
              <a:lnSpc>
                <a:spcPct val="120000"/>
              </a:lnSpc>
            </a:pPr>
            <a:r>
              <a:rPr lang="en-US" sz="2000" dirty="0" smtClean="0"/>
              <a:t>parameter</a:t>
            </a:r>
            <a:r>
              <a:rPr lang="en-US" sz="2000" dirty="0"/>
              <a:t>:</a:t>
            </a:r>
          </a:p>
          <a:p>
            <a:pPr marL="457200" indent="-457200">
              <a:lnSpc>
                <a:spcPct val="120000"/>
              </a:lnSpc>
              <a:buFont typeface="+mj-lt"/>
              <a:buAutoNum type="arabicPeriod"/>
            </a:pPr>
            <a:r>
              <a:rPr lang="en-US" sz="2000" b="1" dirty="0"/>
              <a:t>Inline</a:t>
            </a:r>
            <a:r>
              <a:rPr lang="en-US" sz="2000" dirty="0"/>
              <a:t> the unwanted parameter.</a:t>
            </a:r>
          </a:p>
          <a:p>
            <a:pPr marL="457200" indent="-457200">
              <a:lnSpc>
                <a:spcPct val="120000"/>
              </a:lnSpc>
              <a:buFont typeface="+mj-lt"/>
              <a:buAutoNum type="arabicPeriod"/>
            </a:pPr>
            <a:r>
              <a:rPr lang="en-US" sz="2000" b="1" dirty="0"/>
              <a:t>Move</a:t>
            </a:r>
            <a:r>
              <a:rPr lang="en-US" sz="2000" dirty="0"/>
              <a:t> the unwanted parameter out of the extraction block.</a:t>
            </a:r>
          </a:p>
          <a:p>
            <a:pPr marL="457200" indent="-457200">
              <a:lnSpc>
                <a:spcPct val="120000"/>
              </a:lnSpc>
              <a:buFont typeface="+mj-lt"/>
              <a:buAutoNum type="arabicPeriod"/>
            </a:pPr>
            <a:r>
              <a:rPr lang="en-US" sz="2000" dirty="0"/>
              <a:t>Turn the unwanted parameter into a </a:t>
            </a:r>
            <a:r>
              <a:rPr lang="en-US" sz="2000" b="1" dirty="0"/>
              <a:t>field</a:t>
            </a:r>
            <a:r>
              <a:rPr lang="en-US" sz="2000" dirty="0"/>
              <a:t> so it can be referenced from the extracted method instead of being passed as a parameter.</a:t>
            </a:r>
          </a:p>
        </p:txBody>
      </p:sp>
      <p:graphicFrame>
        <p:nvGraphicFramePr>
          <p:cNvPr id="4" name="개체 3"/>
          <p:cNvGraphicFramePr>
            <a:graphicFrameLocks noChangeAspect="1"/>
          </p:cNvGraphicFramePr>
          <p:nvPr>
            <p:extLst>
              <p:ext uri="{D42A27DB-BD31-4B8C-83A1-F6EECF244321}">
                <p14:modId xmlns:p14="http://schemas.microsoft.com/office/powerpoint/2010/main" val="161851622"/>
              </p:ext>
            </p:extLst>
          </p:nvPr>
        </p:nvGraphicFramePr>
        <p:xfrm>
          <a:off x="6804247" y="525898"/>
          <a:ext cx="1900015" cy="958886"/>
        </p:xfrm>
        <a:graphic>
          <a:graphicData uri="http://schemas.openxmlformats.org/presentationml/2006/ole">
            <mc:AlternateContent xmlns:mc="http://schemas.openxmlformats.org/markup-compatibility/2006">
              <mc:Choice xmlns:v="urn:schemas-microsoft-com:vml" Requires="v">
                <p:oleObj spid="_x0000_s10247" name="포장기 셸 개체" showAsIcon="1" r:id="rId4" imgW="1358280" imgH="685440" progId="Package">
                  <p:embed/>
                </p:oleObj>
              </mc:Choice>
              <mc:Fallback>
                <p:oleObj name="포장기 셸 개체" showAsIcon="1" r:id="rId4" imgW="1358280" imgH="685440" progId="Package">
                  <p:embed/>
                  <p:pic>
                    <p:nvPicPr>
                      <p:cNvPr id="0" name=""/>
                      <p:cNvPicPr/>
                      <p:nvPr/>
                    </p:nvPicPr>
                    <p:blipFill>
                      <a:blip r:embed="rId5"/>
                      <a:stretch>
                        <a:fillRect/>
                      </a:stretch>
                    </p:blipFill>
                    <p:spPr>
                      <a:xfrm>
                        <a:off x="6804247" y="525898"/>
                        <a:ext cx="1900015" cy="958886"/>
                      </a:xfrm>
                      <a:prstGeom prst="rect">
                        <a:avLst/>
                      </a:prstGeom>
                    </p:spPr>
                  </p:pic>
                </p:oleObj>
              </mc:Fallback>
            </mc:AlternateContent>
          </a:graphicData>
        </a:graphic>
      </p:graphicFrame>
    </p:spTree>
    <p:extLst>
      <p:ext uri="{BB962C8B-B14F-4D97-AF65-F5344CB8AC3E}">
        <p14:creationId xmlns:p14="http://schemas.microsoft.com/office/powerpoint/2010/main" val="234697616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62792"/>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2.8 </a:t>
            </a:r>
            <a:r>
              <a:rPr lang="en-US" altLang="ko-KR" sz="1600" b="1" dirty="0"/>
              <a:t>Refactoring Tactic: </a:t>
            </a:r>
            <a:r>
              <a:rPr lang="en-US" sz="1600" b="1" dirty="0" smtClean="0"/>
              <a:t>Caller Swap</a:t>
            </a:r>
            <a:endParaRPr lang="en-US" altLang="ko-KR" sz="1600" b="1" spc="-20" dirty="0" smtClean="0">
              <a:latin typeface="나눔고딕" pitchFamily="50" charset="-127"/>
              <a:ea typeface="나눔고딕" pitchFamily="50" charset="-127"/>
            </a:endParaRPr>
          </a:p>
        </p:txBody>
      </p:sp>
      <p:sp>
        <p:nvSpPr>
          <p:cNvPr id="2" name="TextBox 1"/>
          <p:cNvSpPr txBox="1"/>
          <p:nvPr/>
        </p:nvSpPr>
        <p:spPr>
          <a:xfrm>
            <a:off x="5397500" y="6143625"/>
            <a:ext cx="184666" cy="369332"/>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4"/>
          <a:stretch>
            <a:fillRect/>
          </a:stretch>
        </p:blipFill>
        <p:spPr>
          <a:xfrm>
            <a:off x="2843808" y="980728"/>
            <a:ext cx="2769096" cy="1910676"/>
          </a:xfrm>
          <a:prstGeom prst="rect">
            <a:avLst/>
          </a:prstGeom>
        </p:spPr>
      </p:pic>
      <p:sp>
        <p:nvSpPr>
          <p:cNvPr id="6" name="Rectangle 5"/>
          <p:cNvSpPr/>
          <p:nvPr/>
        </p:nvSpPr>
        <p:spPr>
          <a:xfrm>
            <a:off x="539552" y="2998693"/>
            <a:ext cx="7992888" cy="646331"/>
          </a:xfrm>
          <a:prstGeom prst="rect">
            <a:avLst/>
          </a:prstGeom>
        </p:spPr>
        <p:txBody>
          <a:bodyPr wrap="square">
            <a:spAutoFit/>
          </a:bodyPr>
          <a:lstStyle/>
          <a:p>
            <a:pPr algn="ctr"/>
            <a:r>
              <a:rPr lang="en-US" b="1" dirty="0"/>
              <a:t>Move responsibilities from a caller to a parameter</a:t>
            </a:r>
          </a:p>
          <a:p>
            <a:pPr algn="ctr"/>
            <a:r>
              <a:rPr lang="en-US" b="1" dirty="0"/>
              <a:t>by calling the parameter with the original caller as </a:t>
            </a:r>
            <a:r>
              <a:rPr lang="en-US" b="1" i="1" dirty="0"/>
              <a:t>its</a:t>
            </a:r>
            <a:r>
              <a:rPr lang="en-US" b="1" dirty="0"/>
              <a:t> parameter.</a:t>
            </a:r>
            <a:endParaRPr lang="en-US" dirty="0"/>
          </a:p>
        </p:txBody>
      </p:sp>
      <p:pic>
        <p:nvPicPr>
          <p:cNvPr id="8" name="Picture 7"/>
          <p:cNvPicPr>
            <a:picLocks noChangeAspect="1"/>
          </p:cNvPicPr>
          <p:nvPr/>
        </p:nvPicPr>
        <p:blipFill>
          <a:blip r:embed="rId5"/>
          <a:stretch>
            <a:fillRect/>
          </a:stretch>
        </p:blipFill>
        <p:spPr>
          <a:xfrm>
            <a:off x="2267744" y="3933056"/>
            <a:ext cx="4645744" cy="688258"/>
          </a:xfrm>
          <a:prstGeom prst="rect">
            <a:avLst/>
          </a:prstGeom>
        </p:spPr>
      </p:pic>
      <p:pic>
        <p:nvPicPr>
          <p:cNvPr id="10" name="Picture 9"/>
          <p:cNvPicPr>
            <a:picLocks noChangeAspect="1"/>
          </p:cNvPicPr>
          <p:nvPr/>
        </p:nvPicPr>
        <p:blipFill>
          <a:blip r:embed="rId6"/>
          <a:stretch>
            <a:fillRect/>
          </a:stretch>
        </p:blipFill>
        <p:spPr>
          <a:xfrm>
            <a:off x="2267744" y="5517232"/>
            <a:ext cx="4894698" cy="792088"/>
          </a:xfrm>
          <a:prstGeom prst="rect">
            <a:avLst/>
          </a:prstGeom>
        </p:spPr>
      </p:pic>
      <p:cxnSp>
        <p:nvCxnSpPr>
          <p:cNvPr id="12" name="Straight Arrow Connector 11"/>
          <p:cNvCxnSpPr/>
          <p:nvPr/>
        </p:nvCxnSpPr>
        <p:spPr>
          <a:xfrm>
            <a:off x="4499992" y="4797152"/>
            <a:ext cx="0" cy="57606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aphicFrame>
        <p:nvGraphicFramePr>
          <p:cNvPr id="4" name="개체 3"/>
          <p:cNvGraphicFramePr>
            <a:graphicFrameLocks noChangeAspect="1"/>
          </p:cNvGraphicFramePr>
          <p:nvPr>
            <p:extLst>
              <p:ext uri="{D42A27DB-BD31-4B8C-83A1-F6EECF244321}">
                <p14:modId xmlns:p14="http://schemas.microsoft.com/office/powerpoint/2010/main" val="229939517"/>
              </p:ext>
            </p:extLst>
          </p:nvPr>
        </p:nvGraphicFramePr>
        <p:xfrm>
          <a:off x="6588224" y="764704"/>
          <a:ext cx="2221580" cy="1224136"/>
        </p:xfrm>
        <a:graphic>
          <a:graphicData uri="http://schemas.openxmlformats.org/presentationml/2006/ole">
            <mc:AlternateContent xmlns:mc="http://schemas.openxmlformats.org/markup-compatibility/2006">
              <mc:Choice xmlns:v="urn:schemas-microsoft-com:vml" Requires="v">
                <p:oleObj spid="_x0000_s6154" name="포장기 셸 개체" showAsIcon="1" r:id="rId7" imgW="1244160" imgH="685440" progId="Package">
                  <p:embed/>
                </p:oleObj>
              </mc:Choice>
              <mc:Fallback>
                <p:oleObj name="포장기 셸 개체" showAsIcon="1" r:id="rId7" imgW="1244160" imgH="685440" progId="Package">
                  <p:embed/>
                  <p:pic>
                    <p:nvPicPr>
                      <p:cNvPr id="0" name=""/>
                      <p:cNvPicPr/>
                      <p:nvPr/>
                    </p:nvPicPr>
                    <p:blipFill>
                      <a:blip r:embed="rId8"/>
                      <a:stretch>
                        <a:fillRect/>
                      </a:stretch>
                    </p:blipFill>
                    <p:spPr>
                      <a:xfrm>
                        <a:off x="6588224" y="764704"/>
                        <a:ext cx="2221580" cy="1224136"/>
                      </a:xfrm>
                      <a:prstGeom prst="rect">
                        <a:avLst/>
                      </a:prstGeom>
                    </p:spPr>
                  </p:pic>
                </p:oleObj>
              </mc:Fallback>
            </mc:AlternateContent>
          </a:graphicData>
        </a:graphic>
      </p:graphicFrame>
    </p:spTree>
    <p:extLst>
      <p:ext uri="{BB962C8B-B14F-4D97-AF65-F5344CB8AC3E}">
        <p14:creationId xmlns:p14="http://schemas.microsoft.com/office/powerpoint/2010/main" val="56795083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Grp="1" noChangeArrowheads="1"/>
          </p:cNvSpPr>
          <p:nvPr>
            <p:ph type="body"/>
          </p:nvPr>
        </p:nvSpPr>
        <p:spPr>
          <a:xfrm>
            <a:off x="161475" y="1700808"/>
            <a:ext cx="8749602" cy="4605330"/>
          </a:xfrm>
          <a:ln/>
        </p:spPr>
        <p:txBody>
          <a:bodyPr anchor="t"/>
          <a:lstStyle/>
          <a:p>
            <a:pPr marL="308610" indent="-292894">
              <a:lnSpc>
                <a:spcPct val="95000"/>
              </a:lnSpc>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 pos="8469630" algn="l"/>
              </a:tabLst>
            </a:pPr>
            <a:r>
              <a:rPr lang="en-GB" sz="2800" dirty="0">
                <a:latin typeface="Arial" charset="0"/>
              </a:rPr>
              <a:t> </a:t>
            </a:r>
          </a:p>
          <a:p>
            <a:pPr marL="308610" indent="-292894">
              <a:lnSpc>
                <a:spcPct val="95000"/>
              </a:lnSpc>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 pos="8469630" algn="l"/>
              </a:tabLst>
            </a:pPr>
            <a:r>
              <a:rPr lang="en-GB" sz="2800" dirty="0">
                <a:latin typeface="Arial" charset="0"/>
              </a:rPr>
              <a:t> </a:t>
            </a:r>
          </a:p>
          <a:p>
            <a:pPr marL="308610" indent="-292894">
              <a:lnSpc>
                <a:spcPct val="95000"/>
              </a:lnSpc>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 pos="8469630" algn="l"/>
              </a:tabLst>
            </a:pPr>
            <a:r>
              <a:rPr lang="en-GB" sz="2800" dirty="0">
                <a:latin typeface="Arial" charset="0"/>
              </a:rPr>
              <a:t>Many Agile projects are now, steadily and iteratively, </a:t>
            </a:r>
            <a:endParaRPr lang="en-GB" sz="2800" dirty="0" smtClean="0">
              <a:latin typeface="Arial" charset="0"/>
            </a:endParaRPr>
          </a:p>
          <a:p>
            <a:pPr marL="308610" indent="-292894">
              <a:lnSpc>
                <a:spcPct val="95000"/>
              </a:lnSpc>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 pos="8469630" algn="l"/>
              </a:tabLst>
            </a:pPr>
            <a:r>
              <a:rPr lang="en-GB" sz="2800" dirty="0" smtClean="0">
                <a:latin typeface="Arial" charset="0"/>
              </a:rPr>
              <a:t>producing </a:t>
            </a:r>
            <a:r>
              <a:rPr lang="en-GB" sz="2800" strike="sngStrike" dirty="0">
                <a:latin typeface="Arial" charset="0"/>
              </a:rPr>
              <a:t>crap</a:t>
            </a:r>
            <a:r>
              <a:rPr lang="en-GB" sz="2800" dirty="0">
                <a:latin typeface="Arial" charset="0"/>
              </a:rPr>
              <a:t> </a:t>
            </a:r>
            <a:r>
              <a:rPr lang="en-GB" sz="2800" b="1" dirty="0">
                <a:solidFill>
                  <a:srgbClr val="990000"/>
                </a:solidFill>
                <a:latin typeface="Arial" charset="0"/>
              </a:rPr>
              <a:t>mediocre</a:t>
            </a:r>
            <a:r>
              <a:rPr lang="en-GB" sz="2800" dirty="0">
                <a:latin typeface="Arial" charset="0"/>
              </a:rPr>
              <a:t> software.</a:t>
            </a:r>
          </a:p>
        </p:txBody>
      </p:sp>
      <p:sp>
        <p:nvSpPr>
          <p:cNvPr id="4" name="TextBox 3"/>
          <p:cNvSpPr txBox="1"/>
          <p:nvPr/>
        </p:nvSpPr>
        <p:spPr>
          <a:xfrm>
            <a:off x="248574" y="169524"/>
            <a:ext cx="6395128" cy="387286"/>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1.3 The Agile Hangover</a:t>
            </a:r>
          </a:p>
        </p:txBody>
      </p:sp>
    </p:spTree>
    <p:extLst>
      <p:ext uri="{BB962C8B-B14F-4D97-AF65-F5344CB8AC3E}">
        <p14:creationId xmlns:p14="http://schemas.microsoft.com/office/powerpoint/2010/main" val="212201547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62792"/>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2.8 </a:t>
            </a:r>
            <a:r>
              <a:rPr lang="en-US" altLang="ko-KR" sz="1600" b="1" dirty="0"/>
              <a:t>Refactoring Tactic: </a:t>
            </a:r>
            <a:r>
              <a:rPr lang="en-US" sz="1600" b="1" dirty="0" smtClean="0"/>
              <a:t>Encapsulated </a:t>
            </a:r>
            <a:r>
              <a:rPr lang="en-US" sz="1600" b="1" dirty="0"/>
              <a:t>Dependency</a:t>
            </a:r>
            <a:endParaRPr lang="en-US" altLang="ko-KR" sz="1600" b="1" spc="-20" dirty="0" smtClean="0">
              <a:latin typeface="나눔고딕" pitchFamily="50" charset="-127"/>
              <a:ea typeface="나눔고딕" pitchFamily="50" charset="-127"/>
            </a:endParaRPr>
          </a:p>
        </p:txBody>
      </p:sp>
      <p:sp>
        <p:nvSpPr>
          <p:cNvPr id="2" name="TextBox 1"/>
          <p:cNvSpPr txBox="1"/>
          <p:nvPr/>
        </p:nvSpPr>
        <p:spPr>
          <a:xfrm>
            <a:off x="5397500" y="6143625"/>
            <a:ext cx="184666" cy="369332"/>
          </a:xfrm>
          <a:prstGeom prst="rect">
            <a:avLst/>
          </a:prstGeom>
          <a:noFill/>
        </p:spPr>
        <p:txBody>
          <a:bodyPr wrap="none" rtlCol="0">
            <a:spAutoFit/>
          </a:bodyPr>
          <a:lstStyle/>
          <a:p>
            <a:endParaRPr lang="en-US" dirty="0"/>
          </a:p>
        </p:txBody>
      </p:sp>
      <p:sp>
        <p:nvSpPr>
          <p:cNvPr id="4" name="Rectangle 3"/>
          <p:cNvSpPr/>
          <p:nvPr/>
        </p:nvSpPr>
        <p:spPr>
          <a:xfrm>
            <a:off x="1187624" y="2577098"/>
            <a:ext cx="7200800" cy="707886"/>
          </a:xfrm>
          <a:prstGeom prst="rect">
            <a:avLst/>
          </a:prstGeom>
        </p:spPr>
        <p:txBody>
          <a:bodyPr wrap="square">
            <a:spAutoFit/>
          </a:bodyPr>
          <a:lstStyle/>
          <a:p>
            <a:pPr algn="ctr"/>
            <a:r>
              <a:rPr lang="en-US" sz="2000" b="1" dirty="0"/>
              <a:t>Before moving code to a new class, first encapsulate </a:t>
            </a:r>
            <a:endParaRPr lang="en-US" sz="2000" b="1" dirty="0" smtClean="0"/>
          </a:p>
          <a:p>
            <a:pPr algn="ctr"/>
            <a:r>
              <a:rPr lang="en-US" sz="2000" b="1" dirty="0" smtClean="0"/>
              <a:t>dependencies</a:t>
            </a:r>
            <a:r>
              <a:rPr lang="en-US" sz="2000" b="1" dirty="0"/>
              <a:t>, like fields.</a:t>
            </a:r>
            <a:endParaRPr lang="en-US" sz="2000" dirty="0"/>
          </a:p>
        </p:txBody>
      </p:sp>
    </p:spTree>
    <p:extLst>
      <p:ext uri="{BB962C8B-B14F-4D97-AF65-F5344CB8AC3E}">
        <p14:creationId xmlns:p14="http://schemas.microsoft.com/office/powerpoint/2010/main" val="7362949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62279"/>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2.8 </a:t>
            </a:r>
            <a:r>
              <a:rPr lang="en-US" sz="1600" b="1" dirty="0"/>
              <a:t>Refactoring Tactic: </a:t>
            </a:r>
            <a:r>
              <a:rPr lang="en-US" sz="1600" b="1" dirty="0" smtClean="0"/>
              <a:t>Example</a:t>
            </a:r>
            <a:r>
              <a:rPr lang="en-GB" altLang="ko-KR" sz="1600" b="1" spc="-20" dirty="0" smtClean="0">
                <a:latin typeface="나눔고딕" pitchFamily="50" charset="-127"/>
                <a:ea typeface="나눔고딕" pitchFamily="50" charset="-127"/>
              </a:rPr>
              <a:t>‏</a:t>
            </a:r>
            <a:endParaRPr lang="en-US" altLang="ko-KR" sz="1600" b="1" spc="-20" dirty="0" smtClean="0">
              <a:latin typeface="나눔고딕" pitchFamily="50" charset="-127"/>
              <a:ea typeface="나눔고딕" pitchFamily="50" charset="-127"/>
            </a:endParaRPr>
          </a:p>
        </p:txBody>
      </p:sp>
      <p:sp>
        <p:nvSpPr>
          <p:cNvPr id="2" name="TextBox 1"/>
          <p:cNvSpPr txBox="1"/>
          <p:nvPr/>
        </p:nvSpPr>
        <p:spPr>
          <a:xfrm>
            <a:off x="5397500" y="6143625"/>
            <a:ext cx="184666" cy="369332"/>
          </a:xfrm>
          <a:prstGeom prst="rect">
            <a:avLst/>
          </a:prstGeom>
          <a:noFill/>
        </p:spPr>
        <p:txBody>
          <a:bodyPr wrap="none" rtlCol="0">
            <a:spAutoFit/>
          </a:bodyPr>
          <a:lstStyle/>
          <a:p>
            <a:endParaRPr lang="en-US" dirty="0"/>
          </a:p>
        </p:txBody>
      </p:sp>
      <p:pic>
        <p:nvPicPr>
          <p:cNvPr id="7170" name="Picture 2" descr="Implicit Tree to Composite Refactor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654893"/>
            <a:ext cx="7058025" cy="6086475"/>
          </a:xfrm>
          <a:prstGeom prst="rect">
            <a:avLst/>
          </a:prstGeom>
          <a:solidFill>
            <a:schemeClr val="bg1">
              <a:lumMod val="95000"/>
            </a:schemeClr>
          </a:solidFill>
        </p:spPr>
      </p:pic>
    </p:spTree>
    <p:extLst>
      <p:ext uri="{BB962C8B-B14F-4D97-AF65-F5344CB8AC3E}">
        <p14:creationId xmlns:p14="http://schemas.microsoft.com/office/powerpoint/2010/main" val="108270754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62279"/>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2.8 </a:t>
            </a:r>
            <a:r>
              <a:rPr lang="en-US" sz="1600" b="1" dirty="0"/>
              <a:t>Refactoring Tactic: </a:t>
            </a:r>
            <a:r>
              <a:rPr lang="en-US" sz="1600" b="1" dirty="0" smtClean="0"/>
              <a:t>Example</a:t>
            </a:r>
            <a:r>
              <a:rPr lang="en-GB" altLang="ko-KR" sz="1600" b="1" spc="-20" dirty="0" smtClean="0">
                <a:latin typeface="나눔고딕" pitchFamily="50" charset="-127"/>
                <a:ea typeface="나눔고딕" pitchFamily="50" charset="-127"/>
              </a:rPr>
              <a:t>‏</a:t>
            </a:r>
            <a:endParaRPr lang="en-US" altLang="ko-KR" sz="1600" b="1" spc="-20" dirty="0" smtClean="0">
              <a:latin typeface="나눔고딕" pitchFamily="50" charset="-127"/>
              <a:ea typeface="나눔고딕" pitchFamily="50" charset="-127"/>
            </a:endParaRPr>
          </a:p>
        </p:txBody>
      </p:sp>
      <p:sp>
        <p:nvSpPr>
          <p:cNvPr id="2" name="TextBox 1"/>
          <p:cNvSpPr txBox="1"/>
          <p:nvPr/>
        </p:nvSpPr>
        <p:spPr>
          <a:xfrm>
            <a:off x="5397500" y="6143625"/>
            <a:ext cx="184666" cy="369332"/>
          </a:xfrm>
          <a:prstGeom prst="rect">
            <a:avLst/>
          </a:prstGeom>
          <a:noFill/>
        </p:spPr>
        <p:txBody>
          <a:bodyPr wrap="none" rtlCol="0">
            <a:spAutoFit/>
          </a:bodyPr>
          <a:lstStyle/>
          <a:p>
            <a:endParaRPr lang="en-US" dirty="0"/>
          </a:p>
        </p:txBody>
      </p:sp>
      <p:graphicFrame>
        <p:nvGraphicFramePr>
          <p:cNvPr id="3" name="개체 2"/>
          <p:cNvGraphicFramePr>
            <a:graphicFrameLocks noChangeAspect="1"/>
          </p:cNvGraphicFramePr>
          <p:nvPr>
            <p:extLst>
              <p:ext uri="{D42A27DB-BD31-4B8C-83A1-F6EECF244321}">
                <p14:modId xmlns:p14="http://schemas.microsoft.com/office/powerpoint/2010/main" val="2614199307"/>
              </p:ext>
            </p:extLst>
          </p:nvPr>
        </p:nvGraphicFramePr>
        <p:xfrm>
          <a:off x="2195533" y="1556792"/>
          <a:ext cx="4644350" cy="1224136"/>
        </p:xfrm>
        <a:graphic>
          <a:graphicData uri="http://schemas.openxmlformats.org/presentationml/2006/ole">
            <mc:AlternateContent xmlns:mc="http://schemas.openxmlformats.org/markup-compatibility/2006">
              <mc:Choice xmlns:v="urn:schemas-microsoft-com:vml" Requires="v">
                <p:oleObj spid="_x0000_s9233" name="포장기 셸 개체" showAsIcon="1" r:id="rId4" imgW="2602080" imgH="685440" progId="Package">
                  <p:embed/>
                </p:oleObj>
              </mc:Choice>
              <mc:Fallback>
                <p:oleObj name="포장기 셸 개체" showAsIcon="1" r:id="rId4" imgW="2602080" imgH="685440" progId="Package">
                  <p:embed/>
                  <p:pic>
                    <p:nvPicPr>
                      <p:cNvPr id="0" name=""/>
                      <p:cNvPicPr/>
                      <p:nvPr/>
                    </p:nvPicPr>
                    <p:blipFill>
                      <a:blip r:embed="rId5"/>
                      <a:stretch>
                        <a:fillRect/>
                      </a:stretch>
                    </p:blipFill>
                    <p:spPr>
                      <a:xfrm>
                        <a:off x="2195533" y="1556792"/>
                        <a:ext cx="4644350" cy="1224136"/>
                      </a:xfrm>
                      <a:prstGeom prst="rect">
                        <a:avLst/>
                      </a:prstGeom>
                    </p:spPr>
                  </p:pic>
                </p:oleObj>
              </mc:Fallback>
            </mc:AlternateContent>
          </a:graphicData>
        </a:graphic>
      </p:graphicFrame>
      <p:graphicFrame>
        <p:nvGraphicFramePr>
          <p:cNvPr id="4" name="개체 3"/>
          <p:cNvGraphicFramePr>
            <a:graphicFrameLocks noChangeAspect="1"/>
          </p:cNvGraphicFramePr>
          <p:nvPr>
            <p:extLst>
              <p:ext uri="{D42A27DB-BD31-4B8C-83A1-F6EECF244321}">
                <p14:modId xmlns:p14="http://schemas.microsoft.com/office/powerpoint/2010/main" val="2976149821"/>
              </p:ext>
            </p:extLst>
          </p:nvPr>
        </p:nvGraphicFramePr>
        <p:xfrm>
          <a:off x="2699792" y="4653136"/>
          <a:ext cx="3824758" cy="1008112"/>
        </p:xfrm>
        <a:graphic>
          <a:graphicData uri="http://schemas.openxmlformats.org/presentationml/2006/ole">
            <mc:AlternateContent xmlns:mc="http://schemas.openxmlformats.org/markup-compatibility/2006">
              <mc:Choice xmlns:v="urn:schemas-microsoft-com:vml" Requires="v">
                <p:oleObj spid="_x0000_s9234" name="포장기 셸 개체" showAsIcon="1" r:id="rId6" imgW="2602080" imgH="685440" progId="Package">
                  <p:embed/>
                </p:oleObj>
              </mc:Choice>
              <mc:Fallback>
                <p:oleObj name="포장기 셸 개체" showAsIcon="1" r:id="rId6" imgW="2602080" imgH="685440" progId="Package">
                  <p:embed/>
                  <p:pic>
                    <p:nvPicPr>
                      <p:cNvPr id="0" name=""/>
                      <p:cNvPicPr/>
                      <p:nvPr/>
                    </p:nvPicPr>
                    <p:blipFill>
                      <a:blip r:embed="rId7"/>
                      <a:stretch>
                        <a:fillRect/>
                      </a:stretch>
                    </p:blipFill>
                    <p:spPr>
                      <a:xfrm>
                        <a:off x="2699792" y="4653136"/>
                        <a:ext cx="3824758" cy="1008112"/>
                      </a:xfrm>
                      <a:prstGeom prst="rect">
                        <a:avLst/>
                      </a:prstGeom>
                    </p:spPr>
                  </p:pic>
                </p:oleObj>
              </mc:Fallback>
            </mc:AlternateContent>
          </a:graphicData>
        </a:graphic>
      </p:graphicFrame>
    </p:spTree>
    <p:extLst>
      <p:ext uri="{BB962C8B-B14F-4D97-AF65-F5344CB8AC3E}">
        <p14:creationId xmlns:p14="http://schemas.microsoft.com/office/powerpoint/2010/main" val="275465784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62792"/>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2.9 Sample</a:t>
            </a:r>
          </a:p>
        </p:txBody>
      </p:sp>
      <p:sp>
        <p:nvSpPr>
          <p:cNvPr id="2" name="TextBox 1"/>
          <p:cNvSpPr txBox="1"/>
          <p:nvPr/>
        </p:nvSpPr>
        <p:spPr>
          <a:xfrm>
            <a:off x="5397500" y="6143625"/>
            <a:ext cx="184666"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4"/>
          <a:stretch>
            <a:fillRect/>
          </a:stretch>
        </p:blipFill>
        <p:spPr>
          <a:xfrm>
            <a:off x="1835696" y="1916832"/>
            <a:ext cx="5472608" cy="4351888"/>
          </a:xfrm>
          <a:prstGeom prst="rect">
            <a:avLst/>
          </a:prstGeom>
        </p:spPr>
      </p:pic>
      <p:graphicFrame>
        <p:nvGraphicFramePr>
          <p:cNvPr id="3" name="개체 2"/>
          <p:cNvGraphicFramePr>
            <a:graphicFrameLocks noChangeAspect="1"/>
          </p:cNvGraphicFramePr>
          <p:nvPr>
            <p:extLst>
              <p:ext uri="{D42A27DB-BD31-4B8C-83A1-F6EECF244321}">
                <p14:modId xmlns:p14="http://schemas.microsoft.com/office/powerpoint/2010/main" val="1176325050"/>
              </p:ext>
            </p:extLst>
          </p:nvPr>
        </p:nvGraphicFramePr>
        <p:xfrm>
          <a:off x="6228183" y="553816"/>
          <a:ext cx="2130059" cy="1074983"/>
        </p:xfrm>
        <a:graphic>
          <a:graphicData uri="http://schemas.openxmlformats.org/presentationml/2006/ole">
            <mc:AlternateContent xmlns:mc="http://schemas.openxmlformats.org/markup-compatibility/2006">
              <mc:Choice xmlns:v="urn:schemas-microsoft-com:vml" Requires="v">
                <p:oleObj spid="_x0000_s2060" name="포장기 셸 개체" showAsIcon="1" r:id="rId5" imgW="1358280" imgH="685440" progId="Package">
                  <p:embed/>
                </p:oleObj>
              </mc:Choice>
              <mc:Fallback>
                <p:oleObj name="포장기 셸 개체" showAsIcon="1" r:id="rId5" imgW="1358280" imgH="685440" progId="Package">
                  <p:embed/>
                  <p:pic>
                    <p:nvPicPr>
                      <p:cNvPr id="0" name=""/>
                      <p:cNvPicPr/>
                      <p:nvPr/>
                    </p:nvPicPr>
                    <p:blipFill>
                      <a:blip r:embed="rId6"/>
                      <a:stretch>
                        <a:fillRect/>
                      </a:stretch>
                    </p:blipFill>
                    <p:spPr>
                      <a:xfrm>
                        <a:off x="6228183" y="553816"/>
                        <a:ext cx="2130059" cy="1074983"/>
                      </a:xfrm>
                      <a:prstGeom prst="rect">
                        <a:avLst/>
                      </a:prstGeom>
                    </p:spPr>
                  </p:pic>
                </p:oleObj>
              </mc:Fallback>
            </mc:AlternateContent>
          </a:graphicData>
        </a:graphic>
      </p:graphicFrame>
    </p:spTree>
    <p:extLst>
      <p:ext uri="{BB962C8B-B14F-4D97-AF65-F5344CB8AC3E}">
        <p14:creationId xmlns:p14="http://schemas.microsoft.com/office/powerpoint/2010/main" val="34890544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84293"/>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2.9 </a:t>
            </a:r>
            <a:r>
              <a:rPr lang="en-US" altLang="ko-KR" sz="1600" b="1" spc="-20" dirty="0" smtClean="0">
                <a:latin typeface="나눔고딕" pitchFamily="50" charset="-127"/>
                <a:ea typeface="나눔고딕" pitchFamily="50" charset="-127"/>
              </a:rPr>
              <a:t>Sample – Removing unnecessary Interface and inheritance </a:t>
            </a:r>
          </a:p>
        </p:txBody>
      </p:sp>
      <p:sp>
        <p:nvSpPr>
          <p:cNvPr id="2" name="TextBox 1"/>
          <p:cNvSpPr txBox="1"/>
          <p:nvPr/>
        </p:nvSpPr>
        <p:spPr>
          <a:xfrm>
            <a:off x="5397500" y="6143625"/>
            <a:ext cx="184666"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a:stretch>
            <a:fillRect/>
          </a:stretch>
        </p:blipFill>
        <p:spPr>
          <a:xfrm>
            <a:off x="1475656" y="1196751"/>
            <a:ext cx="6264696" cy="4981767"/>
          </a:xfrm>
          <a:prstGeom prst="rect">
            <a:avLst/>
          </a:prstGeom>
        </p:spPr>
      </p:pic>
      <p:sp>
        <p:nvSpPr>
          <p:cNvPr id="3" name="Oval 2"/>
          <p:cNvSpPr/>
          <p:nvPr/>
        </p:nvSpPr>
        <p:spPr>
          <a:xfrm>
            <a:off x="3347864" y="1196752"/>
            <a:ext cx="2664296" cy="108012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835696" y="4005064"/>
            <a:ext cx="1584176" cy="108012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923928" y="3933056"/>
            <a:ext cx="1584176" cy="108012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476976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62792"/>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2.9 Sample - After</a:t>
            </a:r>
          </a:p>
        </p:txBody>
      </p:sp>
      <p:sp>
        <p:nvSpPr>
          <p:cNvPr id="2" name="TextBox 1"/>
          <p:cNvSpPr txBox="1"/>
          <p:nvPr/>
        </p:nvSpPr>
        <p:spPr>
          <a:xfrm>
            <a:off x="5397500" y="6143625"/>
            <a:ext cx="184666" cy="369332"/>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3"/>
          <a:stretch>
            <a:fillRect/>
          </a:stretch>
        </p:blipFill>
        <p:spPr>
          <a:xfrm>
            <a:off x="1763688" y="1916832"/>
            <a:ext cx="5864999" cy="2880320"/>
          </a:xfrm>
          <a:prstGeom prst="rect">
            <a:avLst/>
          </a:prstGeom>
        </p:spPr>
      </p:pic>
    </p:spTree>
    <p:extLst>
      <p:ext uri="{BB962C8B-B14F-4D97-AF65-F5344CB8AC3E}">
        <p14:creationId xmlns:p14="http://schemas.microsoft.com/office/powerpoint/2010/main" val="301645690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62279"/>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2.9 Sample - </a:t>
            </a:r>
            <a:r>
              <a:rPr lang="en-US" sz="1600" b="1" dirty="0" smtClean="0"/>
              <a:t>Removing </a:t>
            </a:r>
            <a:r>
              <a:rPr lang="en-US" sz="1600" b="1" dirty="0"/>
              <a:t>A Long Method Smell</a:t>
            </a:r>
            <a:r>
              <a:rPr lang="en-GB" altLang="ko-KR" sz="1600" b="1" spc="-20" dirty="0" smtClean="0">
                <a:latin typeface="나눔고딕" pitchFamily="50" charset="-127"/>
                <a:ea typeface="나눔고딕" pitchFamily="50" charset="-127"/>
              </a:rPr>
              <a:t>‏</a:t>
            </a:r>
            <a:endParaRPr lang="en-US" altLang="ko-KR" sz="1600" b="1" spc="-20" dirty="0" smtClean="0">
              <a:latin typeface="나눔고딕" pitchFamily="50" charset="-127"/>
              <a:ea typeface="나눔고딕" pitchFamily="50" charset="-127"/>
            </a:endParaRPr>
          </a:p>
        </p:txBody>
      </p:sp>
      <p:sp>
        <p:nvSpPr>
          <p:cNvPr id="2" name="TextBox 1"/>
          <p:cNvSpPr txBox="1"/>
          <p:nvPr/>
        </p:nvSpPr>
        <p:spPr>
          <a:xfrm>
            <a:off x="5397500" y="6143625"/>
            <a:ext cx="184666" cy="369332"/>
          </a:xfrm>
          <a:prstGeom prst="rect">
            <a:avLst/>
          </a:prstGeom>
          <a:noFill/>
        </p:spPr>
        <p:txBody>
          <a:bodyPr wrap="none" rtlCol="0">
            <a:spAutoFit/>
          </a:bodyPr>
          <a:lstStyle/>
          <a:p>
            <a:endParaRPr lang="en-US" dirty="0"/>
          </a:p>
        </p:txBody>
      </p:sp>
      <p:pic>
        <p:nvPicPr>
          <p:cNvPr id="4" name="Picture 3"/>
          <p:cNvPicPr>
            <a:picLocks noChangeAspect="1"/>
          </p:cNvPicPr>
          <p:nvPr/>
        </p:nvPicPr>
        <p:blipFill>
          <a:blip r:embed="rId3"/>
          <a:stretch>
            <a:fillRect/>
          </a:stretch>
        </p:blipFill>
        <p:spPr>
          <a:xfrm>
            <a:off x="1547664" y="1628800"/>
            <a:ext cx="5616624" cy="3596009"/>
          </a:xfrm>
          <a:prstGeom prst="rect">
            <a:avLst/>
          </a:prstGeom>
        </p:spPr>
      </p:pic>
    </p:spTree>
    <p:extLst>
      <p:ext uri="{BB962C8B-B14F-4D97-AF65-F5344CB8AC3E}">
        <p14:creationId xmlns:p14="http://schemas.microsoft.com/office/powerpoint/2010/main" val="24477364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62279"/>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2.9 Sample -  </a:t>
            </a:r>
            <a:r>
              <a:rPr lang="en-US" sz="1600" b="1" dirty="0"/>
              <a:t>Removing A Long Method </a:t>
            </a:r>
            <a:r>
              <a:rPr lang="en-US" sz="1600" b="1" dirty="0" smtClean="0"/>
              <a:t>Smell (Composed Method)</a:t>
            </a:r>
            <a:r>
              <a:rPr lang="en-GB" altLang="ko-KR" sz="1600" b="1" spc="-20" dirty="0" smtClean="0">
                <a:latin typeface="나눔고딕" pitchFamily="50" charset="-127"/>
                <a:ea typeface="나눔고딕" pitchFamily="50" charset="-127"/>
              </a:rPr>
              <a:t>‏</a:t>
            </a:r>
            <a:endParaRPr lang="en-US" altLang="ko-KR" sz="1600" b="1" spc="-20" dirty="0" smtClean="0">
              <a:latin typeface="나눔고딕" pitchFamily="50" charset="-127"/>
              <a:ea typeface="나눔고딕" pitchFamily="50" charset="-127"/>
            </a:endParaRPr>
          </a:p>
        </p:txBody>
      </p:sp>
      <p:sp>
        <p:nvSpPr>
          <p:cNvPr id="2" name="TextBox 1"/>
          <p:cNvSpPr txBox="1"/>
          <p:nvPr/>
        </p:nvSpPr>
        <p:spPr>
          <a:xfrm>
            <a:off x="5397500" y="6143625"/>
            <a:ext cx="184666" cy="369332"/>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3"/>
          <a:stretch>
            <a:fillRect/>
          </a:stretch>
        </p:blipFill>
        <p:spPr>
          <a:xfrm>
            <a:off x="2123728" y="1124743"/>
            <a:ext cx="4608512" cy="5441017"/>
          </a:xfrm>
          <a:prstGeom prst="rect">
            <a:avLst/>
          </a:prstGeom>
        </p:spPr>
      </p:pic>
    </p:spTree>
    <p:extLst>
      <p:ext uri="{BB962C8B-B14F-4D97-AF65-F5344CB8AC3E}">
        <p14:creationId xmlns:p14="http://schemas.microsoft.com/office/powerpoint/2010/main" val="169378464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62792"/>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2.9 Sample</a:t>
            </a:r>
          </a:p>
        </p:txBody>
      </p:sp>
      <p:sp>
        <p:nvSpPr>
          <p:cNvPr id="2" name="TextBox 1"/>
          <p:cNvSpPr txBox="1"/>
          <p:nvPr/>
        </p:nvSpPr>
        <p:spPr>
          <a:xfrm>
            <a:off x="5397500" y="6143625"/>
            <a:ext cx="184666" cy="369332"/>
          </a:xfrm>
          <a:prstGeom prst="rect">
            <a:avLst/>
          </a:prstGeom>
          <a:noFill/>
        </p:spPr>
        <p:txBody>
          <a:bodyPr wrap="none" rtlCol="0">
            <a:spAutoFit/>
          </a:bodyPr>
          <a:lstStyle/>
          <a:p>
            <a:endParaRPr lang="en-US" dirty="0"/>
          </a:p>
        </p:txBody>
      </p:sp>
      <p:pic>
        <p:nvPicPr>
          <p:cNvPr id="4" name="Picture 3"/>
          <p:cNvPicPr>
            <a:picLocks noChangeAspect="1"/>
          </p:cNvPicPr>
          <p:nvPr/>
        </p:nvPicPr>
        <p:blipFill>
          <a:blip r:embed="rId3"/>
          <a:stretch>
            <a:fillRect/>
          </a:stretch>
        </p:blipFill>
        <p:spPr>
          <a:xfrm>
            <a:off x="755576" y="1412776"/>
            <a:ext cx="3708400" cy="1968500"/>
          </a:xfrm>
          <a:prstGeom prst="rect">
            <a:avLst/>
          </a:prstGeom>
        </p:spPr>
      </p:pic>
      <p:sp>
        <p:nvSpPr>
          <p:cNvPr id="6" name="Rectangle 5"/>
          <p:cNvSpPr/>
          <p:nvPr/>
        </p:nvSpPr>
        <p:spPr>
          <a:xfrm>
            <a:off x="4499992" y="1868632"/>
            <a:ext cx="4320480" cy="1200328"/>
          </a:xfrm>
          <a:prstGeom prst="rect">
            <a:avLst/>
          </a:prstGeom>
        </p:spPr>
        <p:txBody>
          <a:bodyPr wrap="square">
            <a:spAutoFit/>
          </a:bodyPr>
          <a:lstStyle/>
          <a:p>
            <a:pPr algn="ctr"/>
            <a:r>
              <a:rPr lang="en-US" sz="2400" dirty="0"/>
              <a:t>A Map holds keys and values, whereas List and Set just </a:t>
            </a:r>
            <a:endParaRPr lang="en-US" sz="2400" dirty="0" smtClean="0"/>
          </a:p>
          <a:p>
            <a:pPr algn="ctr"/>
            <a:r>
              <a:rPr lang="en-US" sz="2400" dirty="0" smtClean="0"/>
              <a:t>hold </a:t>
            </a:r>
            <a:r>
              <a:rPr lang="en-US" sz="2400" dirty="0"/>
              <a:t>objects.</a:t>
            </a:r>
          </a:p>
        </p:txBody>
      </p:sp>
      <p:pic>
        <p:nvPicPr>
          <p:cNvPr id="11" name="Picture 10"/>
          <p:cNvPicPr>
            <a:picLocks noChangeAspect="1"/>
          </p:cNvPicPr>
          <p:nvPr/>
        </p:nvPicPr>
        <p:blipFill>
          <a:blip r:embed="rId4"/>
          <a:stretch>
            <a:fillRect/>
          </a:stretch>
        </p:blipFill>
        <p:spPr>
          <a:xfrm>
            <a:off x="2915816" y="4581128"/>
            <a:ext cx="3454400" cy="1917700"/>
          </a:xfrm>
          <a:prstGeom prst="rect">
            <a:avLst/>
          </a:prstGeom>
        </p:spPr>
      </p:pic>
      <p:cxnSp>
        <p:nvCxnSpPr>
          <p:cNvPr id="13" name="Straight Arrow Connector 12"/>
          <p:cNvCxnSpPr/>
          <p:nvPr/>
        </p:nvCxnSpPr>
        <p:spPr>
          <a:xfrm>
            <a:off x="4499992" y="3645024"/>
            <a:ext cx="0" cy="648072"/>
          </a:xfrm>
          <a:prstGeom prst="straightConnector1">
            <a:avLst/>
          </a:prstGeom>
          <a:ln w="85725">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62532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62792"/>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2.9 Sample – Duplicated Fields &amp; Methods</a:t>
            </a:r>
          </a:p>
        </p:txBody>
      </p:sp>
      <p:sp>
        <p:nvSpPr>
          <p:cNvPr id="2" name="TextBox 1"/>
          <p:cNvSpPr txBox="1"/>
          <p:nvPr/>
        </p:nvSpPr>
        <p:spPr>
          <a:xfrm>
            <a:off x="5397500" y="6143625"/>
            <a:ext cx="184666" cy="369332"/>
          </a:xfrm>
          <a:prstGeom prst="rect">
            <a:avLst/>
          </a:prstGeom>
          <a:noFill/>
        </p:spPr>
        <p:txBody>
          <a:bodyPr wrap="none" rtlCol="0">
            <a:spAutoFit/>
          </a:bodyPr>
          <a:lstStyle/>
          <a:p>
            <a:endParaRPr lang="en-US" dirty="0"/>
          </a:p>
        </p:txBody>
      </p:sp>
      <p:sp>
        <p:nvSpPr>
          <p:cNvPr id="4" name="TextBox 3"/>
          <p:cNvSpPr txBox="1"/>
          <p:nvPr/>
        </p:nvSpPr>
        <p:spPr>
          <a:xfrm>
            <a:off x="971600" y="1465620"/>
            <a:ext cx="7331897" cy="523220"/>
          </a:xfrm>
          <a:prstGeom prst="rect">
            <a:avLst/>
          </a:prstGeom>
          <a:noFill/>
        </p:spPr>
        <p:txBody>
          <a:bodyPr wrap="none" rtlCol="0">
            <a:spAutoFit/>
          </a:bodyPr>
          <a:lstStyle/>
          <a:p>
            <a:r>
              <a:rPr lang="en-US" sz="2800" dirty="0" smtClean="0"/>
              <a:t>Duplicated Fields &amp; Methods in </a:t>
            </a:r>
            <a:r>
              <a:rPr lang="en-US" sz="2800" dirty="0" smtClean="0">
                <a:solidFill>
                  <a:srgbClr val="FF0000"/>
                </a:solidFill>
              </a:rPr>
              <a:t>List</a:t>
            </a:r>
            <a:r>
              <a:rPr lang="en-US" sz="2800" dirty="0" smtClean="0"/>
              <a:t> and </a:t>
            </a:r>
            <a:r>
              <a:rPr lang="en-US" sz="2800" dirty="0" smtClean="0">
                <a:solidFill>
                  <a:srgbClr val="FF0000"/>
                </a:solidFill>
              </a:rPr>
              <a:t>Set</a:t>
            </a:r>
            <a:endParaRPr lang="en-US" sz="2800" dirty="0">
              <a:solidFill>
                <a:srgbClr val="FF0000"/>
              </a:solidFill>
            </a:endParaRPr>
          </a:p>
        </p:txBody>
      </p:sp>
      <p:sp>
        <p:nvSpPr>
          <p:cNvPr id="5" name="Rectangle 4"/>
          <p:cNvSpPr/>
          <p:nvPr/>
        </p:nvSpPr>
        <p:spPr>
          <a:xfrm>
            <a:off x="971600" y="3155484"/>
            <a:ext cx="7488832" cy="1569660"/>
          </a:xfrm>
          <a:prstGeom prst="rect">
            <a:avLst/>
          </a:prstGeom>
        </p:spPr>
        <p:txBody>
          <a:bodyPr wrap="square">
            <a:spAutoFit/>
          </a:bodyPr>
          <a:lstStyle/>
          <a:p>
            <a:r>
              <a:rPr lang="en-US" sz="2400" dirty="0" err="1"/>
              <a:t>AbstractCollection's</a:t>
            </a:r>
            <a:r>
              <a:rPr lang="en-US" sz="2400" dirty="0"/>
              <a:t> method, </a:t>
            </a:r>
            <a:r>
              <a:rPr lang="en-US" sz="2400" dirty="0" err="1"/>
              <a:t>addAll</a:t>
            </a:r>
            <a:r>
              <a:rPr lang="en-US" sz="2400" dirty="0"/>
              <a:t>(...), contains </a:t>
            </a:r>
            <a:endParaRPr lang="en-US" sz="2400" dirty="0" smtClean="0"/>
          </a:p>
          <a:p>
            <a:r>
              <a:rPr lang="en-US" sz="2400" dirty="0" smtClean="0"/>
              <a:t>the </a:t>
            </a:r>
            <a:r>
              <a:rPr lang="en-US" sz="2400" dirty="0"/>
              <a:t>smells Long Method, Duplicated Code , Switch Statement and Alternative Classes With Different Interfaces</a:t>
            </a:r>
          </a:p>
        </p:txBody>
      </p:sp>
    </p:spTree>
    <p:extLst>
      <p:ext uri="{BB962C8B-B14F-4D97-AF65-F5344CB8AC3E}">
        <p14:creationId xmlns:p14="http://schemas.microsoft.com/office/powerpoint/2010/main" val="215926483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Grp="1" noChangeArrowheads="1"/>
          </p:cNvSpPr>
          <p:nvPr>
            <p:ph type="body"/>
          </p:nvPr>
        </p:nvSpPr>
        <p:spPr>
          <a:xfrm>
            <a:off x="685908" y="2234099"/>
            <a:ext cx="7760754" cy="2989751"/>
          </a:xfrm>
          <a:ln/>
        </p:spPr>
        <p:txBody>
          <a:bodyPr anchor="t"/>
          <a:lstStyle/>
          <a:p>
            <a:pPr marL="308610" indent="-291465">
              <a:spcBef>
                <a:spcPts val="720"/>
              </a:spcBef>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Lst>
            </a:pPr>
            <a:r>
              <a:rPr lang="en-GB" sz="4000" dirty="0">
                <a:latin typeface="Arial"/>
                <a:cs typeface="Arial"/>
              </a:rPr>
              <a:t>We want to get things done...</a:t>
            </a:r>
          </a:p>
          <a:p>
            <a:pPr marL="308610" indent="-291465">
              <a:spcBef>
                <a:spcPts val="720"/>
              </a:spcBef>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Lst>
            </a:pPr>
            <a:endParaRPr lang="en-GB" sz="4000" dirty="0">
              <a:latin typeface="Arial"/>
              <a:cs typeface="Arial"/>
            </a:endParaRPr>
          </a:p>
          <a:p>
            <a:pPr marL="308610" indent="-291465" algn="r">
              <a:spcBef>
                <a:spcPts val="720"/>
              </a:spcBef>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Lst>
            </a:pPr>
            <a:r>
              <a:rPr lang="en-GB" sz="4000" dirty="0">
                <a:latin typeface="Arial"/>
                <a:cs typeface="Arial"/>
              </a:rPr>
              <a:t>… but we are under pressure</a:t>
            </a:r>
          </a:p>
          <a:p>
            <a:pPr marL="308610" indent="-291465">
              <a:spcBef>
                <a:spcPts val="720"/>
              </a:spcBef>
              <a:tabLst>
                <a:tab pos="30861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Lst>
            </a:pPr>
            <a:endParaRPr lang="en-GB" sz="4000" dirty="0">
              <a:latin typeface="Arial"/>
              <a:cs typeface="Arial"/>
            </a:endParaRPr>
          </a:p>
        </p:txBody>
      </p:sp>
      <p:sp>
        <p:nvSpPr>
          <p:cNvPr id="3" name="TextBox 2"/>
          <p:cNvSpPr txBox="1"/>
          <p:nvPr/>
        </p:nvSpPr>
        <p:spPr>
          <a:xfrm>
            <a:off x="248574" y="169524"/>
            <a:ext cx="6395128" cy="387286"/>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1.3 The Agile Hangover</a:t>
            </a:r>
          </a:p>
        </p:txBody>
      </p:sp>
    </p:spTree>
    <p:extLst>
      <p:ext uri="{BB962C8B-B14F-4D97-AF65-F5344CB8AC3E}">
        <p14:creationId xmlns:p14="http://schemas.microsoft.com/office/powerpoint/2010/main" val="111097908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62792"/>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2.9 Sample – Duplicated Fields &amp; Methods</a:t>
            </a:r>
          </a:p>
        </p:txBody>
      </p:sp>
      <p:sp>
        <p:nvSpPr>
          <p:cNvPr id="2" name="TextBox 1"/>
          <p:cNvSpPr txBox="1"/>
          <p:nvPr/>
        </p:nvSpPr>
        <p:spPr>
          <a:xfrm>
            <a:off x="5397500" y="6143625"/>
            <a:ext cx="184666"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a:stretch>
            <a:fillRect/>
          </a:stretch>
        </p:blipFill>
        <p:spPr>
          <a:xfrm>
            <a:off x="467544" y="1412776"/>
            <a:ext cx="8088276" cy="4673848"/>
          </a:xfrm>
          <a:prstGeom prst="rect">
            <a:avLst/>
          </a:prstGeom>
        </p:spPr>
      </p:pic>
    </p:spTree>
    <p:extLst>
      <p:ext uri="{BB962C8B-B14F-4D97-AF65-F5344CB8AC3E}">
        <p14:creationId xmlns:p14="http://schemas.microsoft.com/office/powerpoint/2010/main" val="113960639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62792"/>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2.9 Sample – Don’t Fix Bugs</a:t>
            </a:r>
          </a:p>
        </p:txBody>
      </p:sp>
      <p:sp>
        <p:nvSpPr>
          <p:cNvPr id="2" name="TextBox 1"/>
          <p:cNvSpPr txBox="1"/>
          <p:nvPr/>
        </p:nvSpPr>
        <p:spPr>
          <a:xfrm>
            <a:off x="5397500" y="6143625"/>
            <a:ext cx="184666" cy="369332"/>
          </a:xfrm>
          <a:prstGeom prst="rect">
            <a:avLst/>
          </a:prstGeom>
          <a:noFill/>
        </p:spPr>
        <p:txBody>
          <a:bodyPr wrap="none" rtlCol="0">
            <a:spAutoFit/>
          </a:bodyPr>
          <a:lstStyle/>
          <a:p>
            <a:endParaRPr lang="en-US" dirty="0"/>
          </a:p>
        </p:txBody>
      </p:sp>
      <p:sp>
        <p:nvSpPr>
          <p:cNvPr id="3" name="Rectangle 2"/>
          <p:cNvSpPr/>
          <p:nvPr/>
        </p:nvSpPr>
        <p:spPr>
          <a:xfrm>
            <a:off x="611560" y="1196752"/>
            <a:ext cx="7920880" cy="1815882"/>
          </a:xfrm>
          <a:prstGeom prst="rect">
            <a:avLst/>
          </a:prstGeom>
        </p:spPr>
        <p:txBody>
          <a:bodyPr wrap="square">
            <a:spAutoFit/>
          </a:bodyPr>
          <a:lstStyle/>
          <a:p>
            <a:pPr algn="ctr"/>
            <a:r>
              <a:rPr lang="en-US" sz="2800" dirty="0"/>
              <a:t>A List should allow duplicates, yet in </a:t>
            </a:r>
            <a:endParaRPr lang="en-US" sz="2800" dirty="0" smtClean="0"/>
          </a:p>
          <a:p>
            <a:pPr algn="ctr"/>
            <a:r>
              <a:rPr lang="en-US" sz="2800" dirty="0" err="1" smtClean="0"/>
              <a:t>AbstractCollection</a:t>
            </a:r>
            <a:r>
              <a:rPr lang="en-US" sz="2800" dirty="0" smtClean="0"/>
              <a:t> </a:t>
            </a:r>
            <a:r>
              <a:rPr lang="en-US" sz="2800" dirty="0"/>
              <a:t>your </a:t>
            </a:r>
            <a:r>
              <a:rPr lang="en-US" sz="2800" dirty="0" err="1"/>
              <a:t>addAll</a:t>
            </a:r>
            <a:r>
              <a:rPr lang="en-US" sz="2800" dirty="0"/>
              <a:t>(...) method is checking whether the element is already </a:t>
            </a:r>
            <a:endParaRPr lang="en-US" sz="2800" dirty="0" smtClean="0"/>
          </a:p>
          <a:p>
            <a:pPr algn="ctr"/>
            <a:r>
              <a:rPr lang="en-US" sz="2800" dirty="0" smtClean="0"/>
              <a:t>contained before </a:t>
            </a:r>
            <a:r>
              <a:rPr lang="en-US" sz="2800" dirty="0"/>
              <a:t>adding it.</a:t>
            </a:r>
          </a:p>
        </p:txBody>
      </p:sp>
      <p:sp>
        <p:nvSpPr>
          <p:cNvPr id="4" name="Rectangle 3"/>
          <p:cNvSpPr/>
          <p:nvPr/>
        </p:nvSpPr>
        <p:spPr>
          <a:xfrm>
            <a:off x="971600" y="4221088"/>
            <a:ext cx="7560840" cy="954107"/>
          </a:xfrm>
          <a:prstGeom prst="rect">
            <a:avLst/>
          </a:prstGeom>
        </p:spPr>
        <p:txBody>
          <a:bodyPr wrap="square">
            <a:spAutoFit/>
          </a:bodyPr>
          <a:lstStyle/>
          <a:p>
            <a:pPr algn="ctr"/>
            <a:r>
              <a:rPr lang="en-US" sz="2800" dirty="0"/>
              <a:t>There is a time and place to </a:t>
            </a:r>
            <a:r>
              <a:rPr lang="en-US" sz="2800" dirty="0">
                <a:solidFill>
                  <a:srgbClr val="FF0000"/>
                </a:solidFill>
              </a:rPr>
              <a:t>fix bugs </a:t>
            </a:r>
            <a:r>
              <a:rPr lang="en-US" sz="2800" dirty="0"/>
              <a:t>and it is </a:t>
            </a:r>
            <a:endParaRPr lang="en-US" sz="2800" dirty="0" smtClean="0"/>
          </a:p>
          <a:p>
            <a:pPr algn="ctr"/>
            <a:r>
              <a:rPr lang="en-US" sz="2800" dirty="0" smtClean="0">
                <a:solidFill>
                  <a:srgbClr val="FF0000"/>
                </a:solidFill>
              </a:rPr>
              <a:t>not </a:t>
            </a:r>
            <a:r>
              <a:rPr lang="en-US" sz="2800" dirty="0">
                <a:solidFill>
                  <a:srgbClr val="FF0000"/>
                </a:solidFill>
              </a:rPr>
              <a:t>during refactoring.</a:t>
            </a:r>
          </a:p>
        </p:txBody>
      </p:sp>
    </p:spTree>
    <p:extLst>
      <p:ext uri="{BB962C8B-B14F-4D97-AF65-F5344CB8AC3E}">
        <p14:creationId xmlns:p14="http://schemas.microsoft.com/office/powerpoint/2010/main" val="425247845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62792"/>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2.10 Sample – Before</a:t>
            </a:r>
          </a:p>
        </p:txBody>
      </p:sp>
      <p:sp>
        <p:nvSpPr>
          <p:cNvPr id="2" name="TextBox 1"/>
          <p:cNvSpPr txBox="1"/>
          <p:nvPr/>
        </p:nvSpPr>
        <p:spPr>
          <a:xfrm>
            <a:off x="5397500" y="6143625"/>
            <a:ext cx="184666"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a:stretch>
            <a:fillRect/>
          </a:stretch>
        </p:blipFill>
        <p:spPr>
          <a:xfrm>
            <a:off x="1331640" y="2257553"/>
            <a:ext cx="6120680" cy="2179559"/>
          </a:xfrm>
          <a:prstGeom prst="rect">
            <a:avLst/>
          </a:prstGeom>
        </p:spPr>
      </p:pic>
    </p:spTree>
    <p:extLst>
      <p:ext uri="{BB962C8B-B14F-4D97-AF65-F5344CB8AC3E}">
        <p14:creationId xmlns:p14="http://schemas.microsoft.com/office/powerpoint/2010/main" val="89729500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62792"/>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2.10 Sample – Before</a:t>
            </a:r>
          </a:p>
        </p:txBody>
      </p:sp>
      <p:sp>
        <p:nvSpPr>
          <p:cNvPr id="2" name="TextBox 1"/>
          <p:cNvSpPr txBox="1"/>
          <p:nvPr/>
        </p:nvSpPr>
        <p:spPr>
          <a:xfrm>
            <a:off x="5397500" y="6143625"/>
            <a:ext cx="184666" cy="369332"/>
          </a:xfrm>
          <a:prstGeom prst="rect">
            <a:avLst/>
          </a:prstGeom>
          <a:noFill/>
        </p:spPr>
        <p:txBody>
          <a:bodyPr wrap="none" rtlCol="0">
            <a:spAutoFit/>
          </a:bodyPr>
          <a:lstStyle/>
          <a:p>
            <a:endParaRPr lang="en-US" dirty="0"/>
          </a:p>
        </p:txBody>
      </p:sp>
      <p:sp>
        <p:nvSpPr>
          <p:cNvPr id="7" name="Rectangle 6"/>
          <p:cNvSpPr/>
          <p:nvPr/>
        </p:nvSpPr>
        <p:spPr>
          <a:xfrm>
            <a:off x="899592" y="980728"/>
            <a:ext cx="7344816" cy="5055230"/>
          </a:xfrm>
          <a:prstGeom prst="rect">
            <a:avLst/>
          </a:prstGeom>
        </p:spPr>
        <p:txBody>
          <a:bodyPr wrap="square">
            <a:spAutoFit/>
          </a:bodyPr>
          <a:lstStyle/>
          <a:p>
            <a:pPr>
              <a:lnSpc>
                <a:spcPct val="150000"/>
              </a:lnSpc>
            </a:pPr>
            <a:r>
              <a:rPr lang="en-US" dirty="0" smtClean="0"/>
              <a:t>1. Use </a:t>
            </a:r>
            <a:r>
              <a:rPr lang="en-US" dirty="0"/>
              <a:t>automated </a:t>
            </a:r>
            <a:r>
              <a:rPr lang="en-US" dirty="0" err="1"/>
              <a:t>refactorings</a:t>
            </a:r>
            <a:r>
              <a:rPr lang="en-US" dirty="0"/>
              <a:t> as much as possible (rather than </a:t>
            </a:r>
            <a:endParaRPr lang="en-US" dirty="0" smtClean="0"/>
          </a:p>
          <a:p>
            <a:pPr>
              <a:lnSpc>
                <a:spcPct val="150000"/>
              </a:lnSpc>
            </a:pPr>
            <a:r>
              <a:rPr lang="en-US" dirty="0" smtClean="0"/>
              <a:t>     manual </a:t>
            </a:r>
            <a:r>
              <a:rPr lang="en-US" dirty="0"/>
              <a:t>changes to the code)</a:t>
            </a:r>
            <a:r>
              <a:rPr lang="en-US" dirty="0" smtClean="0"/>
              <a:t>.</a:t>
            </a:r>
          </a:p>
          <a:p>
            <a:pPr>
              <a:lnSpc>
                <a:spcPct val="150000"/>
              </a:lnSpc>
            </a:pPr>
            <a:endParaRPr lang="en-US" dirty="0"/>
          </a:p>
          <a:p>
            <a:pPr>
              <a:lnSpc>
                <a:spcPct val="150000"/>
              </a:lnSpc>
            </a:pPr>
            <a:r>
              <a:rPr lang="en-US" dirty="0"/>
              <a:t>2. Remove the smell, Duplicated Code, from List and Set by first </a:t>
            </a:r>
            <a:r>
              <a:rPr lang="en-US" dirty="0" smtClean="0"/>
              <a:t/>
            </a:r>
            <a:br>
              <a:rPr lang="en-US" dirty="0" smtClean="0"/>
            </a:br>
            <a:r>
              <a:rPr lang="en-US" dirty="0" smtClean="0"/>
              <a:t>    going </a:t>
            </a:r>
            <a:r>
              <a:rPr lang="en-US" dirty="0"/>
              <a:t>after the "lowest hanging fruit" (i.e. the blatant </a:t>
            </a:r>
            <a:r>
              <a:rPr lang="en-US" dirty="0" smtClean="0"/>
              <a:t>duplication    )</a:t>
            </a:r>
            <a:r>
              <a:rPr lang="en-US" dirty="0"/>
              <a:t>, followed by the subtle duplication</a:t>
            </a:r>
            <a:r>
              <a:rPr lang="en-US" dirty="0" smtClean="0"/>
              <a:t>.</a:t>
            </a:r>
          </a:p>
          <a:p>
            <a:pPr>
              <a:lnSpc>
                <a:spcPct val="150000"/>
              </a:lnSpc>
            </a:pPr>
            <a:endParaRPr lang="en-US" dirty="0"/>
          </a:p>
          <a:p>
            <a:pPr>
              <a:lnSpc>
                <a:spcPct val="150000"/>
              </a:lnSpc>
            </a:pPr>
            <a:r>
              <a:rPr lang="en-US" dirty="0"/>
              <a:t>3. Remove the smells from </a:t>
            </a:r>
            <a:r>
              <a:rPr lang="en-US" dirty="0" err="1"/>
              <a:t>AbstractCollection's</a:t>
            </a:r>
            <a:r>
              <a:rPr lang="en-US" dirty="0"/>
              <a:t> </a:t>
            </a:r>
            <a:r>
              <a:rPr lang="en-US" dirty="0" err="1"/>
              <a:t>addAll</a:t>
            </a:r>
            <a:r>
              <a:rPr lang="en-US" dirty="0"/>
              <a:t>(...) method. </a:t>
            </a:r>
            <a:r>
              <a:rPr lang="en-US" dirty="0" smtClean="0"/>
              <a:t>    When </a:t>
            </a:r>
            <a:r>
              <a:rPr lang="en-US" dirty="0"/>
              <a:t>you are done, the code should not distinguish between a </a:t>
            </a:r>
            <a:r>
              <a:rPr lang="en-US" dirty="0" smtClean="0"/>
              <a:t/>
            </a:r>
            <a:br>
              <a:rPr lang="en-US" dirty="0" smtClean="0"/>
            </a:br>
            <a:r>
              <a:rPr lang="en-US" dirty="0" smtClean="0"/>
              <a:t>    Set </a:t>
            </a:r>
            <a:r>
              <a:rPr lang="en-US" dirty="0"/>
              <a:t>or a List and it should call a common get(...) method. </a:t>
            </a:r>
            <a:endParaRPr lang="en-US" dirty="0" smtClean="0"/>
          </a:p>
          <a:p>
            <a:pPr>
              <a:lnSpc>
                <a:spcPct val="150000"/>
              </a:lnSpc>
            </a:pPr>
            <a:endParaRPr lang="en-US" dirty="0"/>
          </a:p>
          <a:p>
            <a:pPr>
              <a:lnSpc>
                <a:spcPct val="150000"/>
              </a:lnSpc>
            </a:pPr>
            <a:r>
              <a:rPr lang="en-US" dirty="0"/>
              <a:t>4. Make sure List and Set still subclass </a:t>
            </a:r>
            <a:r>
              <a:rPr lang="en-US" dirty="0" err="1"/>
              <a:t>AbstractCollection</a:t>
            </a:r>
            <a:r>
              <a:rPr lang="en-US" dirty="0"/>
              <a:t>.</a:t>
            </a:r>
          </a:p>
        </p:txBody>
      </p:sp>
    </p:spTree>
    <p:extLst>
      <p:ext uri="{BB962C8B-B14F-4D97-AF65-F5344CB8AC3E}">
        <p14:creationId xmlns:p14="http://schemas.microsoft.com/office/powerpoint/2010/main" val="336028319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62792"/>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2.10 Sample – Before</a:t>
            </a:r>
          </a:p>
        </p:txBody>
      </p:sp>
      <p:sp>
        <p:nvSpPr>
          <p:cNvPr id="2" name="TextBox 1"/>
          <p:cNvSpPr txBox="1"/>
          <p:nvPr/>
        </p:nvSpPr>
        <p:spPr>
          <a:xfrm>
            <a:off x="5397500" y="6143625"/>
            <a:ext cx="184666" cy="369332"/>
          </a:xfrm>
          <a:prstGeom prst="rect">
            <a:avLst/>
          </a:prstGeom>
          <a:noFill/>
        </p:spPr>
        <p:txBody>
          <a:bodyPr wrap="none" rtlCol="0">
            <a:spAutoFit/>
          </a:bodyPr>
          <a:lstStyle/>
          <a:p>
            <a:endParaRPr lang="en-US" dirty="0"/>
          </a:p>
        </p:txBody>
      </p:sp>
      <p:sp>
        <p:nvSpPr>
          <p:cNvPr id="7" name="Rectangle 6"/>
          <p:cNvSpPr/>
          <p:nvPr/>
        </p:nvSpPr>
        <p:spPr>
          <a:xfrm>
            <a:off x="899592" y="980728"/>
            <a:ext cx="7344816" cy="5055230"/>
          </a:xfrm>
          <a:prstGeom prst="rect">
            <a:avLst/>
          </a:prstGeom>
        </p:spPr>
        <p:txBody>
          <a:bodyPr wrap="square">
            <a:spAutoFit/>
          </a:bodyPr>
          <a:lstStyle/>
          <a:p>
            <a:pPr>
              <a:lnSpc>
                <a:spcPct val="150000"/>
              </a:lnSpc>
            </a:pPr>
            <a:r>
              <a:rPr lang="en-US" dirty="0" smtClean="0"/>
              <a:t>1. Use </a:t>
            </a:r>
            <a:r>
              <a:rPr lang="en-US" dirty="0"/>
              <a:t>automated </a:t>
            </a:r>
            <a:r>
              <a:rPr lang="en-US" dirty="0" err="1"/>
              <a:t>refactorings</a:t>
            </a:r>
            <a:r>
              <a:rPr lang="en-US" dirty="0"/>
              <a:t> as much as possible (rather than </a:t>
            </a:r>
            <a:endParaRPr lang="en-US" dirty="0" smtClean="0"/>
          </a:p>
          <a:p>
            <a:pPr>
              <a:lnSpc>
                <a:spcPct val="150000"/>
              </a:lnSpc>
            </a:pPr>
            <a:r>
              <a:rPr lang="en-US" dirty="0" smtClean="0"/>
              <a:t>     manual </a:t>
            </a:r>
            <a:r>
              <a:rPr lang="en-US" dirty="0"/>
              <a:t>changes to the code)</a:t>
            </a:r>
            <a:r>
              <a:rPr lang="en-US" dirty="0" smtClean="0"/>
              <a:t>.</a:t>
            </a:r>
          </a:p>
          <a:p>
            <a:pPr>
              <a:lnSpc>
                <a:spcPct val="150000"/>
              </a:lnSpc>
            </a:pPr>
            <a:endParaRPr lang="en-US" dirty="0"/>
          </a:p>
          <a:p>
            <a:pPr>
              <a:lnSpc>
                <a:spcPct val="150000"/>
              </a:lnSpc>
            </a:pPr>
            <a:r>
              <a:rPr lang="en-US" dirty="0"/>
              <a:t>2. Remove the smell, Duplicated Code, from List and Set by first </a:t>
            </a:r>
            <a:r>
              <a:rPr lang="en-US" dirty="0" smtClean="0"/>
              <a:t/>
            </a:r>
            <a:br>
              <a:rPr lang="en-US" dirty="0" smtClean="0"/>
            </a:br>
            <a:r>
              <a:rPr lang="en-US" dirty="0" smtClean="0"/>
              <a:t>    going </a:t>
            </a:r>
            <a:r>
              <a:rPr lang="en-US" dirty="0"/>
              <a:t>after the "lowest hanging fruit" (i.e. the blatant </a:t>
            </a:r>
            <a:r>
              <a:rPr lang="en-US" dirty="0" smtClean="0"/>
              <a:t>duplication    )</a:t>
            </a:r>
            <a:r>
              <a:rPr lang="en-US" dirty="0"/>
              <a:t>, followed by the subtle duplication</a:t>
            </a:r>
            <a:r>
              <a:rPr lang="en-US" dirty="0" smtClean="0"/>
              <a:t>.</a:t>
            </a:r>
          </a:p>
          <a:p>
            <a:pPr>
              <a:lnSpc>
                <a:spcPct val="150000"/>
              </a:lnSpc>
            </a:pPr>
            <a:endParaRPr lang="en-US" dirty="0"/>
          </a:p>
          <a:p>
            <a:pPr>
              <a:lnSpc>
                <a:spcPct val="150000"/>
              </a:lnSpc>
            </a:pPr>
            <a:r>
              <a:rPr lang="en-US" dirty="0"/>
              <a:t>3. Remove the smells from </a:t>
            </a:r>
            <a:r>
              <a:rPr lang="en-US" dirty="0" err="1"/>
              <a:t>AbstractCollection's</a:t>
            </a:r>
            <a:r>
              <a:rPr lang="en-US" dirty="0"/>
              <a:t> </a:t>
            </a:r>
            <a:r>
              <a:rPr lang="en-US" dirty="0" err="1"/>
              <a:t>addAll</a:t>
            </a:r>
            <a:r>
              <a:rPr lang="en-US" dirty="0"/>
              <a:t>(...) method. </a:t>
            </a:r>
            <a:r>
              <a:rPr lang="en-US" dirty="0" smtClean="0"/>
              <a:t>    When </a:t>
            </a:r>
            <a:r>
              <a:rPr lang="en-US" dirty="0"/>
              <a:t>you are done, the code should not distinguish between a </a:t>
            </a:r>
            <a:r>
              <a:rPr lang="en-US" dirty="0" smtClean="0"/>
              <a:t/>
            </a:r>
            <a:br>
              <a:rPr lang="en-US" dirty="0" smtClean="0"/>
            </a:br>
            <a:r>
              <a:rPr lang="en-US" dirty="0" smtClean="0"/>
              <a:t>    Set </a:t>
            </a:r>
            <a:r>
              <a:rPr lang="en-US" dirty="0"/>
              <a:t>or a List and it should call a common get(...) method. </a:t>
            </a:r>
            <a:endParaRPr lang="en-US" dirty="0" smtClean="0"/>
          </a:p>
          <a:p>
            <a:pPr>
              <a:lnSpc>
                <a:spcPct val="150000"/>
              </a:lnSpc>
            </a:pPr>
            <a:endParaRPr lang="en-US" dirty="0"/>
          </a:p>
          <a:p>
            <a:pPr>
              <a:lnSpc>
                <a:spcPct val="150000"/>
              </a:lnSpc>
            </a:pPr>
            <a:r>
              <a:rPr lang="en-US" dirty="0"/>
              <a:t>4. Make sure List and Set still subclass </a:t>
            </a:r>
            <a:r>
              <a:rPr lang="en-US" dirty="0" err="1"/>
              <a:t>AbstractCollection</a:t>
            </a:r>
            <a:r>
              <a:rPr lang="en-US" dirty="0"/>
              <a:t>.</a:t>
            </a:r>
          </a:p>
        </p:txBody>
      </p:sp>
    </p:spTree>
    <p:extLst>
      <p:ext uri="{BB962C8B-B14F-4D97-AF65-F5344CB8AC3E}">
        <p14:creationId xmlns:p14="http://schemas.microsoft.com/office/powerpoint/2010/main" val="23260359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62792"/>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2.10 Sample – Primitive Obsession In Map</a:t>
            </a:r>
          </a:p>
        </p:txBody>
      </p:sp>
      <p:sp>
        <p:nvSpPr>
          <p:cNvPr id="2" name="TextBox 1"/>
          <p:cNvSpPr txBox="1"/>
          <p:nvPr/>
        </p:nvSpPr>
        <p:spPr>
          <a:xfrm>
            <a:off x="5397500" y="6143625"/>
            <a:ext cx="184666" cy="369332"/>
          </a:xfrm>
          <a:prstGeom prst="rect">
            <a:avLst/>
          </a:prstGeom>
          <a:noFill/>
        </p:spPr>
        <p:txBody>
          <a:bodyPr wrap="none" rtlCol="0">
            <a:spAutoFit/>
          </a:bodyPr>
          <a:lstStyle/>
          <a:p>
            <a:endParaRPr lang="en-US" dirty="0"/>
          </a:p>
        </p:txBody>
      </p:sp>
      <p:sp>
        <p:nvSpPr>
          <p:cNvPr id="3" name="Rectangle 2"/>
          <p:cNvSpPr/>
          <p:nvPr/>
        </p:nvSpPr>
        <p:spPr>
          <a:xfrm>
            <a:off x="683568" y="1124744"/>
            <a:ext cx="7848872" cy="1200328"/>
          </a:xfrm>
          <a:prstGeom prst="rect">
            <a:avLst/>
          </a:prstGeom>
        </p:spPr>
        <p:txBody>
          <a:bodyPr wrap="square">
            <a:spAutoFit/>
          </a:bodyPr>
          <a:lstStyle/>
          <a:p>
            <a:r>
              <a:rPr lang="en-US" sz="2400" dirty="0"/>
              <a:t>Map suffers from the Primitive Obsession smell </a:t>
            </a:r>
            <a:endParaRPr lang="en-US" sz="2400" dirty="0" smtClean="0"/>
          </a:p>
          <a:p>
            <a:r>
              <a:rPr lang="en-US" sz="2400" dirty="0" smtClean="0"/>
              <a:t>because </a:t>
            </a:r>
            <a:r>
              <a:rPr lang="en-US" sz="2400" dirty="0"/>
              <a:t>it wastes too much code </a:t>
            </a:r>
            <a:r>
              <a:rPr lang="en-US" sz="2400" dirty="0" smtClean="0"/>
              <a:t>manipulating</a:t>
            </a:r>
          </a:p>
          <a:p>
            <a:r>
              <a:rPr lang="en-US" sz="2400" dirty="0" smtClean="0"/>
              <a:t>the </a:t>
            </a:r>
            <a:r>
              <a:rPr lang="en-US" sz="2400" dirty="0"/>
              <a:t>keys and values arrays.</a:t>
            </a:r>
          </a:p>
        </p:txBody>
      </p:sp>
      <p:pic>
        <p:nvPicPr>
          <p:cNvPr id="6" name="Picture 5"/>
          <p:cNvPicPr>
            <a:picLocks noChangeAspect="1"/>
          </p:cNvPicPr>
          <p:nvPr/>
        </p:nvPicPr>
        <p:blipFill>
          <a:blip r:embed="rId3"/>
          <a:stretch>
            <a:fillRect/>
          </a:stretch>
        </p:blipFill>
        <p:spPr>
          <a:xfrm>
            <a:off x="1547664" y="2348880"/>
            <a:ext cx="6264696" cy="4191818"/>
          </a:xfrm>
          <a:prstGeom prst="rect">
            <a:avLst/>
          </a:prstGeom>
        </p:spPr>
      </p:pic>
    </p:spTree>
    <p:extLst>
      <p:ext uri="{BB962C8B-B14F-4D97-AF65-F5344CB8AC3E}">
        <p14:creationId xmlns:p14="http://schemas.microsoft.com/office/powerpoint/2010/main" val="16761250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84293"/>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2.10 Sample – Primitive Obsession In Map</a:t>
            </a:r>
          </a:p>
        </p:txBody>
      </p:sp>
      <p:sp>
        <p:nvSpPr>
          <p:cNvPr id="2" name="TextBox 1"/>
          <p:cNvSpPr txBox="1"/>
          <p:nvPr/>
        </p:nvSpPr>
        <p:spPr>
          <a:xfrm>
            <a:off x="5397500" y="6143625"/>
            <a:ext cx="184666" cy="369332"/>
          </a:xfrm>
          <a:prstGeom prst="rect">
            <a:avLst/>
          </a:prstGeom>
          <a:noFill/>
        </p:spPr>
        <p:txBody>
          <a:bodyPr wrap="none" rtlCol="0">
            <a:spAutoFit/>
          </a:bodyPr>
          <a:lstStyle/>
          <a:p>
            <a:endParaRPr lang="en-US" dirty="0"/>
          </a:p>
        </p:txBody>
      </p:sp>
      <p:sp>
        <p:nvSpPr>
          <p:cNvPr id="3" name="Rectangle 2"/>
          <p:cNvSpPr/>
          <p:nvPr/>
        </p:nvSpPr>
        <p:spPr>
          <a:xfrm>
            <a:off x="1259632" y="980728"/>
            <a:ext cx="7848872" cy="1200328"/>
          </a:xfrm>
          <a:prstGeom prst="rect">
            <a:avLst/>
          </a:prstGeom>
        </p:spPr>
        <p:txBody>
          <a:bodyPr wrap="square">
            <a:spAutoFit/>
          </a:bodyPr>
          <a:lstStyle/>
          <a:p>
            <a:r>
              <a:rPr lang="en-US" sz="2400" dirty="0"/>
              <a:t>Map suffers from the Primitive Obsession smell </a:t>
            </a:r>
            <a:endParaRPr lang="en-US" sz="2400" dirty="0" smtClean="0"/>
          </a:p>
          <a:p>
            <a:r>
              <a:rPr lang="en-US" sz="2400" dirty="0" smtClean="0"/>
              <a:t>because </a:t>
            </a:r>
            <a:r>
              <a:rPr lang="en-US" sz="2400" dirty="0"/>
              <a:t>it wastes too much code </a:t>
            </a:r>
            <a:r>
              <a:rPr lang="en-US" sz="2400" dirty="0" smtClean="0"/>
              <a:t>manipulating</a:t>
            </a:r>
          </a:p>
          <a:p>
            <a:r>
              <a:rPr lang="en-US" sz="2400" dirty="0" smtClean="0"/>
              <a:t>the </a:t>
            </a:r>
            <a:r>
              <a:rPr lang="en-US" sz="2400" dirty="0"/>
              <a:t>keys and values arrays.</a:t>
            </a:r>
          </a:p>
        </p:txBody>
      </p:sp>
      <p:pic>
        <p:nvPicPr>
          <p:cNvPr id="6" name="Picture 5"/>
          <p:cNvPicPr>
            <a:picLocks noChangeAspect="1"/>
          </p:cNvPicPr>
          <p:nvPr/>
        </p:nvPicPr>
        <p:blipFill>
          <a:blip r:embed="rId3"/>
          <a:stretch>
            <a:fillRect/>
          </a:stretch>
        </p:blipFill>
        <p:spPr>
          <a:xfrm>
            <a:off x="1547664" y="2348880"/>
            <a:ext cx="6264696" cy="4191818"/>
          </a:xfrm>
          <a:prstGeom prst="rect">
            <a:avLst/>
          </a:prstGeom>
        </p:spPr>
      </p:pic>
    </p:spTree>
    <p:extLst>
      <p:ext uri="{BB962C8B-B14F-4D97-AF65-F5344CB8AC3E}">
        <p14:creationId xmlns:p14="http://schemas.microsoft.com/office/powerpoint/2010/main" val="86411077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62792"/>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2.10 Sample – A Temporary Field In Map</a:t>
            </a:r>
          </a:p>
        </p:txBody>
      </p:sp>
      <p:sp>
        <p:nvSpPr>
          <p:cNvPr id="2" name="TextBox 1"/>
          <p:cNvSpPr txBox="1"/>
          <p:nvPr/>
        </p:nvSpPr>
        <p:spPr>
          <a:xfrm>
            <a:off x="5397500" y="6143625"/>
            <a:ext cx="184666" cy="369332"/>
          </a:xfrm>
          <a:prstGeom prst="rect">
            <a:avLst/>
          </a:prstGeom>
          <a:noFill/>
        </p:spPr>
        <p:txBody>
          <a:bodyPr wrap="none" rtlCol="0">
            <a:spAutoFit/>
          </a:bodyPr>
          <a:lstStyle/>
          <a:p>
            <a:endParaRPr lang="en-US" dirty="0"/>
          </a:p>
        </p:txBody>
      </p:sp>
      <p:pic>
        <p:nvPicPr>
          <p:cNvPr id="4" name="Picture 3"/>
          <p:cNvPicPr>
            <a:picLocks noChangeAspect="1"/>
          </p:cNvPicPr>
          <p:nvPr/>
        </p:nvPicPr>
        <p:blipFill>
          <a:blip r:embed="rId3"/>
          <a:stretch>
            <a:fillRect/>
          </a:stretch>
        </p:blipFill>
        <p:spPr>
          <a:xfrm>
            <a:off x="1416689" y="2204864"/>
            <a:ext cx="6361651" cy="3960440"/>
          </a:xfrm>
          <a:prstGeom prst="rect">
            <a:avLst/>
          </a:prstGeom>
        </p:spPr>
      </p:pic>
      <p:sp>
        <p:nvSpPr>
          <p:cNvPr id="5" name="Rectangle 4"/>
          <p:cNvSpPr/>
          <p:nvPr/>
        </p:nvSpPr>
        <p:spPr>
          <a:xfrm>
            <a:off x="683568" y="1052736"/>
            <a:ext cx="7704856" cy="830997"/>
          </a:xfrm>
          <a:prstGeom prst="rect">
            <a:avLst/>
          </a:prstGeom>
        </p:spPr>
        <p:txBody>
          <a:bodyPr wrap="square">
            <a:spAutoFit/>
          </a:bodyPr>
          <a:lstStyle/>
          <a:p>
            <a:r>
              <a:rPr lang="en-US" sz="2400" dirty="0"/>
              <a:t>Map has a field called </a:t>
            </a:r>
            <a:r>
              <a:rPr lang="en-US" sz="2400" dirty="0" err="1">
                <a:solidFill>
                  <a:srgbClr val="FF0000"/>
                </a:solidFill>
              </a:rPr>
              <a:t>indexWhereKeyFound</a:t>
            </a:r>
            <a:r>
              <a:rPr lang="en-US" sz="2400" dirty="0"/>
              <a:t> that is a prime example of the Temporary Field Smell.</a:t>
            </a:r>
          </a:p>
        </p:txBody>
      </p:sp>
    </p:spTree>
    <p:extLst>
      <p:ext uri="{BB962C8B-B14F-4D97-AF65-F5344CB8AC3E}">
        <p14:creationId xmlns:p14="http://schemas.microsoft.com/office/powerpoint/2010/main" val="17105220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62792"/>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2.10 Sample – A Temporary Field In Map (Scaffolding)</a:t>
            </a:r>
          </a:p>
        </p:txBody>
      </p:sp>
      <p:sp>
        <p:nvSpPr>
          <p:cNvPr id="2" name="TextBox 1"/>
          <p:cNvSpPr txBox="1"/>
          <p:nvPr/>
        </p:nvSpPr>
        <p:spPr>
          <a:xfrm>
            <a:off x="5397500" y="6143625"/>
            <a:ext cx="184666" cy="369332"/>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3"/>
          <a:stretch>
            <a:fillRect/>
          </a:stretch>
        </p:blipFill>
        <p:spPr>
          <a:xfrm>
            <a:off x="395536" y="980728"/>
            <a:ext cx="3561060" cy="3069142"/>
          </a:xfrm>
          <a:prstGeom prst="rect">
            <a:avLst/>
          </a:prstGeom>
        </p:spPr>
      </p:pic>
      <p:sp>
        <p:nvSpPr>
          <p:cNvPr id="6" name="Rectangle 5"/>
          <p:cNvSpPr/>
          <p:nvPr/>
        </p:nvSpPr>
        <p:spPr>
          <a:xfrm>
            <a:off x="4211960" y="1196752"/>
            <a:ext cx="4572000" cy="1569660"/>
          </a:xfrm>
          <a:prstGeom prst="rect">
            <a:avLst/>
          </a:prstGeom>
        </p:spPr>
        <p:txBody>
          <a:bodyPr>
            <a:spAutoFit/>
          </a:bodyPr>
          <a:lstStyle/>
          <a:p>
            <a:r>
              <a:rPr lang="en-US" sz="2400" dirty="0"/>
              <a:t>Builders make changes to </a:t>
            </a:r>
            <a:endParaRPr lang="en-US" sz="2400" dirty="0" smtClean="0"/>
          </a:p>
          <a:p>
            <a:r>
              <a:rPr lang="en-US" sz="2400" dirty="0" smtClean="0"/>
              <a:t>buildings by </a:t>
            </a:r>
            <a:r>
              <a:rPr lang="en-US" sz="2400" dirty="0"/>
              <a:t>first putting </a:t>
            </a:r>
            <a:r>
              <a:rPr lang="en-US" sz="2400" dirty="0" smtClean="0"/>
              <a:t>up </a:t>
            </a:r>
          </a:p>
          <a:p>
            <a:r>
              <a:rPr lang="en-US" sz="2400" dirty="0" smtClean="0"/>
              <a:t>scaffolding </a:t>
            </a:r>
            <a:r>
              <a:rPr lang="en-US" sz="2400" dirty="0"/>
              <a:t>to make their </a:t>
            </a:r>
            <a:r>
              <a:rPr lang="en-US" sz="2400" dirty="0" err="1" smtClean="0"/>
              <a:t>workeasier</a:t>
            </a:r>
            <a:r>
              <a:rPr lang="en-US" sz="2400" dirty="0" smtClean="0"/>
              <a:t> </a:t>
            </a:r>
            <a:r>
              <a:rPr lang="en-US" sz="2400" dirty="0"/>
              <a:t>and safer.</a:t>
            </a:r>
          </a:p>
        </p:txBody>
      </p:sp>
      <p:sp>
        <p:nvSpPr>
          <p:cNvPr id="8" name="Rectangle 7"/>
          <p:cNvSpPr/>
          <p:nvPr/>
        </p:nvSpPr>
        <p:spPr>
          <a:xfrm>
            <a:off x="971600" y="4149080"/>
            <a:ext cx="7704856" cy="2146742"/>
          </a:xfrm>
          <a:prstGeom prst="rect">
            <a:avLst/>
          </a:prstGeom>
        </p:spPr>
        <p:txBody>
          <a:bodyPr wrap="square">
            <a:spAutoFit/>
          </a:bodyPr>
          <a:lstStyle/>
          <a:p>
            <a:pPr>
              <a:lnSpc>
                <a:spcPct val="150000"/>
              </a:lnSpc>
            </a:pPr>
            <a:r>
              <a:rPr lang="en-US" dirty="0"/>
              <a:t> </a:t>
            </a:r>
            <a:r>
              <a:rPr lang="en-US" dirty="0">
                <a:solidFill>
                  <a:srgbClr val="0000FF"/>
                </a:solidFill>
              </a:rPr>
              <a:t>Extract Method </a:t>
            </a:r>
            <a:r>
              <a:rPr lang="en-US" dirty="0"/>
              <a:t>refactoring to produce:</a:t>
            </a:r>
          </a:p>
          <a:p>
            <a:pPr>
              <a:lnSpc>
                <a:spcPct val="150000"/>
              </a:lnSpc>
            </a:pPr>
            <a:r>
              <a:rPr lang="en-US" dirty="0" err="1"/>
              <a:t>getValueAt</a:t>
            </a:r>
            <a:r>
              <a:rPr lang="en-US" dirty="0"/>
              <a:t>(...)</a:t>
            </a:r>
          </a:p>
          <a:p>
            <a:pPr>
              <a:lnSpc>
                <a:spcPct val="150000"/>
              </a:lnSpc>
            </a:pPr>
            <a:r>
              <a:rPr lang="en-US" dirty="0" err="1"/>
              <a:t>setValueAt</a:t>
            </a:r>
            <a:r>
              <a:rPr lang="en-US" dirty="0"/>
              <a:t>(...)</a:t>
            </a:r>
          </a:p>
          <a:p>
            <a:pPr>
              <a:lnSpc>
                <a:spcPct val="150000"/>
              </a:lnSpc>
            </a:pPr>
            <a:r>
              <a:rPr lang="en-US" dirty="0"/>
              <a:t>When you no longer need your scaffolding, you can remove it by </a:t>
            </a:r>
            <a:endParaRPr lang="en-US" dirty="0" smtClean="0"/>
          </a:p>
          <a:p>
            <a:pPr>
              <a:lnSpc>
                <a:spcPct val="150000"/>
              </a:lnSpc>
            </a:pPr>
            <a:r>
              <a:rPr lang="en-US" dirty="0" smtClean="0"/>
              <a:t>applying </a:t>
            </a:r>
            <a:r>
              <a:rPr lang="en-US" dirty="0"/>
              <a:t>the </a:t>
            </a:r>
            <a:r>
              <a:rPr lang="en-US" dirty="0">
                <a:solidFill>
                  <a:srgbClr val="0000FF"/>
                </a:solidFill>
              </a:rPr>
              <a:t>Inline Method </a:t>
            </a:r>
            <a:r>
              <a:rPr lang="en-US" dirty="0"/>
              <a:t>refactoring.</a:t>
            </a:r>
          </a:p>
        </p:txBody>
      </p:sp>
    </p:spTree>
    <p:extLst>
      <p:ext uri="{BB962C8B-B14F-4D97-AF65-F5344CB8AC3E}">
        <p14:creationId xmlns:p14="http://schemas.microsoft.com/office/powerpoint/2010/main" val="111888091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48574" y="169524"/>
            <a:ext cx="8538268" cy="362792"/>
          </a:xfrm>
          <a:prstGeom prst="rect">
            <a:avLst/>
          </a:prstGeom>
          <a:noFill/>
        </p:spPr>
        <p:txBody>
          <a:bodyPr wrap="square" rtlCol="0">
            <a:spAutoFit/>
          </a:bodyPr>
          <a:lstStyle/>
          <a:p>
            <a:pPr>
              <a:lnSpc>
                <a:spcPts val="2300"/>
              </a:lnSpc>
            </a:pPr>
            <a:r>
              <a:rPr lang="en-US" altLang="ko-KR" sz="1600" b="1" spc="-20" dirty="0" smtClean="0">
                <a:latin typeface="나눔고딕" pitchFamily="50" charset="-127"/>
                <a:ea typeface="나눔고딕" pitchFamily="50" charset="-127"/>
              </a:rPr>
              <a:t>2.10 Sample – A Temporary Field In Map (Scaffolding) - Before</a:t>
            </a:r>
          </a:p>
        </p:txBody>
      </p:sp>
      <p:sp>
        <p:nvSpPr>
          <p:cNvPr id="2" name="TextBox 1"/>
          <p:cNvSpPr txBox="1"/>
          <p:nvPr/>
        </p:nvSpPr>
        <p:spPr>
          <a:xfrm>
            <a:off x="5397500" y="6143625"/>
            <a:ext cx="184666" cy="369332"/>
          </a:xfrm>
          <a:prstGeom prst="rect">
            <a:avLst/>
          </a:prstGeom>
          <a:noFill/>
        </p:spPr>
        <p:txBody>
          <a:bodyPr wrap="none" rtlCol="0">
            <a:spAutoFit/>
          </a:bodyPr>
          <a:lstStyle/>
          <a:p>
            <a:endParaRPr lang="en-US" dirty="0"/>
          </a:p>
        </p:txBody>
      </p:sp>
      <p:sp>
        <p:nvSpPr>
          <p:cNvPr id="4" name="Rectangle 3"/>
          <p:cNvSpPr/>
          <p:nvPr/>
        </p:nvSpPr>
        <p:spPr>
          <a:xfrm>
            <a:off x="179512" y="908720"/>
            <a:ext cx="8640960" cy="5119865"/>
          </a:xfrm>
          <a:prstGeom prst="rect">
            <a:avLst/>
          </a:prstGeom>
        </p:spPr>
        <p:txBody>
          <a:bodyPr wrap="square">
            <a:spAutoFit/>
          </a:bodyPr>
          <a:lstStyle/>
          <a:p>
            <a:pPr>
              <a:lnSpc>
                <a:spcPct val="130000"/>
              </a:lnSpc>
            </a:pPr>
            <a:r>
              <a:rPr lang="en-US" dirty="0"/>
              <a:t>1. Use automated </a:t>
            </a:r>
            <a:r>
              <a:rPr lang="en-US" dirty="0" err="1"/>
              <a:t>refactorings</a:t>
            </a:r>
            <a:r>
              <a:rPr lang="en-US" dirty="0"/>
              <a:t> as much as possible (rather than manual </a:t>
            </a:r>
            <a:r>
              <a:rPr lang="en-US" dirty="0" smtClean="0"/>
              <a:t/>
            </a:r>
            <a:br>
              <a:rPr lang="en-US" dirty="0" smtClean="0"/>
            </a:br>
            <a:r>
              <a:rPr lang="en-US" dirty="0" smtClean="0"/>
              <a:t>    changes </a:t>
            </a:r>
            <a:r>
              <a:rPr lang="en-US" dirty="0"/>
              <a:t>to the code).</a:t>
            </a:r>
          </a:p>
          <a:p>
            <a:pPr>
              <a:lnSpc>
                <a:spcPct val="130000"/>
              </a:lnSpc>
            </a:pPr>
            <a:r>
              <a:rPr lang="en-US" dirty="0"/>
              <a:t>2. Introduce (and remove at the end) the scaffolding methods </a:t>
            </a:r>
            <a:r>
              <a:rPr lang="en-US" dirty="0" err="1"/>
              <a:t>getValueAt</a:t>
            </a:r>
            <a:r>
              <a:rPr lang="en-US" dirty="0"/>
              <a:t>(...) </a:t>
            </a:r>
            <a:r>
              <a:rPr lang="en-US" dirty="0" smtClean="0"/>
              <a:t/>
            </a:r>
            <a:br>
              <a:rPr lang="en-US" dirty="0" smtClean="0"/>
            </a:br>
            <a:r>
              <a:rPr lang="en-US" dirty="0" smtClean="0"/>
              <a:t>   and </a:t>
            </a:r>
            <a:r>
              <a:rPr lang="en-US" dirty="0" err="1"/>
              <a:t>setValueAt</a:t>
            </a:r>
            <a:r>
              <a:rPr lang="en-US" dirty="0"/>
              <a:t>(...).</a:t>
            </a:r>
          </a:p>
          <a:p>
            <a:pPr>
              <a:lnSpc>
                <a:spcPct val="130000"/>
              </a:lnSpc>
            </a:pPr>
            <a:r>
              <a:rPr lang="en-US" dirty="0"/>
              <a:t>3. Remove the Primitive Obsession smell from Map by changing keys and values </a:t>
            </a:r>
            <a:r>
              <a:rPr lang="en-US" dirty="0" smtClean="0"/>
              <a:t>   into </a:t>
            </a:r>
            <a:r>
              <a:rPr lang="en-US" dirty="0"/>
              <a:t>instances of the </a:t>
            </a:r>
            <a:r>
              <a:rPr lang="en-US" dirty="0" err="1"/>
              <a:t>Smellections</a:t>
            </a:r>
            <a:r>
              <a:rPr lang="en-US" dirty="0"/>
              <a:t> List class.</a:t>
            </a:r>
          </a:p>
          <a:p>
            <a:pPr>
              <a:lnSpc>
                <a:spcPct val="130000"/>
              </a:lnSpc>
            </a:pPr>
            <a:r>
              <a:rPr lang="en-US" dirty="0"/>
              <a:t>4. Remove the Temporary Field smell from Map by removing the </a:t>
            </a:r>
            <a:r>
              <a:rPr lang="en-US" dirty="0" smtClean="0"/>
              <a:t/>
            </a:r>
            <a:br>
              <a:rPr lang="en-US" dirty="0" smtClean="0"/>
            </a:br>
            <a:r>
              <a:rPr lang="en-US" dirty="0" smtClean="0"/>
              <a:t>    </a:t>
            </a:r>
            <a:r>
              <a:rPr lang="en-US" dirty="0" err="1" smtClean="0"/>
              <a:t>indexWhereKeyFound</a:t>
            </a:r>
            <a:r>
              <a:rPr lang="en-US" dirty="0" smtClean="0"/>
              <a:t> </a:t>
            </a:r>
            <a:r>
              <a:rPr lang="en-US" dirty="0"/>
              <a:t>field.</a:t>
            </a:r>
          </a:p>
          <a:p>
            <a:pPr>
              <a:lnSpc>
                <a:spcPct val="130000"/>
              </a:lnSpc>
            </a:pPr>
            <a:r>
              <a:rPr lang="en-US" dirty="0"/>
              <a:t>5. Refactor Map's add(...) and remove(...) methods so they rely on the fields, </a:t>
            </a:r>
            <a:r>
              <a:rPr lang="en-US" dirty="0" smtClean="0"/>
              <a:t/>
            </a:r>
            <a:br>
              <a:rPr lang="en-US" dirty="0" smtClean="0"/>
            </a:br>
            <a:r>
              <a:rPr lang="en-US" dirty="0" smtClean="0"/>
              <a:t>    keys </a:t>
            </a:r>
            <a:r>
              <a:rPr lang="en-US" dirty="0"/>
              <a:t>and values, which already know how to grow or shrink themselves.</a:t>
            </a:r>
          </a:p>
          <a:p>
            <a:pPr>
              <a:lnSpc>
                <a:spcPct val="130000"/>
              </a:lnSpc>
            </a:pPr>
            <a:r>
              <a:rPr lang="en-US" dirty="0" smtClean="0"/>
              <a:t>NOTE</a:t>
            </a:r>
            <a:r>
              <a:rPr lang="en-US" dirty="0"/>
              <a:t>: You will need to make the </a:t>
            </a:r>
            <a:r>
              <a:rPr lang="en-US" dirty="0" err="1"/>
              <a:t>AbstractCollection</a:t>
            </a:r>
            <a:r>
              <a:rPr lang="en-US" dirty="0"/>
              <a:t> method, </a:t>
            </a:r>
            <a:r>
              <a:rPr lang="en-US" dirty="0" err="1"/>
              <a:t>removeElementAt</a:t>
            </a:r>
            <a:r>
              <a:rPr lang="en-US" dirty="0"/>
              <a:t>(...), non-private so that Map's remove(...) method can call it.</a:t>
            </a:r>
          </a:p>
          <a:p>
            <a:pPr>
              <a:lnSpc>
                <a:spcPct val="130000"/>
              </a:lnSpc>
            </a:pPr>
            <a:r>
              <a:rPr lang="en-US" dirty="0"/>
              <a:t>6. Refactor Map's methods so that you remove all unneeded Map fields. Map </a:t>
            </a:r>
            <a:r>
              <a:rPr lang="en-US" dirty="0" smtClean="0"/>
              <a:t/>
            </a:r>
            <a:br>
              <a:rPr lang="en-US" dirty="0" smtClean="0"/>
            </a:br>
            <a:r>
              <a:rPr lang="en-US" dirty="0" smtClean="0"/>
              <a:t>    should </a:t>
            </a:r>
            <a:r>
              <a:rPr lang="en-US" dirty="0"/>
              <a:t>end up with only THREE fields (keys, values and </a:t>
            </a:r>
            <a:r>
              <a:rPr lang="en-US" dirty="0" err="1"/>
              <a:t>readOnly</a:t>
            </a:r>
            <a:r>
              <a:rPr lang="en-US" dirty="0"/>
              <a:t>).</a:t>
            </a:r>
          </a:p>
        </p:txBody>
      </p:sp>
    </p:spTree>
    <p:extLst>
      <p:ext uri="{BB962C8B-B14F-4D97-AF65-F5344CB8AC3E}">
        <p14:creationId xmlns:p14="http://schemas.microsoft.com/office/powerpoint/2010/main" val="22817957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표지">
  <a:themeElements>
    <a:clrScheme name="NHN">
      <a:dk1>
        <a:sysClr val="windowText" lastClr="000000"/>
      </a:dk1>
      <a:lt1>
        <a:sysClr val="window" lastClr="FFFFFF"/>
      </a:lt1>
      <a:dk2>
        <a:srgbClr val="FF7C19"/>
      </a:dk2>
      <a:lt2>
        <a:srgbClr val="71C31F"/>
      </a:lt2>
      <a:accent1>
        <a:srgbClr val="5DC1E3"/>
      </a:accent1>
      <a:accent2>
        <a:srgbClr val="61BDA1"/>
      </a:accent2>
      <a:accent3>
        <a:srgbClr val="4F79A1"/>
      </a:accent3>
      <a:accent4>
        <a:srgbClr val="758559"/>
      </a:accent4>
      <a:accent5>
        <a:srgbClr val="857155"/>
      </a:accent5>
      <a:accent6>
        <a:srgbClr val="88565B"/>
      </a:accent6>
      <a:hlink>
        <a:srgbClr val="4B5661"/>
      </a:hlink>
      <a:folHlink>
        <a:srgbClr val="523F4B"/>
      </a:folHlink>
    </a:clrScheme>
    <a:fontScheme name="나눔고딕">
      <a:majorFont>
        <a:latin typeface="나눔고딕 Bold"/>
        <a:ea typeface="나눔고딕 Bold"/>
        <a:cs typeface=""/>
      </a:majorFont>
      <a:minorFont>
        <a:latin typeface="나눔고딕"/>
        <a:ea typeface="나눔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내지">
  <a:themeElements>
    <a:clrScheme name="NHN">
      <a:dk1>
        <a:sysClr val="windowText" lastClr="000000"/>
      </a:dk1>
      <a:lt1>
        <a:sysClr val="window" lastClr="FFFFFF"/>
      </a:lt1>
      <a:dk2>
        <a:srgbClr val="FF7C19"/>
      </a:dk2>
      <a:lt2>
        <a:srgbClr val="71C31F"/>
      </a:lt2>
      <a:accent1>
        <a:srgbClr val="5DC1E3"/>
      </a:accent1>
      <a:accent2>
        <a:srgbClr val="61BDA1"/>
      </a:accent2>
      <a:accent3>
        <a:srgbClr val="4F79A1"/>
      </a:accent3>
      <a:accent4>
        <a:srgbClr val="758559"/>
      </a:accent4>
      <a:accent5>
        <a:srgbClr val="857155"/>
      </a:accent5>
      <a:accent6>
        <a:srgbClr val="88565B"/>
      </a:accent6>
      <a:hlink>
        <a:srgbClr val="4B5661"/>
      </a:hlink>
      <a:folHlink>
        <a:srgbClr val="523F4B"/>
      </a:folHlink>
    </a:clrScheme>
    <a:fontScheme name="나눔고딕">
      <a:majorFont>
        <a:latin typeface="나눔고딕 Bold"/>
        <a:ea typeface="나눔고딕 Bold"/>
        <a:cs typeface=""/>
      </a:majorFont>
      <a:minorFont>
        <a:latin typeface="나눔고딕"/>
        <a:ea typeface="나눔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대외비">
  <a:themeElements>
    <a:clrScheme name="NHN">
      <a:dk1>
        <a:sysClr val="windowText" lastClr="000000"/>
      </a:dk1>
      <a:lt1>
        <a:sysClr val="window" lastClr="FFFFFF"/>
      </a:lt1>
      <a:dk2>
        <a:srgbClr val="FF7C19"/>
      </a:dk2>
      <a:lt2>
        <a:srgbClr val="71C31F"/>
      </a:lt2>
      <a:accent1>
        <a:srgbClr val="5DC1E3"/>
      </a:accent1>
      <a:accent2>
        <a:srgbClr val="61BDA1"/>
      </a:accent2>
      <a:accent3>
        <a:srgbClr val="4F79A1"/>
      </a:accent3>
      <a:accent4>
        <a:srgbClr val="758559"/>
      </a:accent4>
      <a:accent5>
        <a:srgbClr val="857155"/>
      </a:accent5>
      <a:accent6>
        <a:srgbClr val="88565B"/>
      </a:accent6>
      <a:hlink>
        <a:srgbClr val="4B5661"/>
      </a:hlink>
      <a:folHlink>
        <a:srgbClr val="523F4B"/>
      </a:folHlink>
    </a:clrScheme>
    <a:fontScheme name="나눔고딕">
      <a:majorFont>
        <a:latin typeface="나눔고딕 Bold"/>
        <a:ea typeface="나눔고딕 Bold"/>
        <a:cs typeface=""/>
      </a:majorFont>
      <a:minorFont>
        <a:latin typeface="나눔고딕"/>
        <a:ea typeface="나눔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기밀">
  <a:themeElements>
    <a:clrScheme name="NHN">
      <a:dk1>
        <a:sysClr val="windowText" lastClr="000000"/>
      </a:dk1>
      <a:lt1>
        <a:sysClr val="window" lastClr="FFFFFF"/>
      </a:lt1>
      <a:dk2>
        <a:srgbClr val="FF7C19"/>
      </a:dk2>
      <a:lt2>
        <a:srgbClr val="71C31F"/>
      </a:lt2>
      <a:accent1>
        <a:srgbClr val="5DC1E3"/>
      </a:accent1>
      <a:accent2>
        <a:srgbClr val="61BDA1"/>
      </a:accent2>
      <a:accent3>
        <a:srgbClr val="4F79A1"/>
      </a:accent3>
      <a:accent4>
        <a:srgbClr val="758559"/>
      </a:accent4>
      <a:accent5>
        <a:srgbClr val="857155"/>
      </a:accent5>
      <a:accent6>
        <a:srgbClr val="88565B"/>
      </a:accent6>
      <a:hlink>
        <a:srgbClr val="4B5661"/>
      </a:hlink>
      <a:folHlink>
        <a:srgbClr val="523F4B"/>
      </a:folHlink>
    </a:clrScheme>
    <a:fontScheme name="나눔고딕">
      <a:majorFont>
        <a:latin typeface="나눔고딕 Bold"/>
        <a:ea typeface="나눔고딕 Bold"/>
        <a:cs typeface=""/>
      </a:majorFont>
      <a:minorFont>
        <a:latin typeface="나눔고딕"/>
        <a:ea typeface="나눔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17652</TotalTime>
  <Words>15070</Words>
  <Application>Microsoft Macintosh PowerPoint</Application>
  <PresentationFormat>On-screen Show (4:3)</PresentationFormat>
  <Paragraphs>2358</Paragraphs>
  <Slides>240</Slides>
  <Notes>240</Notes>
  <HiddenSlides>0</HiddenSlides>
  <MMClips>0</MMClips>
  <ScaleCrop>false</ScaleCrop>
  <HeadingPairs>
    <vt:vector size="6" baseType="variant">
      <vt:variant>
        <vt:lpstr>Theme</vt:lpstr>
      </vt:variant>
      <vt:variant>
        <vt:i4>4</vt:i4>
      </vt:variant>
      <vt:variant>
        <vt:lpstr>Embedded OLE Servers</vt:lpstr>
      </vt:variant>
      <vt:variant>
        <vt:i4>1</vt:i4>
      </vt:variant>
      <vt:variant>
        <vt:lpstr>Slide Titles</vt:lpstr>
      </vt:variant>
      <vt:variant>
        <vt:i4>240</vt:i4>
      </vt:variant>
    </vt:vector>
  </HeadingPairs>
  <TitlesOfParts>
    <vt:vector size="245" baseType="lpstr">
      <vt:lpstr>표지</vt:lpstr>
      <vt:lpstr>내지</vt:lpstr>
      <vt:lpstr>대외비</vt:lpstr>
      <vt:lpstr>기밀</vt:lpstr>
      <vt:lpstr>포장기 셸 개체</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Terminology</vt:lpstr>
      <vt:lpstr>What Doest it Take To be Successful?</vt:lpstr>
      <vt:lpstr>Why We Write Tests</vt:lpstr>
      <vt:lpstr>Coding Objectives Comparison</vt:lpstr>
      <vt:lpstr>A Sobering Thought</vt:lpstr>
      <vt:lpstr>Why are They so Crucial?</vt:lpstr>
      <vt:lpstr>Economics of Maintainability - I</vt:lpstr>
      <vt:lpstr>Economics of Maintainability - II</vt:lpstr>
      <vt:lpstr>Goals of Automated Developer Tests</vt:lpstr>
      <vt:lpstr>A Recipe for Success</vt:lpstr>
      <vt:lpstr>What’s a “Test Smell”? - I</vt:lpstr>
      <vt:lpstr>What’s a “Test Smell”? - II</vt:lpstr>
      <vt:lpstr>What’s a “Pattern”?</vt:lpstr>
      <vt:lpstr>What’s a “Test Pattern”?</vt:lpstr>
      <vt:lpstr>What’s a Code Smell?</vt:lpstr>
      <vt:lpstr>Common Code Smells</vt:lpstr>
      <vt:lpstr>Example</vt:lpstr>
      <vt:lpstr>Example</vt:lpstr>
      <vt:lpstr>Example</vt:lpstr>
      <vt:lpstr>Example</vt:lpstr>
      <vt:lpstr>Example</vt:lpstr>
      <vt:lpstr>Example (Pattern)</vt:lpstr>
      <vt:lpstr>Example</vt:lpstr>
      <vt:lpstr>Example</vt:lpstr>
      <vt:lpstr>Example</vt:lpstr>
      <vt:lpstr>Example</vt:lpstr>
      <vt:lpstr>The Smells Seen Thus Far - I</vt:lpstr>
      <vt:lpstr>The Smells Seen Thus Far - II</vt:lpstr>
      <vt:lpstr>The Smells Seen Thus Far - III</vt:lpstr>
      <vt:lpstr>The Patterns Used So Far</vt:lpstr>
      <vt:lpstr>Patterns</vt:lpstr>
      <vt:lpstr>Patterns</vt:lpstr>
      <vt:lpstr>Patterns</vt:lpstr>
      <vt:lpstr>Exercise</vt:lpstr>
      <vt:lpstr>Example</vt:lpstr>
      <vt:lpstr>Example</vt:lpstr>
      <vt:lpstr>Example</vt:lpstr>
      <vt:lpstr>Pattern</vt:lpstr>
      <vt:lpstr>Pattern</vt:lpstr>
      <vt:lpstr>Pattern</vt:lpstr>
      <vt:lpstr>Pattern</vt:lpstr>
      <vt:lpstr>Pattern</vt:lpstr>
      <vt:lpstr>The Smells Seen Thus Far</vt:lpstr>
      <vt:lpstr>The Patterns Used So Far</vt:lpstr>
      <vt:lpstr>Example</vt:lpstr>
      <vt:lpstr>Smell</vt:lpstr>
      <vt:lpstr>Pattern</vt:lpstr>
      <vt:lpstr>Pattern</vt:lpstr>
      <vt:lpstr>Smell</vt:lpstr>
      <vt:lpstr>Refactoring</vt:lpstr>
      <vt:lpstr>Refactoring</vt:lpstr>
      <vt:lpstr>Refactoring</vt:lpstr>
      <vt:lpstr>Refactoring</vt:lpstr>
      <vt:lpstr>The Whole Test – Done</vt:lpstr>
      <vt:lpstr>Test Coverage</vt:lpstr>
      <vt:lpstr>Rapid Test Writing</vt:lpstr>
      <vt:lpstr>The Smells Seen Thus Far</vt:lpstr>
      <vt:lpstr>The Patterns Used So Far</vt:lpstr>
      <vt:lpstr>Exercise</vt:lpstr>
      <vt:lpstr>Smell</vt:lpstr>
      <vt:lpstr>Pattern</vt:lpstr>
      <vt:lpstr>Pattern</vt:lpstr>
      <vt:lpstr>Smell</vt:lpstr>
      <vt:lpstr>Recap of Code Smells</vt:lpstr>
      <vt:lpstr>Recap of Patterns Used</vt:lpstr>
      <vt:lpstr>What’s a Behavior Smell</vt:lpstr>
      <vt:lpstr>Common Behavior Smells</vt:lpstr>
      <vt:lpstr>Agile Development Cycles</vt:lpstr>
      <vt:lpstr>Behavior Smell</vt:lpstr>
      <vt:lpstr>Exercise</vt:lpstr>
      <vt:lpstr>Avoiding Slow Tests</vt:lpstr>
      <vt:lpstr>Avoiding Slow Tests</vt:lpstr>
      <vt:lpstr>Pattern</vt:lpstr>
      <vt:lpstr>Pattern</vt:lpstr>
      <vt:lpstr>Pattern</vt:lpstr>
      <vt:lpstr>Pattern</vt:lpstr>
      <vt:lpstr>Pattern</vt:lpstr>
      <vt:lpstr>Pattern</vt:lpstr>
      <vt:lpstr>Pattern</vt:lpstr>
      <vt:lpstr>Pattern</vt:lpstr>
      <vt:lpstr>Pattern</vt:lpstr>
      <vt:lpstr>Behavior Smell</vt:lpstr>
      <vt:lpstr>Behavior Smell</vt:lpstr>
      <vt:lpstr>Behavior Smell</vt:lpstr>
      <vt:lpstr>Behavior Smell</vt:lpstr>
      <vt:lpstr>Behavior Smell</vt:lpstr>
      <vt:lpstr>Behavior Smell</vt:lpstr>
      <vt:lpstr>Pattern</vt:lpstr>
      <vt:lpstr>Pattern</vt:lpstr>
      <vt:lpstr>Pattern</vt:lpstr>
      <vt:lpstr>Pattern</vt:lpstr>
      <vt:lpstr>Pattern</vt:lpstr>
      <vt:lpstr>Exercise</vt:lpstr>
      <vt:lpstr>Behavior Smell</vt:lpstr>
      <vt:lpstr>Behavior Smell</vt:lpstr>
      <vt:lpstr>Avoiding Interface Sensitivity</vt:lpstr>
      <vt:lpstr>Avoiding Data/Context Sensitivity</vt:lpstr>
      <vt:lpstr>Exercise</vt:lpstr>
      <vt:lpstr>Behavior Smell</vt:lpstr>
      <vt:lpstr>Pattern</vt:lpstr>
      <vt:lpstr>Behavior Smell</vt:lpstr>
      <vt:lpstr>Exercise</vt:lpstr>
      <vt:lpstr>Recap of Behavior Smells</vt:lpstr>
      <vt:lpstr>Recap of Patterns</vt:lpstr>
      <vt:lpstr>What’s a Project Smell?</vt:lpstr>
      <vt:lpstr>Common Project Smells</vt:lpstr>
      <vt:lpstr>Project Smells</vt:lpstr>
      <vt:lpstr>Project Smells</vt:lpstr>
      <vt:lpstr>Project Smells</vt:lpstr>
      <vt:lpstr>Exercise</vt:lpstr>
      <vt:lpstr>What Next?</vt:lpstr>
      <vt:lpstr>Be Pragmatic!</vt:lpstr>
      <vt:lpstr>What Does it Take To be Successful?</vt:lpstr>
      <vt:lpstr>Appendix</vt:lpstr>
      <vt:lpstr>PowerPoint Presentation</vt:lpstr>
      <vt:lpstr>What is Legacy?</vt:lpstr>
      <vt:lpstr>A Chicken and Egg Problem?</vt:lpstr>
      <vt:lpstr>Start with the Universals</vt:lpstr>
      <vt:lpstr>Start with the Universals</vt:lpstr>
      <vt:lpstr>Step 1: Reformat and Commit</vt:lpstr>
      <vt:lpstr>Step 2: Eliminate the Noise</vt:lpstr>
      <vt:lpstr>Step 3: Get To Testability</vt:lpstr>
      <vt:lpstr>Static Cling</vt:lpstr>
      <vt:lpstr>Static Cling</vt:lpstr>
      <vt:lpstr>Static Cling</vt:lpstr>
      <vt:lpstr>Static Cling</vt:lpstr>
      <vt:lpstr>Static Cling</vt:lpstr>
      <vt:lpstr>Static Cling</vt:lpstr>
      <vt:lpstr>Static Cling</vt:lpstr>
      <vt:lpstr>Static Cling</vt:lpstr>
      <vt:lpstr>Static Cling</vt:lpstr>
      <vt:lpstr>Private Methods</vt:lpstr>
      <vt:lpstr>Private Methods</vt:lpstr>
      <vt:lpstr>Private Methods</vt:lpstr>
      <vt:lpstr>Private Methods</vt:lpstr>
      <vt:lpstr>Private Methods</vt:lpstr>
      <vt:lpstr>Private Methods</vt:lpstr>
      <vt:lpstr>Private Methods</vt:lpstr>
      <vt:lpstr>Private Methods</vt:lpstr>
      <vt:lpstr>PowerPoint Presentation</vt:lpstr>
    </vt:vector>
  </TitlesOfParts>
  <Company>Stevia 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NHN</dc:creator>
  <cp:lastModifiedBy>sryoo</cp:lastModifiedBy>
  <cp:revision>376</cp:revision>
  <dcterms:created xsi:type="dcterms:W3CDTF">2007-04-27T09:07:31Z</dcterms:created>
  <dcterms:modified xsi:type="dcterms:W3CDTF">2016-04-22T08:42:12Z</dcterms:modified>
</cp:coreProperties>
</file>